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Default Extension="vsdx" ContentType="application/vnd.ms-visio.drawing"/>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notesMasterIdLst>
    <p:notesMasterId r:id="rId127"/>
  </p:notesMasterIdLst>
  <p:sldIdLst>
    <p:sldId id="694" r:id="rId2"/>
    <p:sldId id="1058" r:id="rId3"/>
    <p:sldId id="910" r:id="rId4"/>
    <p:sldId id="1051" r:id="rId5"/>
    <p:sldId id="899" r:id="rId6"/>
    <p:sldId id="901" r:id="rId7"/>
    <p:sldId id="903" r:id="rId8"/>
    <p:sldId id="937" r:id="rId9"/>
    <p:sldId id="906" r:id="rId10"/>
    <p:sldId id="908" r:id="rId11"/>
    <p:sldId id="919" r:id="rId12"/>
    <p:sldId id="1052" r:id="rId13"/>
    <p:sldId id="1053" r:id="rId14"/>
    <p:sldId id="936" r:id="rId15"/>
    <p:sldId id="928" r:id="rId16"/>
    <p:sldId id="938" r:id="rId17"/>
    <p:sldId id="939" r:id="rId18"/>
    <p:sldId id="940" r:id="rId19"/>
    <p:sldId id="941" r:id="rId20"/>
    <p:sldId id="942" r:id="rId21"/>
    <p:sldId id="944" r:id="rId22"/>
    <p:sldId id="1066" r:id="rId23"/>
    <p:sldId id="943" r:id="rId24"/>
    <p:sldId id="1067" r:id="rId25"/>
    <p:sldId id="946" r:id="rId26"/>
    <p:sldId id="947" r:id="rId27"/>
    <p:sldId id="914" r:id="rId28"/>
    <p:sldId id="948" r:id="rId29"/>
    <p:sldId id="949" r:id="rId30"/>
    <p:sldId id="277" r:id="rId31"/>
    <p:sldId id="278" r:id="rId32"/>
    <p:sldId id="257" r:id="rId33"/>
    <p:sldId id="550" r:id="rId34"/>
    <p:sldId id="950" r:id="rId35"/>
    <p:sldId id="1074" r:id="rId36"/>
    <p:sldId id="951" r:id="rId37"/>
    <p:sldId id="952" r:id="rId38"/>
    <p:sldId id="953" r:id="rId39"/>
    <p:sldId id="954" r:id="rId40"/>
    <p:sldId id="955" r:id="rId41"/>
    <p:sldId id="956" r:id="rId42"/>
    <p:sldId id="1055" r:id="rId43"/>
    <p:sldId id="958" r:id="rId44"/>
    <p:sldId id="959" r:id="rId45"/>
    <p:sldId id="960" r:id="rId46"/>
    <p:sldId id="961" r:id="rId47"/>
    <p:sldId id="962" r:id="rId48"/>
    <p:sldId id="963" r:id="rId49"/>
    <p:sldId id="964" r:id="rId50"/>
    <p:sldId id="965" r:id="rId51"/>
    <p:sldId id="966" r:id="rId52"/>
    <p:sldId id="967" r:id="rId53"/>
    <p:sldId id="968" r:id="rId54"/>
    <p:sldId id="1068" r:id="rId55"/>
    <p:sldId id="969" r:id="rId56"/>
    <p:sldId id="970" r:id="rId57"/>
    <p:sldId id="971" r:id="rId58"/>
    <p:sldId id="972" r:id="rId59"/>
    <p:sldId id="973" r:id="rId60"/>
    <p:sldId id="974" r:id="rId61"/>
    <p:sldId id="975" r:id="rId62"/>
    <p:sldId id="977" r:id="rId63"/>
    <p:sldId id="976" r:id="rId64"/>
    <p:sldId id="978" r:id="rId65"/>
    <p:sldId id="979" r:id="rId66"/>
    <p:sldId id="980" r:id="rId67"/>
    <p:sldId id="981" r:id="rId68"/>
    <p:sldId id="982" r:id="rId69"/>
    <p:sldId id="983" r:id="rId70"/>
    <p:sldId id="984" r:id="rId71"/>
    <p:sldId id="985" r:id="rId72"/>
    <p:sldId id="986" r:id="rId73"/>
    <p:sldId id="989" r:id="rId74"/>
    <p:sldId id="990" r:id="rId75"/>
    <p:sldId id="991" r:id="rId76"/>
    <p:sldId id="992" r:id="rId77"/>
    <p:sldId id="993" r:id="rId78"/>
    <p:sldId id="994" r:id="rId79"/>
    <p:sldId id="995" r:id="rId80"/>
    <p:sldId id="996" r:id="rId81"/>
    <p:sldId id="998" r:id="rId82"/>
    <p:sldId id="999" r:id="rId83"/>
    <p:sldId id="1000" r:id="rId84"/>
    <p:sldId id="1001" r:id="rId85"/>
    <p:sldId id="1002" r:id="rId86"/>
    <p:sldId id="1003" r:id="rId87"/>
    <p:sldId id="1004" r:id="rId88"/>
    <p:sldId id="1005" r:id="rId89"/>
    <p:sldId id="1007" r:id="rId90"/>
    <p:sldId id="1008" r:id="rId91"/>
    <p:sldId id="1009" r:id="rId92"/>
    <p:sldId id="1010" r:id="rId93"/>
    <p:sldId id="1011" r:id="rId94"/>
    <p:sldId id="1012" r:id="rId95"/>
    <p:sldId id="1014" r:id="rId96"/>
    <p:sldId id="1015" r:id="rId97"/>
    <p:sldId id="1016" r:id="rId98"/>
    <p:sldId id="1017" r:id="rId99"/>
    <p:sldId id="1018" r:id="rId100"/>
    <p:sldId id="1019" r:id="rId101"/>
    <p:sldId id="1020" r:id="rId102"/>
    <p:sldId id="1022" r:id="rId103"/>
    <p:sldId id="1021" r:id="rId104"/>
    <p:sldId id="1023" r:id="rId105"/>
    <p:sldId id="1024" r:id="rId106"/>
    <p:sldId id="1025" r:id="rId107"/>
    <p:sldId id="1026" r:id="rId108"/>
    <p:sldId id="1028" r:id="rId109"/>
    <p:sldId id="1029" r:id="rId110"/>
    <p:sldId id="1030" r:id="rId111"/>
    <p:sldId id="1031" r:id="rId112"/>
    <p:sldId id="931" r:id="rId113"/>
    <p:sldId id="1071" r:id="rId114"/>
    <p:sldId id="1070" r:id="rId115"/>
    <p:sldId id="1072" r:id="rId116"/>
    <p:sldId id="1060" r:id="rId117"/>
    <p:sldId id="1062" r:id="rId118"/>
    <p:sldId id="1064" r:id="rId119"/>
    <p:sldId id="1032" r:id="rId120"/>
    <p:sldId id="1033" r:id="rId121"/>
    <p:sldId id="1034" r:id="rId122"/>
    <p:sldId id="1035" r:id="rId123"/>
    <p:sldId id="1036" r:id="rId124"/>
    <p:sldId id="1037" r:id="rId125"/>
    <p:sldId id="1065" r:id="rId126"/>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212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333333"/>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0" d="100"/>
          <a:sy n="80" d="100"/>
        </p:scale>
        <p:origin x="-1086" y="-90"/>
      </p:cViewPr>
      <p:guideLst>
        <p:guide orient="horz" pos="2128"/>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0213"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buFont typeface="Arial" panose="020B0604020202020204" pitchFamily="34" charset="0"/>
              <a:buNone/>
              <a:defRPr sz="1200">
                <a:latin typeface="Arial" pitchFamily="34" charset="0"/>
              </a:defRPr>
            </a:lvl1pPr>
          </a:lstStyle>
          <a:p>
            <a:pPr>
              <a:defRPr/>
            </a:pPr>
            <a:endParaRPr lang="zh-CN" altLang="zh-CN"/>
          </a:p>
        </p:txBody>
      </p:sp>
      <p:sp>
        <p:nvSpPr>
          <p:cNvPr id="2051" name="日期占位符 2"/>
          <p:cNvSpPr>
            <a:spLocks noGrp="1" noChangeArrowheads="1"/>
          </p:cNvSpPr>
          <p:nvPr>
            <p:ph type="dt" idx="1"/>
          </p:nvPr>
        </p:nvSpPr>
        <p:spPr bwMode="auto">
          <a:xfrm>
            <a:off x="3883025" y="0"/>
            <a:ext cx="2973388"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buFont typeface="Arial" panose="020B0604020202020204" pitchFamily="34" charset="0"/>
              <a:buNone/>
              <a:defRPr>
                <a:latin typeface="Arial" pitchFamily="34" charset="0"/>
              </a:defRPr>
            </a:lvl1pPr>
          </a:lstStyle>
          <a:p>
            <a:pPr>
              <a:defRPr/>
            </a:pPr>
            <a:fld id="{4EB1EE3E-95C5-4737-BBCA-35BA693A5AE9}" type="datetime1">
              <a:rPr lang="zh-CN" altLang="en-US"/>
              <a:pPr>
                <a:defRPr/>
              </a:pPr>
              <a:t>2015/3/24</a:t>
            </a:fld>
            <a:endParaRPr lang="zh-CN" altLang="en-US" sz="1200"/>
          </a:p>
        </p:txBody>
      </p:sp>
      <p:sp>
        <p:nvSpPr>
          <p:cNvPr id="147460" name="幻灯片图像占位符 3"/>
          <p:cNvSpPr>
            <a:spLocks noGrp="1" noRot="1" noChangeAspect="1" noChangeArrowheads="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p>
      <p:sp>
        <p:nvSpPr>
          <p:cNvPr id="2053" name="备注占位符 4"/>
          <p:cNvSpPr>
            <a:spLocks noGrp="1" noRot="1" noChangeAspect="1" noChangeArrowheads="1"/>
          </p:cNvSpPr>
          <p:nvPr/>
        </p:nvSpPr>
        <p:spPr bwMode="auto">
          <a:xfrm>
            <a:off x="685800" y="4343400"/>
            <a:ext cx="5486400" cy="4114800"/>
          </a:xfrm>
          <a:prstGeom prst="rect">
            <a:avLst/>
          </a:prstGeom>
          <a:noFill/>
          <a:ln>
            <a:noFill/>
          </a:ln>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30000"/>
              </a:spcBef>
              <a:buFont typeface="Arial" panose="020B0604020202020204" pitchFamily="34" charset="0"/>
              <a:buNone/>
              <a:defRPr/>
            </a:pPr>
            <a:r>
              <a:rPr lang="zh-CN" altLang="en-US" sz="1200" smtClean="0"/>
              <a:t>单击此处编辑母版文本样式</a:t>
            </a:r>
          </a:p>
          <a:p>
            <a:pPr>
              <a:spcBef>
                <a:spcPct val="30000"/>
              </a:spcBef>
              <a:buFont typeface="Arial" panose="020B0604020202020204" pitchFamily="34" charset="0"/>
              <a:buNone/>
              <a:defRPr/>
            </a:pPr>
            <a:r>
              <a:rPr lang="zh-CN" altLang="en-US" sz="1200" smtClean="0"/>
              <a:t>第二级</a:t>
            </a:r>
          </a:p>
          <a:p>
            <a:pPr>
              <a:spcBef>
                <a:spcPct val="30000"/>
              </a:spcBef>
              <a:buFont typeface="Arial" panose="020B0604020202020204" pitchFamily="34" charset="0"/>
              <a:buNone/>
              <a:defRPr/>
            </a:pPr>
            <a:r>
              <a:rPr lang="zh-CN" altLang="en-US" sz="1200" smtClean="0"/>
              <a:t>第三级</a:t>
            </a:r>
          </a:p>
          <a:p>
            <a:pPr>
              <a:spcBef>
                <a:spcPct val="30000"/>
              </a:spcBef>
              <a:buFont typeface="Arial" panose="020B0604020202020204" pitchFamily="34" charset="0"/>
              <a:buNone/>
              <a:defRPr/>
            </a:pPr>
            <a:r>
              <a:rPr lang="zh-CN" altLang="en-US" sz="1200" smtClean="0"/>
              <a:t>第四级</a:t>
            </a:r>
          </a:p>
          <a:p>
            <a:pPr>
              <a:spcBef>
                <a:spcPct val="30000"/>
              </a:spcBef>
              <a:buFont typeface="Arial" panose="020B0604020202020204" pitchFamily="34" charset="0"/>
              <a:buNone/>
              <a:defRPr/>
            </a:pPr>
            <a:r>
              <a:rPr lang="zh-CN" altLang="en-US" sz="1200" smtClean="0"/>
              <a:t>第五级</a:t>
            </a:r>
            <a:endParaRPr lang="zh-CN" altLang="en-US" smtClean="0"/>
          </a:p>
        </p:txBody>
      </p:sp>
      <p:sp>
        <p:nvSpPr>
          <p:cNvPr id="2054" name="页脚占位符 5"/>
          <p:cNvSpPr>
            <a:spLocks noGrp="1" noChangeArrowheads="1"/>
          </p:cNvSpPr>
          <p:nvPr>
            <p:ph type="ftr" sz="quarter" idx="4"/>
          </p:nvPr>
        </p:nvSpPr>
        <p:spPr bwMode="auto">
          <a:xfrm>
            <a:off x="0" y="8685213"/>
            <a:ext cx="2970213"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buFont typeface="Arial" panose="020B0604020202020204" pitchFamily="34" charset="0"/>
              <a:buNone/>
              <a:defRPr sz="1200">
                <a:latin typeface="Arial" pitchFamily="34" charset="0"/>
              </a:defRPr>
            </a:lvl1pPr>
          </a:lstStyle>
          <a:p>
            <a:pPr>
              <a:defRPr/>
            </a:pPr>
            <a:endParaRPr lang="zh-CN" altLang="zh-CN"/>
          </a:p>
        </p:txBody>
      </p:sp>
      <p:sp>
        <p:nvSpPr>
          <p:cNvPr id="2055" name="灯片编号占位符 6"/>
          <p:cNvSpPr>
            <a:spLocks noGrp="1" noChangeArrowheads="1"/>
          </p:cNvSpPr>
          <p:nvPr>
            <p:ph type="sldNum" sz="quarter" idx="5"/>
          </p:nvPr>
        </p:nvSpPr>
        <p:spPr bwMode="auto">
          <a:xfrm>
            <a:off x="3883025" y="8685213"/>
            <a:ext cx="2973388"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r">
              <a:buFont typeface="Arial" panose="020B0604020202020204" pitchFamily="34" charset="0"/>
              <a:buNone/>
              <a:defRPr/>
            </a:lvl1pPr>
          </a:lstStyle>
          <a:p>
            <a:fld id="{BB95665F-FF09-4977-BBA1-5CF1C15D8DB7}" type="slidenum">
              <a:rPr lang="zh-CN" altLang="en-US"/>
              <a:pPr/>
              <a:t>‹#›</a:t>
            </a:fld>
            <a:endParaRPr lang="zh-CN" altLang="en-US" sz="1200"/>
          </a:p>
        </p:txBody>
      </p:sp>
    </p:spTree>
    <p:extLst>
      <p:ext uri="{BB962C8B-B14F-4D97-AF65-F5344CB8AC3E}">
        <p14:creationId xmlns:p14="http://schemas.microsoft.com/office/powerpoint/2010/main" xmlns="" val="4194096567"/>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48482" name="幻灯片图像占位符 1"/>
          <p:cNvSpPr>
            <a:spLocks noGrp="1" noRot="1" noChangeAspect="1" noChangeArrowheads="1" noTextEdit="1"/>
          </p:cNvSpPr>
          <p:nvPr>
            <p:ph type="sldImg" idx="4294967295"/>
          </p:nvPr>
        </p:nvSpPr>
        <p:spPr>
          <a:xfrm>
            <a:off x="-4395788" y="0"/>
            <a:ext cx="9139238" cy="6856413"/>
          </a:xfrm>
          <a:ln>
            <a:solidFill>
              <a:srgbClr val="000000"/>
            </a:solidFill>
            <a:miter lim="800000"/>
            <a:headEnd/>
            <a:tailEnd/>
          </a:ln>
        </p:spPr>
      </p:sp>
      <p:sp>
        <p:nvSpPr>
          <p:cNvPr id="148483" name="备注占位符 2"/>
          <p:cNvSpPr>
            <a:spLocks noGrp="1" noRot="1" noChangeAspect="1" noChangeArrowheads="1"/>
          </p:cNvSpPr>
          <p:nvPr>
            <p:ph type="body" idx="1"/>
          </p:nvPr>
        </p:nvSpPr>
        <p:spPr bwMode="auto">
          <a:xfrm>
            <a:off x="407988" y="1047750"/>
            <a:ext cx="8377237" cy="512603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zh-CN" altLang="en-US" smtClean="0"/>
              <a:t>模板来自于 </a:t>
            </a:r>
            <a:r>
              <a:rPr lang="en-US" altLang="zh-CN" smtClean="0"/>
              <a:t>http://docer.mysoeasy.com</a:t>
            </a:r>
            <a:endParaRPr lang="zh-CN" altLang="en-US" smtClean="0"/>
          </a:p>
          <a:p>
            <a:pPr eaLnBrk="1" hangingPunct="1">
              <a:spcBef>
                <a:spcPct val="0"/>
              </a:spcBef>
            </a:pPr>
            <a:endParaRPr lang="zh-CN" altLang="en-US" smtClean="0"/>
          </a:p>
        </p:txBody>
      </p:sp>
    </p:spTree>
    <p:extLst>
      <p:ext uri="{BB962C8B-B14F-4D97-AF65-F5344CB8AC3E}">
        <p14:creationId xmlns:p14="http://schemas.microsoft.com/office/powerpoint/2010/main" xmlns="" val="1552141180"/>
      </p:ext>
    </p:extLst>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KSO_FD"/>
          <p:cNvSpPr>
            <a:spLocks noGrp="1" noChangeArrowheads="1"/>
          </p:cNvSpPr>
          <p:nvPr>
            <p:ph type="dt" sz="half" idx="10"/>
          </p:nvPr>
        </p:nvSpPr>
        <p:spPr/>
        <p:txBody>
          <a:bodyPr/>
          <a:lstStyle>
            <a:lvl1pPr>
              <a:defRPr/>
            </a:lvl1pPr>
          </a:lstStyle>
          <a:p>
            <a:pPr>
              <a:defRPr/>
            </a:pPr>
            <a:fld id="{B485C5FE-E011-4F80-BEC1-489D53A5DB4F}" type="datetime1">
              <a:rPr lang="zh-CN" altLang="en-US"/>
              <a:pPr>
                <a:defRPr/>
              </a:pPr>
              <a:t>2015/3/24</a:t>
            </a:fld>
            <a:endParaRPr lang="zh-CN" altLang="en-US" sz="1800" b="1">
              <a:solidFill>
                <a:schemeClr val="tx1"/>
              </a:solidFill>
            </a:endParaRPr>
          </a:p>
        </p:txBody>
      </p:sp>
      <p:sp>
        <p:nvSpPr>
          <p:cNvPr id="5" name="KSO_FT"/>
          <p:cNvSpPr>
            <a:spLocks noGrp="1" noChangeArrowheads="1"/>
          </p:cNvSpPr>
          <p:nvPr>
            <p:ph type="ftr" sz="quarter" idx="11"/>
          </p:nvPr>
        </p:nvSpPr>
        <p:spPr/>
        <p:txBody>
          <a:bodyPr/>
          <a:lstStyle>
            <a:lvl1pPr>
              <a:defRPr/>
            </a:lvl1pPr>
          </a:lstStyle>
          <a:p>
            <a:pPr>
              <a:defRPr/>
            </a:pPr>
            <a:endParaRPr lang="zh-CN" altLang="zh-CN"/>
          </a:p>
        </p:txBody>
      </p:sp>
      <p:sp>
        <p:nvSpPr>
          <p:cNvPr id="6" name="KSO_FN"/>
          <p:cNvSpPr>
            <a:spLocks noGrp="1" noChangeArrowheads="1"/>
          </p:cNvSpPr>
          <p:nvPr>
            <p:ph type="sldNum" sz="quarter" idx="12"/>
          </p:nvPr>
        </p:nvSpPr>
        <p:spPr/>
        <p:txBody>
          <a:bodyPr/>
          <a:lstStyle>
            <a:lvl1pPr>
              <a:defRPr/>
            </a:lvl1pPr>
          </a:lstStyle>
          <a:p>
            <a:fld id="{0F7E7A91-3FA8-437E-A258-E5ED6FF0DE14}" type="slidenum">
              <a:rPr lang="zh-CN" altLang="en-US"/>
              <a:pPr/>
              <a:t>‹#›</a:t>
            </a:fld>
            <a:endParaRPr lang="zh-CN" altLang="en-US" sz="1800" b="1">
              <a:solidFill>
                <a:schemeClr val="tx1"/>
              </a:solidFill>
            </a:endParaRPr>
          </a:p>
        </p:txBody>
      </p:sp>
    </p:spTree>
    <p:extLst>
      <p:ext uri="{BB962C8B-B14F-4D97-AF65-F5344CB8AC3E}">
        <p14:creationId xmlns:p14="http://schemas.microsoft.com/office/powerpoint/2010/main" xmlns="" val="1884886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KSO_FD"/>
          <p:cNvSpPr>
            <a:spLocks noGrp="1" noChangeArrowheads="1"/>
          </p:cNvSpPr>
          <p:nvPr>
            <p:ph type="dt" sz="half" idx="10"/>
          </p:nvPr>
        </p:nvSpPr>
        <p:spPr/>
        <p:txBody>
          <a:bodyPr/>
          <a:lstStyle>
            <a:lvl1pPr>
              <a:defRPr/>
            </a:lvl1pPr>
          </a:lstStyle>
          <a:p>
            <a:pPr>
              <a:defRPr/>
            </a:pPr>
            <a:fld id="{96E88A58-5A1F-4373-A4C2-6237FD6CA8E0}" type="datetime1">
              <a:rPr lang="zh-CN" altLang="en-US"/>
              <a:pPr>
                <a:defRPr/>
              </a:pPr>
              <a:t>2015/3/24</a:t>
            </a:fld>
            <a:endParaRPr lang="zh-CN" altLang="en-US" sz="1800" b="1">
              <a:solidFill>
                <a:schemeClr val="tx1"/>
              </a:solidFill>
            </a:endParaRPr>
          </a:p>
        </p:txBody>
      </p:sp>
      <p:sp>
        <p:nvSpPr>
          <p:cNvPr id="5" name="KSO_FT"/>
          <p:cNvSpPr>
            <a:spLocks noGrp="1" noChangeArrowheads="1"/>
          </p:cNvSpPr>
          <p:nvPr>
            <p:ph type="ftr" sz="quarter" idx="11"/>
          </p:nvPr>
        </p:nvSpPr>
        <p:spPr/>
        <p:txBody>
          <a:bodyPr/>
          <a:lstStyle>
            <a:lvl1pPr>
              <a:defRPr/>
            </a:lvl1pPr>
          </a:lstStyle>
          <a:p>
            <a:pPr>
              <a:defRPr/>
            </a:pPr>
            <a:endParaRPr lang="zh-CN" altLang="zh-CN"/>
          </a:p>
        </p:txBody>
      </p:sp>
      <p:sp>
        <p:nvSpPr>
          <p:cNvPr id="6" name="KSO_FN"/>
          <p:cNvSpPr>
            <a:spLocks noGrp="1" noChangeArrowheads="1"/>
          </p:cNvSpPr>
          <p:nvPr>
            <p:ph type="sldNum" sz="quarter" idx="12"/>
          </p:nvPr>
        </p:nvSpPr>
        <p:spPr/>
        <p:txBody>
          <a:bodyPr/>
          <a:lstStyle>
            <a:lvl1pPr>
              <a:defRPr/>
            </a:lvl1pPr>
          </a:lstStyle>
          <a:p>
            <a:fld id="{1A3D837F-3522-46C0-8ABF-3C850A0EC2F3}" type="slidenum">
              <a:rPr lang="zh-CN" altLang="en-US"/>
              <a:pPr/>
              <a:t>‹#›</a:t>
            </a:fld>
            <a:endParaRPr lang="zh-CN" altLang="en-US" sz="1800" b="1">
              <a:solidFill>
                <a:schemeClr val="tx1"/>
              </a:solidFill>
            </a:endParaRPr>
          </a:p>
        </p:txBody>
      </p:sp>
    </p:spTree>
    <p:extLst>
      <p:ext uri="{BB962C8B-B14F-4D97-AF65-F5344CB8AC3E}">
        <p14:creationId xmlns:p14="http://schemas.microsoft.com/office/powerpoint/2010/main" xmlns="" val="381544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92900" y="192088"/>
            <a:ext cx="2093913" cy="59848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09575" y="192088"/>
            <a:ext cx="6130925" cy="598487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KSO_FD"/>
          <p:cNvSpPr>
            <a:spLocks noGrp="1" noChangeArrowheads="1"/>
          </p:cNvSpPr>
          <p:nvPr>
            <p:ph type="dt" sz="half" idx="10"/>
          </p:nvPr>
        </p:nvSpPr>
        <p:spPr/>
        <p:txBody>
          <a:bodyPr/>
          <a:lstStyle>
            <a:lvl1pPr>
              <a:defRPr/>
            </a:lvl1pPr>
          </a:lstStyle>
          <a:p>
            <a:pPr>
              <a:defRPr/>
            </a:pPr>
            <a:fld id="{9AF9D7B8-B26A-4370-B15C-C7B47C423F9F}" type="datetime1">
              <a:rPr lang="zh-CN" altLang="en-US"/>
              <a:pPr>
                <a:defRPr/>
              </a:pPr>
              <a:t>2015/3/24</a:t>
            </a:fld>
            <a:endParaRPr lang="zh-CN" altLang="en-US" sz="1800" b="1">
              <a:solidFill>
                <a:schemeClr val="tx1"/>
              </a:solidFill>
            </a:endParaRPr>
          </a:p>
        </p:txBody>
      </p:sp>
      <p:sp>
        <p:nvSpPr>
          <p:cNvPr id="5" name="KSO_FT"/>
          <p:cNvSpPr>
            <a:spLocks noGrp="1" noChangeArrowheads="1"/>
          </p:cNvSpPr>
          <p:nvPr>
            <p:ph type="ftr" sz="quarter" idx="11"/>
          </p:nvPr>
        </p:nvSpPr>
        <p:spPr/>
        <p:txBody>
          <a:bodyPr/>
          <a:lstStyle>
            <a:lvl1pPr>
              <a:defRPr/>
            </a:lvl1pPr>
          </a:lstStyle>
          <a:p>
            <a:pPr>
              <a:defRPr/>
            </a:pPr>
            <a:endParaRPr lang="zh-CN" altLang="zh-CN"/>
          </a:p>
        </p:txBody>
      </p:sp>
      <p:sp>
        <p:nvSpPr>
          <p:cNvPr id="6" name="KSO_FN"/>
          <p:cNvSpPr>
            <a:spLocks noGrp="1" noChangeArrowheads="1"/>
          </p:cNvSpPr>
          <p:nvPr>
            <p:ph type="sldNum" sz="quarter" idx="12"/>
          </p:nvPr>
        </p:nvSpPr>
        <p:spPr/>
        <p:txBody>
          <a:bodyPr/>
          <a:lstStyle>
            <a:lvl1pPr>
              <a:defRPr/>
            </a:lvl1pPr>
          </a:lstStyle>
          <a:p>
            <a:fld id="{85E9A522-141C-4791-9E4A-5CBE9BBF72D3}" type="slidenum">
              <a:rPr lang="zh-CN" altLang="en-US"/>
              <a:pPr/>
              <a:t>‹#›</a:t>
            </a:fld>
            <a:endParaRPr lang="zh-CN" altLang="en-US" sz="1800" b="1">
              <a:solidFill>
                <a:schemeClr val="tx1"/>
              </a:solidFill>
            </a:endParaRPr>
          </a:p>
        </p:txBody>
      </p:sp>
    </p:spTree>
    <p:extLst>
      <p:ext uri="{BB962C8B-B14F-4D97-AF65-F5344CB8AC3E}">
        <p14:creationId xmlns:p14="http://schemas.microsoft.com/office/powerpoint/2010/main" xmlns="" val="3166652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KSO_FD"/>
          <p:cNvSpPr>
            <a:spLocks noGrp="1" noChangeArrowheads="1"/>
          </p:cNvSpPr>
          <p:nvPr>
            <p:ph type="dt" sz="half" idx="10"/>
          </p:nvPr>
        </p:nvSpPr>
        <p:spPr/>
        <p:txBody>
          <a:bodyPr/>
          <a:lstStyle>
            <a:lvl1pPr>
              <a:defRPr/>
            </a:lvl1pPr>
          </a:lstStyle>
          <a:p>
            <a:pPr>
              <a:defRPr/>
            </a:pPr>
            <a:fld id="{5059529C-680B-420D-8474-308FC4A89D6A}" type="datetime1">
              <a:rPr lang="zh-CN" altLang="en-US"/>
              <a:pPr>
                <a:defRPr/>
              </a:pPr>
              <a:t>2015/3/24</a:t>
            </a:fld>
            <a:endParaRPr lang="zh-CN" altLang="en-US" sz="1800" b="1">
              <a:solidFill>
                <a:schemeClr val="tx1"/>
              </a:solidFill>
            </a:endParaRPr>
          </a:p>
        </p:txBody>
      </p:sp>
      <p:sp>
        <p:nvSpPr>
          <p:cNvPr id="5" name="KSO_FT"/>
          <p:cNvSpPr>
            <a:spLocks noGrp="1" noChangeArrowheads="1"/>
          </p:cNvSpPr>
          <p:nvPr>
            <p:ph type="ftr" sz="quarter" idx="11"/>
          </p:nvPr>
        </p:nvSpPr>
        <p:spPr/>
        <p:txBody>
          <a:bodyPr/>
          <a:lstStyle>
            <a:lvl1pPr>
              <a:defRPr/>
            </a:lvl1pPr>
          </a:lstStyle>
          <a:p>
            <a:pPr>
              <a:defRPr/>
            </a:pPr>
            <a:endParaRPr lang="zh-CN" altLang="zh-CN"/>
          </a:p>
        </p:txBody>
      </p:sp>
      <p:sp>
        <p:nvSpPr>
          <p:cNvPr id="6" name="KSO_FN"/>
          <p:cNvSpPr>
            <a:spLocks noGrp="1" noChangeArrowheads="1"/>
          </p:cNvSpPr>
          <p:nvPr>
            <p:ph type="sldNum" sz="quarter" idx="12"/>
          </p:nvPr>
        </p:nvSpPr>
        <p:spPr/>
        <p:txBody>
          <a:bodyPr/>
          <a:lstStyle>
            <a:lvl1pPr>
              <a:defRPr/>
            </a:lvl1pPr>
          </a:lstStyle>
          <a:p>
            <a:fld id="{DE3D74BD-37CC-458D-B689-5B2CF6A6538C}" type="slidenum">
              <a:rPr lang="zh-CN" altLang="en-US"/>
              <a:pPr/>
              <a:t>‹#›</a:t>
            </a:fld>
            <a:endParaRPr lang="zh-CN" altLang="en-US" sz="1800" b="1">
              <a:solidFill>
                <a:schemeClr val="tx1"/>
              </a:solidFill>
            </a:endParaRPr>
          </a:p>
        </p:txBody>
      </p:sp>
    </p:spTree>
    <p:extLst>
      <p:ext uri="{BB962C8B-B14F-4D97-AF65-F5344CB8AC3E}">
        <p14:creationId xmlns:p14="http://schemas.microsoft.com/office/powerpoint/2010/main" xmlns="" val="1153741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KSO_FD"/>
          <p:cNvSpPr>
            <a:spLocks noGrp="1" noChangeArrowheads="1"/>
          </p:cNvSpPr>
          <p:nvPr>
            <p:ph type="dt" sz="half" idx="10"/>
          </p:nvPr>
        </p:nvSpPr>
        <p:spPr/>
        <p:txBody>
          <a:bodyPr/>
          <a:lstStyle>
            <a:lvl1pPr>
              <a:defRPr/>
            </a:lvl1pPr>
          </a:lstStyle>
          <a:p>
            <a:pPr>
              <a:defRPr/>
            </a:pPr>
            <a:fld id="{845D31A3-FC45-429B-8111-31398FC1FB35}" type="datetime1">
              <a:rPr lang="zh-CN" altLang="en-US"/>
              <a:pPr>
                <a:defRPr/>
              </a:pPr>
              <a:t>2015/3/24</a:t>
            </a:fld>
            <a:endParaRPr lang="zh-CN" altLang="en-US" sz="1800" b="1">
              <a:solidFill>
                <a:schemeClr val="tx1"/>
              </a:solidFill>
            </a:endParaRPr>
          </a:p>
        </p:txBody>
      </p:sp>
      <p:sp>
        <p:nvSpPr>
          <p:cNvPr id="5" name="KSO_FT"/>
          <p:cNvSpPr>
            <a:spLocks noGrp="1" noChangeArrowheads="1"/>
          </p:cNvSpPr>
          <p:nvPr>
            <p:ph type="ftr" sz="quarter" idx="11"/>
          </p:nvPr>
        </p:nvSpPr>
        <p:spPr/>
        <p:txBody>
          <a:bodyPr/>
          <a:lstStyle>
            <a:lvl1pPr>
              <a:defRPr/>
            </a:lvl1pPr>
          </a:lstStyle>
          <a:p>
            <a:pPr>
              <a:defRPr/>
            </a:pPr>
            <a:endParaRPr lang="zh-CN" altLang="zh-CN"/>
          </a:p>
        </p:txBody>
      </p:sp>
      <p:sp>
        <p:nvSpPr>
          <p:cNvPr id="6" name="KSO_FN"/>
          <p:cNvSpPr>
            <a:spLocks noGrp="1" noChangeArrowheads="1"/>
          </p:cNvSpPr>
          <p:nvPr>
            <p:ph type="sldNum" sz="quarter" idx="12"/>
          </p:nvPr>
        </p:nvSpPr>
        <p:spPr/>
        <p:txBody>
          <a:bodyPr/>
          <a:lstStyle>
            <a:lvl1pPr>
              <a:defRPr/>
            </a:lvl1pPr>
          </a:lstStyle>
          <a:p>
            <a:fld id="{1A2697A1-4173-423D-86EC-EC479C67653D}" type="slidenum">
              <a:rPr lang="zh-CN" altLang="en-US"/>
              <a:pPr/>
              <a:t>‹#›</a:t>
            </a:fld>
            <a:endParaRPr lang="zh-CN" altLang="en-US" sz="1800" b="1">
              <a:solidFill>
                <a:schemeClr val="tx1"/>
              </a:solidFill>
            </a:endParaRPr>
          </a:p>
        </p:txBody>
      </p:sp>
    </p:spTree>
    <p:extLst>
      <p:ext uri="{BB962C8B-B14F-4D97-AF65-F5344CB8AC3E}">
        <p14:creationId xmlns:p14="http://schemas.microsoft.com/office/powerpoint/2010/main" xmlns="" val="209352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09575" y="1049338"/>
            <a:ext cx="4111625" cy="51276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73600" y="1049338"/>
            <a:ext cx="4113213" cy="51276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KSO_FD"/>
          <p:cNvSpPr>
            <a:spLocks noGrp="1" noChangeArrowheads="1"/>
          </p:cNvSpPr>
          <p:nvPr>
            <p:ph type="dt" sz="half" idx="10"/>
          </p:nvPr>
        </p:nvSpPr>
        <p:spPr/>
        <p:txBody>
          <a:bodyPr/>
          <a:lstStyle>
            <a:lvl1pPr>
              <a:defRPr/>
            </a:lvl1pPr>
          </a:lstStyle>
          <a:p>
            <a:pPr>
              <a:defRPr/>
            </a:pPr>
            <a:fld id="{D3764980-F44B-41F6-8F97-BA9895A07BDE}" type="datetime1">
              <a:rPr lang="zh-CN" altLang="en-US"/>
              <a:pPr>
                <a:defRPr/>
              </a:pPr>
              <a:t>2015/3/24</a:t>
            </a:fld>
            <a:endParaRPr lang="zh-CN" altLang="en-US" sz="1800" b="1">
              <a:solidFill>
                <a:schemeClr val="tx1"/>
              </a:solidFill>
            </a:endParaRPr>
          </a:p>
        </p:txBody>
      </p:sp>
      <p:sp>
        <p:nvSpPr>
          <p:cNvPr id="6" name="KSO_FT"/>
          <p:cNvSpPr>
            <a:spLocks noGrp="1" noChangeArrowheads="1"/>
          </p:cNvSpPr>
          <p:nvPr>
            <p:ph type="ftr" sz="quarter" idx="11"/>
          </p:nvPr>
        </p:nvSpPr>
        <p:spPr/>
        <p:txBody>
          <a:bodyPr/>
          <a:lstStyle>
            <a:lvl1pPr>
              <a:defRPr/>
            </a:lvl1pPr>
          </a:lstStyle>
          <a:p>
            <a:pPr>
              <a:defRPr/>
            </a:pPr>
            <a:endParaRPr lang="zh-CN" altLang="zh-CN"/>
          </a:p>
        </p:txBody>
      </p:sp>
      <p:sp>
        <p:nvSpPr>
          <p:cNvPr id="7" name="KSO_FN"/>
          <p:cNvSpPr>
            <a:spLocks noGrp="1" noChangeArrowheads="1"/>
          </p:cNvSpPr>
          <p:nvPr>
            <p:ph type="sldNum" sz="quarter" idx="12"/>
          </p:nvPr>
        </p:nvSpPr>
        <p:spPr/>
        <p:txBody>
          <a:bodyPr/>
          <a:lstStyle>
            <a:lvl1pPr>
              <a:defRPr/>
            </a:lvl1pPr>
          </a:lstStyle>
          <a:p>
            <a:fld id="{E57479DA-B922-4FF4-91A5-AC6A6F698A74}" type="slidenum">
              <a:rPr lang="zh-CN" altLang="en-US"/>
              <a:pPr/>
              <a:t>‹#›</a:t>
            </a:fld>
            <a:endParaRPr lang="zh-CN" altLang="en-US" sz="1800" b="1">
              <a:solidFill>
                <a:schemeClr val="tx1"/>
              </a:solidFill>
            </a:endParaRPr>
          </a:p>
        </p:txBody>
      </p:sp>
    </p:spTree>
    <p:extLst>
      <p:ext uri="{BB962C8B-B14F-4D97-AF65-F5344CB8AC3E}">
        <p14:creationId xmlns:p14="http://schemas.microsoft.com/office/powerpoint/2010/main" xmlns="" val="2471589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KSO_FD"/>
          <p:cNvSpPr>
            <a:spLocks noGrp="1" noChangeArrowheads="1"/>
          </p:cNvSpPr>
          <p:nvPr>
            <p:ph type="dt" sz="half" idx="10"/>
          </p:nvPr>
        </p:nvSpPr>
        <p:spPr/>
        <p:txBody>
          <a:bodyPr/>
          <a:lstStyle>
            <a:lvl1pPr>
              <a:defRPr/>
            </a:lvl1pPr>
          </a:lstStyle>
          <a:p>
            <a:pPr>
              <a:defRPr/>
            </a:pPr>
            <a:fld id="{8784F1C2-362C-404A-AFAE-9A52228C6A04}" type="datetime1">
              <a:rPr lang="zh-CN" altLang="en-US"/>
              <a:pPr>
                <a:defRPr/>
              </a:pPr>
              <a:t>2015/3/24</a:t>
            </a:fld>
            <a:endParaRPr lang="zh-CN" altLang="en-US" sz="1800" b="1">
              <a:solidFill>
                <a:schemeClr val="tx1"/>
              </a:solidFill>
            </a:endParaRPr>
          </a:p>
        </p:txBody>
      </p:sp>
      <p:sp>
        <p:nvSpPr>
          <p:cNvPr id="8" name="KSO_FT"/>
          <p:cNvSpPr>
            <a:spLocks noGrp="1" noChangeArrowheads="1"/>
          </p:cNvSpPr>
          <p:nvPr>
            <p:ph type="ftr" sz="quarter" idx="11"/>
          </p:nvPr>
        </p:nvSpPr>
        <p:spPr/>
        <p:txBody>
          <a:bodyPr/>
          <a:lstStyle>
            <a:lvl1pPr>
              <a:defRPr/>
            </a:lvl1pPr>
          </a:lstStyle>
          <a:p>
            <a:pPr>
              <a:defRPr/>
            </a:pPr>
            <a:endParaRPr lang="zh-CN" altLang="zh-CN"/>
          </a:p>
        </p:txBody>
      </p:sp>
      <p:sp>
        <p:nvSpPr>
          <p:cNvPr id="9" name="KSO_FN"/>
          <p:cNvSpPr>
            <a:spLocks noGrp="1" noChangeArrowheads="1"/>
          </p:cNvSpPr>
          <p:nvPr>
            <p:ph type="sldNum" sz="quarter" idx="12"/>
          </p:nvPr>
        </p:nvSpPr>
        <p:spPr/>
        <p:txBody>
          <a:bodyPr/>
          <a:lstStyle>
            <a:lvl1pPr>
              <a:defRPr/>
            </a:lvl1pPr>
          </a:lstStyle>
          <a:p>
            <a:fld id="{5C30A6A9-0E87-454B-B975-3017A8B4FA9B}" type="slidenum">
              <a:rPr lang="zh-CN" altLang="en-US"/>
              <a:pPr/>
              <a:t>‹#›</a:t>
            </a:fld>
            <a:endParaRPr lang="zh-CN" altLang="en-US" sz="1800" b="1">
              <a:solidFill>
                <a:schemeClr val="tx1"/>
              </a:solidFill>
            </a:endParaRPr>
          </a:p>
        </p:txBody>
      </p:sp>
    </p:spTree>
    <p:extLst>
      <p:ext uri="{BB962C8B-B14F-4D97-AF65-F5344CB8AC3E}">
        <p14:creationId xmlns:p14="http://schemas.microsoft.com/office/powerpoint/2010/main" xmlns="" val="3820833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KSO_FD"/>
          <p:cNvSpPr>
            <a:spLocks noGrp="1" noChangeArrowheads="1"/>
          </p:cNvSpPr>
          <p:nvPr>
            <p:ph type="dt" sz="half" idx="10"/>
          </p:nvPr>
        </p:nvSpPr>
        <p:spPr/>
        <p:txBody>
          <a:bodyPr/>
          <a:lstStyle>
            <a:lvl1pPr>
              <a:defRPr/>
            </a:lvl1pPr>
          </a:lstStyle>
          <a:p>
            <a:pPr>
              <a:defRPr/>
            </a:pPr>
            <a:fld id="{DD706F4D-F8B0-422F-B1D1-5022BEA98172}" type="datetime1">
              <a:rPr lang="zh-CN" altLang="en-US"/>
              <a:pPr>
                <a:defRPr/>
              </a:pPr>
              <a:t>2015/3/24</a:t>
            </a:fld>
            <a:endParaRPr lang="zh-CN" altLang="en-US" sz="1800" b="1">
              <a:solidFill>
                <a:schemeClr val="tx1"/>
              </a:solidFill>
            </a:endParaRPr>
          </a:p>
        </p:txBody>
      </p:sp>
      <p:sp>
        <p:nvSpPr>
          <p:cNvPr id="4" name="KSO_FT"/>
          <p:cNvSpPr>
            <a:spLocks noGrp="1" noChangeArrowheads="1"/>
          </p:cNvSpPr>
          <p:nvPr>
            <p:ph type="ftr" sz="quarter" idx="11"/>
          </p:nvPr>
        </p:nvSpPr>
        <p:spPr/>
        <p:txBody>
          <a:bodyPr/>
          <a:lstStyle>
            <a:lvl1pPr>
              <a:defRPr/>
            </a:lvl1pPr>
          </a:lstStyle>
          <a:p>
            <a:pPr>
              <a:defRPr/>
            </a:pPr>
            <a:endParaRPr lang="zh-CN" altLang="zh-CN"/>
          </a:p>
        </p:txBody>
      </p:sp>
      <p:sp>
        <p:nvSpPr>
          <p:cNvPr id="5" name="KSO_FN"/>
          <p:cNvSpPr>
            <a:spLocks noGrp="1" noChangeArrowheads="1"/>
          </p:cNvSpPr>
          <p:nvPr>
            <p:ph type="sldNum" sz="quarter" idx="12"/>
          </p:nvPr>
        </p:nvSpPr>
        <p:spPr/>
        <p:txBody>
          <a:bodyPr/>
          <a:lstStyle>
            <a:lvl1pPr>
              <a:defRPr/>
            </a:lvl1pPr>
          </a:lstStyle>
          <a:p>
            <a:fld id="{B56B2EBB-38E1-4F60-B776-9D4EA0C2B6CD}" type="slidenum">
              <a:rPr lang="zh-CN" altLang="en-US"/>
              <a:pPr/>
              <a:t>‹#›</a:t>
            </a:fld>
            <a:endParaRPr lang="zh-CN" altLang="en-US" sz="1800" b="1">
              <a:solidFill>
                <a:schemeClr val="tx1"/>
              </a:solidFill>
            </a:endParaRPr>
          </a:p>
        </p:txBody>
      </p:sp>
    </p:spTree>
    <p:extLst>
      <p:ext uri="{BB962C8B-B14F-4D97-AF65-F5344CB8AC3E}">
        <p14:creationId xmlns:p14="http://schemas.microsoft.com/office/powerpoint/2010/main" xmlns="" val="1420863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pic>
        <p:nvPicPr>
          <p:cNvPr id="2" name="图片 16"/>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日期占位符 1"/>
          <p:cNvSpPr>
            <a:spLocks noGrp="1"/>
          </p:cNvSpPr>
          <p:nvPr>
            <p:ph type="dt" sz="half" idx="10"/>
          </p:nvPr>
        </p:nvSpPr>
        <p:spPr/>
        <p:txBody>
          <a:bodyPr/>
          <a:lstStyle>
            <a:lvl1pPr>
              <a:defRPr/>
            </a:lvl1pPr>
          </a:lstStyle>
          <a:p>
            <a:pPr>
              <a:defRPr/>
            </a:pPr>
            <a:fld id="{65CD65A1-80C9-4D65-A28C-C66FF7D34870}" type="datetime1">
              <a:rPr lang="zh-CN" altLang="en-US"/>
              <a:pPr>
                <a:defRPr/>
              </a:pPr>
              <a:t>2015/3/24</a:t>
            </a:fld>
            <a:endParaRPr lang="zh-CN" altLang="en-US" sz="1800" b="1">
              <a:solidFill>
                <a:schemeClr val="tx1"/>
              </a:solidFill>
            </a:endParaRPr>
          </a:p>
        </p:txBody>
      </p:sp>
      <p:sp>
        <p:nvSpPr>
          <p:cNvPr id="4" name="页脚占位符 2"/>
          <p:cNvSpPr>
            <a:spLocks noGrp="1"/>
          </p:cNvSpPr>
          <p:nvPr>
            <p:ph type="ftr" sz="quarter" idx="11"/>
          </p:nvPr>
        </p:nvSpPr>
        <p:spPr/>
        <p:txBody>
          <a:bodyPr/>
          <a:lstStyle>
            <a:lvl1pPr>
              <a:defRPr/>
            </a:lvl1pPr>
          </a:lstStyle>
          <a:p>
            <a:pPr>
              <a:defRPr/>
            </a:pPr>
            <a:endParaRPr lang="zh-CN" altLang="zh-CN"/>
          </a:p>
        </p:txBody>
      </p:sp>
      <p:sp>
        <p:nvSpPr>
          <p:cNvPr id="5" name="灯片编号占位符 3"/>
          <p:cNvSpPr>
            <a:spLocks noGrp="1"/>
          </p:cNvSpPr>
          <p:nvPr>
            <p:ph type="sldNum" sz="quarter" idx="12"/>
          </p:nvPr>
        </p:nvSpPr>
        <p:spPr/>
        <p:txBody>
          <a:bodyPr/>
          <a:lstStyle>
            <a:lvl1pPr>
              <a:defRPr/>
            </a:lvl1pPr>
          </a:lstStyle>
          <a:p>
            <a:fld id="{5C310E37-956D-4577-9EA0-E1C04061CF8B}" type="slidenum">
              <a:rPr lang="zh-CN" altLang="en-US"/>
              <a:pPr/>
              <a:t>‹#›</a:t>
            </a:fld>
            <a:endParaRPr lang="zh-CN" altLang="en-US" sz="1800" b="1">
              <a:solidFill>
                <a:schemeClr val="tx1"/>
              </a:solidFill>
            </a:endParaRPr>
          </a:p>
        </p:txBody>
      </p:sp>
    </p:spTree>
    <p:extLst>
      <p:ext uri="{BB962C8B-B14F-4D97-AF65-F5344CB8AC3E}">
        <p14:creationId xmlns:p14="http://schemas.microsoft.com/office/powerpoint/2010/main" xmlns="" val="2998404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KSO_FD"/>
          <p:cNvSpPr>
            <a:spLocks noGrp="1" noChangeArrowheads="1"/>
          </p:cNvSpPr>
          <p:nvPr>
            <p:ph type="dt" sz="half" idx="10"/>
          </p:nvPr>
        </p:nvSpPr>
        <p:spPr/>
        <p:txBody>
          <a:bodyPr/>
          <a:lstStyle>
            <a:lvl1pPr>
              <a:defRPr/>
            </a:lvl1pPr>
          </a:lstStyle>
          <a:p>
            <a:pPr>
              <a:defRPr/>
            </a:pPr>
            <a:fld id="{49871CA3-5F84-4E0A-9A3E-7231EC37B07A}" type="datetime1">
              <a:rPr lang="zh-CN" altLang="en-US"/>
              <a:pPr>
                <a:defRPr/>
              </a:pPr>
              <a:t>2015/3/24</a:t>
            </a:fld>
            <a:endParaRPr lang="zh-CN" altLang="en-US" sz="1800" b="1">
              <a:solidFill>
                <a:schemeClr val="tx1"/>
              </a:solidFill>
            </a:endParaRPr>
          </a:p>
        </p:txBody>
      </p:sp>
      <p:sp>
        <p:nvSpPr>
          <p:cNvPr id="6" name="KSO_FT"/>
          <p:cNvSpPr>
            <a:spLocks noGrp="1" noChangeArrowheads="1"/>
          </p:cNvSpPr>
          <p:nvPr>
            <p:ph type="ftr" sz="quarter" idx="11"/>
          </p:nvPr>
        </p:nvSpPr>
        <p:spPr/>
        <p:txBody>
          <a:bodyPr/>
          <a:lstStyle>
            <a:lvl1pPr>
              <a:defRPr/>
            </a:lvl1pPr>
          </a:lstStyle>
          <a:p>
            <a:pPr>
              <a:defRPr/>
            </a:pPr>
            <a:endParaRPr lang="zh-CN" altLang="zh-CN"/>
          </a:p>
        </p:txBody>
      </p:sp>
      <p:sp>
        <p:nvSpPr>
          <p:cNvPr id="7" name="KSO_FN"/>
          <p:cNvSpPr>
            <a:spLocks noGrp="1" noChangeArrowheads="1"/>
          </p:cNvSpPr>
          <p:nvPr>
            <p:ph type="sldNum" sz="quarter" idx="12"/>
          </p:nvPr>
        </p:nvSpPr>
        <p:spPr/>
        <p:txBody>
          <a:bodyPr/>
          <a:lstStyle>
            <a:lvl1pPr>
              <a:defRPr/>
            </a:lvl1pPr>
          </a:lstStyle>
          <a:p>
            <a:fld id="{6CEC359D-9149-4F28-976F-6D4C7880F1DF}" type="slidenum">
              <a:rPr lang="zh-CN" altLang="en-US"/>
              <a:pPr/>
              <a:t>‹#›</a:t>
            </a:fld>
            <a:endParaRPr lang="zh-CN" altLang="en-US" sz="1800" b="1">
              <a:solidFill>
                <a:schemeClr val="tx1"/>
              </a:solidFill>
            </a:endParaRPr>
          </a:p>
        </p:txBody>
      </p:sp>
    </p:spTree>
    <p:extLst>
      <p:ext uri="{BB962C8B-B14F-4D97-AF65-F5344CB8AC3E}">
        <p14:creationId xmlns:p14="http://schemas.microsoft.com/office/powerpoint/2010/main" xmlns="" val="3782028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Franklin Gothic Book" panose="020B0503020102020204" pitchFamily="34" charset="0"/>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KSO_FD"/>
          <p:cNvSpPr>
            <a:spLocks noGrp="1" noChangeArrowheads="1"/>
          </p:cNvSpPr>
          <p:nvPr>
            <p:ph type="dt" sz="half" idx="10"/>
          </p:nvPr>
        </p:nvSpPr>
        <p:spPr/>
        <p:txBody>
          <a:bodyPr/>
          <a:lstStyle>
            <a:lvl1pPr>
              <a:defRPr/>
            </a:lvl1pPr>
          </a:lstStyle>
          <a:p>
            <a:pPr>
              <a:defRPr/>
            </a:pPr>
            <a:fld id="{F2D31AA8-2006-4D0C-AF31-DDBA230BAE00}" type="datetime1">
              <a:rPr lang="zh-CN" altLang="en-US"/>
              <a:pPr>
                <a:defRPr/>
              </a:pPr>
              <a:t>2015/3/24</a:t>
            </a:fld>
            <a:endParaRPr lang="zh-CN" altLang="en-US" sz="1800" b="1">
              <a:solidFill>
                <a:schemeClr val="tx1"/>
              </a:solidFill>
            </a:endParaRPr>
          </a:p>
        </p:txBody>
      </p:sp>
      <p:sp>
        <p:nvSpPr>
          <p:cNvPr id="6" name="KSO_FT"/>
          <p:cNvSpPr>
            <a:spLocks noGrp="1" noChangeArrowheads="1"/>
          </p:cNvSpPr>
          <p:nvPr>
            <p:ph type="ftr" sz="quarter" idx="11"/>
          </p:nvPr>
        </p:nvSpPr>
        <p:spPr/>
        <p:txBody>
          <a:bodyPr/>
          <a:lstStyle>
            <a:lvl1pPr>
              <a:defRPr/>
            </a:lvl1pPr>
          </a:lstStyle>
          <a:p>
            <a:pPr>
              <a:defRPr/>
            </a:pPr>
            <a:endParaRPr lang="zh-CN" altLang="zh-CN"/>
          </a:p>
        </p:txBody>
      </p:sp>
      <p:sp>
        <p:nvSpPr>
          <p:cNvPr id="7" name="KSO_FN"/>
          <p:cNvSpPr>
            <a:spLocks noGrp="1" noChangeArrowheads="1"/>
          </p:cNvSpPr>
          <p:nvPr>
            <p:ph type="sldNum" sz="quarter" idx="12"/>
          </p:nvPr>
        </p:nvSpPr>
        <p:spPr/>
        <p:txBody>
          <a:bodyPr/>
          <a:lstStyle>
            <a:lvl1pPr>
              <a:defRPr/>
            </a:lvl1pPr>
          </a:lstStyle>
          <a:p>
            <a:fld id="{E05E8567-56E6-4590-931C-FBA1963AA5F1}" type="slidenum">
              <a:rPr lang="zh-CN" altLang="en-US"/>
              <a:pPr/>
              <a:t>‹#›</a:t>
            </a:fld>
            <a:endParaRPr lang="zh-CN" altLang="en-US" sz="1800" b="1">
              <a:solidFill>
                <a:schemeClr val="tx1"/>
              </a:solidFill>
            </a:endParaRPr>
          </a:p>
        </p:txBody>
      </p:sp>
    </p:spTree>
    <p:extLst>
      <p:ext uri="{BB962C8B-B14F-4D97-AF65-F5344CB8AC3E}">
        <p14:creationId xmlns:p14="http://schemas.microsoft.com/office/powerpoint/2010/main" xmlns="" val="3369544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KSO_BT1"/>
          <p:cNvSpPr>
            <a:spLocks noGrp="1" noChangeArrowheads="1"/>
          </p:cNvSpPr>
          <p:nvPr>
            <p:ph type="title" idx="4294967295"/>
          </p:nvPr>
        </p:nvSpPr>
        <p:spPr bwMode="auto">
          <a:xfrm>
            <a:off x="931863" y="192088"/>
            <a:ext cx="6940550" cy="642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smtClean="0">
                <a:sym typeface="Constantia" panose="02030602050306030303" pitchFamily="18" charset="0"/>
              </a:rPr>
              <a:t>单击此处编辑母版标题样式</a:t>
            </a:r>
          </a:p>
        </p:txBody>
      </p:sp>
      <p:sp>
        <p:nvSpPr>
          <p:cNvPr id="3075" name="KSO_BC1"/>
          <p:cNvSpPr>
            <a:spLocks noGrp="1" noChangeArrowheads="1"/>
          </p:cNvSpPr>
          <p:nvPr>
            <p:ph type="body" idx="1"/>
          </p:nvPr>
        </p:nvSpPr>
        <p:spPr bwMode="auto">
          <a:xfrm>
            <a:off x="409575" y="1049338"/>
            <a:ext cx="8377238" cy="5127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sym typeface="Franklin Gothic Book" panose="020B0503020102020204" pitchFamily="34" charset="0"/>
              </a:rPr>
              <a:t>单击此处编辑母版文本样式</a:t>
            </a:r>
          </a:p>
          <a:p>
            <a:pPr lvl="1"/>
            <a:r>
              <a:rPr lang="zh-CN" smtClean="0">
                <a:sym typeface="Franklin Gothic Book" panose="020B0503020102020204" pitchFamily="34" charset="0"/>
              </a:rPr>
              <a:t>第二级</a:t>
            </a:r>
          </a:p>
        </p:txBody>
      </p:sp>
      <p:sp>
        <p:nvSpPr>
          <p:cNvPr id="1028" name="KSO_FD"/>
          <p:cNvSpPr>
            <a:spLocks noGrp="1" noChangeArrowheads="1"/>
          </p:cNvSpPr>
          <p:nvPr>
            <p:ph type="dt" sz="half" idx="2"/>
          </p:nvPr>
        </p:nvSpPr>
        <p:spPr bwMode="auto">
          <a:xfrm>
            <a:off x="628650" y="6356350"/>
            <a:ext cx="2057400" cy="365125"/>
          </a:xfrm>
          <a:prstGeom prst="rect">
            <a:avLst/>
          </a:prstGeom>
          <a:noFill/>
          <a:ln>
            <a:noFill/>
          </a:ln>
          <a:extLst/>
        </p:spPr>
        <p:txBody>
          <a:bodyPr vert="horz" wrap="square" lIns="91440" tIns="45720" rIns="91440" bIns="45720" numCol="1" anchor="ctr" anchorCtr="0" compatLnSpc="1">
            <a:prstTxWarp prst="textNoShape">
              <a:avLst/>
            </a:prstTxWarp>
          </a:bodyPr>
          <a:lstStyle>
            <a:lvl1pPr>
              <a:buFont typeface="Arial" panose="020B0604020202020204" pitchFamily="34" charset="0"/>
              <a:buNone/>
              <a:defRPr sz="1200">
                <a:solidFill>
                  <a:srgbClr val="949495"/>
                </a:solidFill>
                <a:latin typeface="Arial" pitchFamily="34" charset="0"/>
              </a:defRPr>
            </a:lvl1pPr>
          </a:lstStyle>
          <a:p>
            <a:pPr>
              <a:defRPr/>
            </a:pPr>
            <a:fld id="{18541529-5FDB-4C0D-A139-913B11EF20D3}" type="datetime1">
              <a:rPr lang="zh-CN" altLang="en-US"/>
              <a:pPr>
                <a:defRPr/>
              </a:pPr>
              <a:t>2015/3/24</a:t>
            </a:fld>
            <a:endParaRPr lang="zh-CN" altLang="en-US" sz="1800" b="1">
              <a:solidFill>
                <a:schemeClr val="tx1"/>
              </a:solidFill>
            </a:endParaRPr>
          </a:p>
        </p:txBody>
      </p:sp>
      <p:sp>
        <p:nvSpPr>
          <p:cNvPr id="1029" name="KSO_FT"/>
          <p:cNvSpPr>
            <a:spLocks noGrp="1" noChangeArrowheads="1"/>
          </p:cNvSpPr>
          <p:nvPr>
            <p:ph type="ftr" sz="quarter" idx="3"/>
          </p:nvPr>
        </p:nvSpPr>
        <p:spPr bwMode="auto">
          <a:xfrm>
            <a:off x="3028950" y="6356350"/>
            <a:ext cx="3086100" cy="365125"/>
          </a:xfrm>
          <a:prstGeom prst="rect">
            <a:avLst/>
          </a:prstGeom>
          <a:noFill/>
          <a:ln>
            <a:noFill/>
          </a:ln>
          <a:extLst/>
        </p:spPr>
        <p:txBody>
          <a:bodyPr vert="horz" wrap="square" lIns="91440" tIns="45720" rIns="91440" bIns="45720" numCol="1" anchor="ctr" anchorCtr="0" compatLnSpc="1">
            <a:prstTxWarp prst="textNoShape">
              <a:avLst/>
            </a:prstTxWarp>
          </a:bodyPr>
          <a:lstStyle>
            <a:lvl1pPr algn="ctr">
              <a:buFont typeface="Arial" panose="020B0604020202020204" pitchFamily="34" charset="0"/>
              <a:buNone/>
              <a:defRPr sz="1200">
                <a:solidFill>
                  <a:srgbClr val="949495"/>
                </a:solidFill>
                <a:latin typeface="Arial" pitchFamily="34" charset="0"/>
              </a:defRPr>
            </a:lvl1pPr>
          </a:lstStyle>
          <a:p>
            <a:pPr>
              <a:defRPr/>
            </a:pPr>
            <a:endParaRPr lang="zh-CN" altLang="zh-CN"/>
          </a:p>
        </p:txBody>
      </p:sp>
      <p:sp>
        <p:nvSpPr>
          <p:cNvPr id="1030" name="KSO_FN"/>
          <p:cNvSpPr>
            <a:spLocks noGrp="1" noChangeArrowheads="1"/>
          </p:cNvSpPr>
          <p:nvPr>
            <p:ph type="sldNum" sz="quarter" idx="4"/>
          </p:nvPr>
        </p:nvSpPr>
        <p:spPr bwMode="auto">
          <a:xfrm>
            <a:off x="6457950" y="6356350"/>
            <a:ext cx="2057400" cy="365125"/>
          </a:xfrm>
          <a:prstGeom prst="rect">
            <a:avLst/>
          </a:prstGeom>
          <a:noFill/>
          <a:ln>
            <a:noFill/>
          </a:ln>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1200">
                <a:solidFill>
                  <a:srgbClr val="949495"/>
                </a:solidFill>
              </a:defRPr>
            </a:lvl1pPr>
          </a:lstStyle>
          <a:p>
            <a:fld id="{61F35ED0-58EF-498D-891F-80CDFC3251D7}" type="slidenum">
              <a:rPr lang="zh-CN" altLang="en-US"/>
              <a:pPr/>
              <a:t>‹#›</a:t>
            </a:fld>
            <a:endParaRPr lang="zh-CN" altLang="en-US" b="1"/>
          </a:p>
        </p:txBody>
      </p:sp>
      <p:sp>
        <p:nvSpPr>
          <p:cNvPr id="1031" name="任意多边形 10"/>
          <p:cNvSpPr>
            <a:spLocks noChangeArrowheads="1"/>
          </p:cNvSpPr>
          <p:nvPr/>
        </p:nvSpPr>
        <p:spPr bwMode="auto">
          <a:xfrm>
            <a:off x="0" y="539750"/>
            <a:ext cx="869950" cy="295275"/>
          </a:xfrm>
          <a:custGeom>
            <a:avLst/>
            <a:gdLst>
              <a:gd name="T0" fmla="*/ 0 w 735872"/>
              <a:gd name="T1" fmla="*/ 0 h 242832"/>
              <a:gd name="T2" fmla="*/ 680364 w 735872"/>
              <a:gd name="T3" fmla="*/ 0 h 242832"/>
              <a:gd name="T4" fmla="*/ 869950 w 735872"/>
              <a:gd name="T5" fmla="*/ 295275 h 242832"/>
              <a:gd name="T6" fmla="*/ 0 w 735872"/>
              <a:gd name="T7" fmla="*/ 295275 h 242832"/>
              <a:gd name="T8" fmla="*/ 0 60000 65536"/>
              <a:gd name="T9" fmla="*/ 0 60000 65536"/>
              <a:gd name="T10" fmla="*/ 0 60000 65536"/>
              <a:gd name="T11" fmla="*/ 0 60000 65536"/>
              <a:gd name="T12" fmla="*/ 0 w 735872"/>
              <a:gd name="T13" fmla="*/ 0 h 242832"/>
              <a:gd name="T14" fmla="*/ 735872 w 735872"/>
              <a:gd name="T15" fmla="*/ 242832 h 242832"/>
            </a:gdLst>
            <a:ahLst/>
            <a:cxnLst>
              <a:cxn ang="T8">
                <a:pos x="T0" y="T1"/>
              </a:cxn>
              <a:cxn ang="T9">
                <a:pos x="T2" y="T3"/>
              </a:cxn>
              <a:cxn ang="T10">
                <a:pos x="T4" y="T5"/>
              </a:cxn>
              <a:cxn ang="T11">
                <a:pos x="T6" y="T7"/>
              </a:cxn>
            </a:cxnLst>
            <a:rect l="T12" t="T13" r="T14" b="T15"/>
            <a:pathLst>
              <a:path w="735872" h="242832">
                <a:moveTo>
                  <a:pt x="0" y="0"/>
                </a:moveTo>
                <a:lnTo>
                  <a:pt x="575505" y="0"/>
                </a:lnTo>
                <a:lnTo>
                  <a:pt x="735872" y="242832"/>
                </a:lnTo>
                <a:lnTo>
                  <a:pt x="0" y="242832"/>
                </a:lnTo>
                <a:lnTo>
                  <a:pt x="0" y="0"/>
                </a:lnTo>
                <a:close/>
              </a:path>
            </a:pathLst>
          </a:custGeom>
          <a:solidFill>
            <a:srgbClr val="C94D4D"/>
          </a:solidFill>
          <a:ln w="9525">
            <a:noFill/>
            <a:miter lim="800000"/>
            <a:headEnd/>
            <a:tailEnd/>
          </a:ln>
        </p:spPr>
        <p:txBody>
          <a:bodyPr anchor="ctr"/>
          <a:lstStyle/>
          <a:p>
            <a:pPr>
              <a:defRPr/>
            </a:pPr>
            <a:endParaRPr lang="zh-CN" altLang="en-US"/>
          </a:p>
        </p:txBody>
      </p:sp>
      <p:sp>
        <p:nvSpPr>
          <p:cNvPr id="1032" name="任意多边形 11">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3107 w 583471"/>
              <a:gd name="T3" fmla="*/ 0 h 242832"/>
              <a:gd name="T4" fmla="*/ 582612 w 583471"/>
              <a:gd name="T5" fmla="*/ 242888 h 242832"/>
              <a:gd name="T6" fmla="*/ 0 w 583471"/>
              <a:gd name="T7" fmla="*/ 242888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w="9525">
            <a:noFill/>
            <a:miter lim="800000"/>
            <a:headEnd/>
            <a:tailEnd/>
          </a:ln>
        </p:spPr>
        <p:txBody>
          <a:bodyPr anchor="ctr"/>
          <a:lstStyle/>
          <a:p>
            <a:pPr>
              <a:defRPr/>
            </a:pPr>
            <a:endParaRPr lang="zh-CN" altLang="en-US"/>
          </a:p>
        </p:txBody>
      </p:sp>
      <p:sp>
        <p:nvSpPr>
          <p:cNvPr id="1033" name="燕尾形 12">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w="9525">
            <a:noFill/>
            <a:miter lim="800000"/>
            <a:headEnd/>
            <a:tailEnd/>
          </a:ln>
        </p:spPr>
        <p:txBody>
          <a:bodyPr anchor="ctr"/>
          <a:lstStyle/>
          <a:p>
            <a:pPr algn="ctr">
              <a:buFont typeface="Arial" pitchFamily="34" charset="0"/>
              <a:buNone/>
              <a:defRPr/>
            </a:pPr>
            <a:endParaRPr lang="zh-CN" altLang="zh-CN">
              <a:latin typeface="华文楷体" pitchFamily="2" charset="-122"/>
              <a:ea typeface="华文楷体" pitchFamily="2" charset="-122"/>
              <a:sym typeface="华文楷体" pitchFamily="2" charset="-122"/>
            </a:endParaRPr>
          </a:p>
        </p:txBody>
      </p:sp>
      <p:sp>
        <p:nvSpPr>
          <p:cNvPr id="1034" name="任意多边形 13">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4179 w 583471"/>
              <a:gd name="T3" fmla="*/ 0 h 242832"/>
              <a:gd name="T4" fmla="*/ 584200 w 583471"/>
              <a:gd name="T5" fmla="*/ 242887 h 242832"/>
              <a:gd name="T6" fmla="*/ 0 w 583471"/>
              <a:gd name="T7" fmla="*/ 242887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w="9525">
            <a:noFill/>
            <a:miter lim="800000"/>
            <a:headEnd/>
            <a:tailEnd/>
          </a:ln>
        </p:spPr>
        <p:txBody>
          <a:bodyPr anchor="ctr"/>
          <a:lstStyle/>
          <a:p>
            <a:pPr>
              <a:defRPr/>
            </a:pPr>
            <a:endParaRPr lang="zh-CN" altLang="en-US"/>
          </a:p>
        </p:txBody>
      </p:sp>
      <p:sp>
        <p:nvSpPr>
          <p:cNvPr id="1035" name="燕尾形 14">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w="9525">
            <a:noFill/>
            <a:miter lim="800000"/>
            <a:headEnd/>
            <a:tailEnd/>
          </a:ln>
        </p:spPr>
        <p:txBody>
          <a:bodyPr anchor="ctr"/>
          <a:lstStyle/>
          <a:p>
            <a:pPr algn="ctr">
              <a:buFont typeface="Arial" pitchFamily="34" charset="0"/>
              <a:buNone/>
              <a:defRPr/>
            </a:pPr>
            <a:endParaRPr lang="zh-CN" altLang="zh-CN">
              <a:latin typeface="华文楷体" pitchFamily="2" charset="-122"/>
              <a:ea typeface="华文楷体" pitchFamily="2" charset="-122"/>
              <a:sym typeface="华文楷体" pitchFamily="2" charset="-122"/>
            </a:endParaRPr>
          </a:p>
        </p:txBody>
      </p:sp>
      <p:sp>
        <p:nvSpPr>
          <p:cNvPr id="1036" name="直接连接符 15"/>
          <p:cNvSpPr>
            <a:spLocks noChangeShapeType="1"/>
          </p:cNvSpPr>
          <p:nvPr/>
        </p:nvSpPr>
        <p:spPr bwMode="auto">
          <a:xfrm>
            <a:off x="0" y="828675"/>
            <a:ext cx="9144000" cy="1588"/>
          </a:xfrm>
          <a:prstGeom prst="line">
            <a:avLst/>
          </a:prstGeom>
          <a:noFill/>
          <a:ln w="12700">
            <a:solidFill>
              <a:schemeClr val="accent1"/>
            </a:solidFill>
            <a:round/>
            <a:headEnd/>
            <a:tailEnd/>
          </a:ln>
        </p:spPr>
        <p:txBody>
          <a:bodyPr/>
          <a:lstStyle/>
          <a:p>
            <a:pPr>
              <a:defRPr/>
            </a:pPr>
            <a:endParaRPr lang="zh-CN" altLang="en-US"/>
          </a:p>
        </p:txBody>
      </p:sp>
      <p:pic>
        <p:nvPicPr>
          <p:cNvPr id="3085" name="图片 16"/>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Lst>
  <p:hf sldNum="0" hdr="0" ftr="0"/>
  <p:txStyles>
    <p:titleStyle>
      <a:lvl1pPr marL="914400" indent="-914400" algn="l" rtl="0" eaLnBrk="0" fontAlgn="base" hangingPunct="0">
        <a:lnSpc>
          <a:spcPct val="90000"/>
        </a:lnSpc>
        <a:spcBef>
          <a:spcPct val="0"/>
        </a:spcBef>
        <a:spcAft>
          <a:spcPct val="0"/>
        </a:spcAft>
        <a:defRPr sz="2800" b="1" kern="1200">
          <a:solidFill>
            <a:schemeClr val="tx1"/>
          </a:solidFill>
          <a:latin typeface="+mj-lt"/>
          <a:ea typeface="+mj-ea"/>
          <a:cs typeface="+mj-cs"/>
          <a:sym typeface="Constantia" panose="02030602050306030303" pitchFamily="18" charset="0"/>
        </a:defRPr>
      </a:lvl1pPr>
      <a:lvl2pPr marL="914400" indent="-914400" algn="l" rtl="0" eaLnBrk="0" fontAlgn="base" hangingPunct="0">
        <a:lnSpc>
          <a:spcPct val="90000"/>
        </a:lnSpc>
        <a:spcBef>
          <a:spcPct val="0"/>
        </a:spcBef>
        <a:spcAft>
          <a:spcPct val="0"/>
        </a:spcAft>
        <a:defRPr sz="2800" b="1">
          <a:solidFill>
            <a:schemeClr val="tx1"/>
          </a:solidFill>
          <a:latin typeface="Arial Black" panose="020B0A04020102020204" pitchFamily="34" charset="0"/>
          <a:ea typeface="微软雅黑" panose="020B0503020204020204" pitchFamily="34" charset="-122"/>
          <a:sym typeface="Constantia" panose="02030602050306030303" pitchFamily="18" charset="0"/>
        </a:defRPr>
      </a:lvl2pPr>
      <a:lvl3pPr marL="914400" indent="-914400" algn="l" rtl="0" eaLnBrk="0" fontAlgn="base" hangingPunct="0">
        <a:lnSpc>
          <a:spcPct val="90000"/>
        </a:lnSpc>
        <a:spcBef>
          <a:spcPct val="0"/>
        </a:spcBef>
        <a:spcAft>
          <a:spcPct val="0"/>
        </a:spcAft>
        <a:defRPr sz="2800" b="1">
          <a:solidFill>
            <a:schemeClr val="tx1"/>
          </a:solidFill>
          <a:latin typeface="Arial Black" panose="020B0A04020102020204" pitchFamily="34" charset="0"/>
          <a:ea typeface="微软雅黑" panose="020B0503020204020204" pitchFamily="34" charset="-122"/>
          <a:sym typeface="Constantia" panose="02030602050306030303" pitchFamily="18" charset="0"/>
        </a:defRPr>
      </a:lvl3pPr>
      <a:lvl4pPr marL="914400" indent="-914400" algn="l" rtl="0" eaLnBrk="0" fontAlgn="base" hangingPunct="0">
        <a:lnSpc>
          <a:spcPct val="90000"/>
        </a:lnSpc>
        <a:spcBef>
          <a:spcPct val="0"/>
        </a:spcBef>
        <a:spcAft>
          <a:spcPct val="0"/>
        </a:spcAft>
        <a:defRPr sz="2800" b="1">
          <a:solidFill>
            <a:schemeClr val="tx1"/>
          </a:solidFill>
          <a:latin typeface="Arial Black" panose="020B0A04020102020204" pitchFamily="34" charset="0"/>
          <a:ea typeface="微软雅黑" panose="020B0503020204020204" pitchFamily="34" charset="-122"/>
          <a:sym typeface="Constantia" panose="02030602050306030303" pitchFamily="18" charset="0"/>
        </a:defRPr>
      </a:lvl4pPr>
      <a:lvl5pPr marL="914400" indent="-914400" algn="l" rtl="0" eaLnBrk="0" fontAlgn="base" hangingPunct="0">
        <a:lnSpc>
          <a:spcPct val="90000"/>
        </a:lnSpc>
        <a:spcBef>
          <a:spcPct val="0"/>
        </a:spcBef>
        <a:spcAft>
          <a:spcPct val="0"/>
        </a:spcAft>
        <a:defRPr sz="2800" b="1">
          <a:solidFill>
            <a:schemeClr val="tx1"/>
          </a:solidFill>
          <a:latin typeface="Arial Black" panose="020B0A04020102020204" pitchFamily="34" charset="0"/>
          <a:ea typeface="微软雅黑" panose="020B0503020204020204" pitchFamily="34" charset="-122"/>
          <a:sym typeface="Constantia" panose="02030602050306030303" pitchFamily="18" charset="0"/>
        </a:defRPr>
      </a:lvl5pPr>
      <a:lvl6pPr marL="1371600" indent="-914400" algn="l" rtl="0" fontAlgn="base">
        <a:lnSpc>
          <a:spcPct val="90000"/>
        </a:lnSpc>
        <a:spcBef>
          <a:spcPct val="0"/>
        </a:spcBef>
        <a:spcAft>
          <a:spcPct val="0"/>
        </a:spcAft>
        <a:defRPr sz="2800" b="1">
          <a:solidFill>
            <a:schemeClr val="tx1"/>
          </a:solidFill>
          <a:latin typeface="Arial Black" panose="020B0A04020102020204" pitchFamily="34" charset="0"/>
          <a:ea typeface="微软雅黑" panose="020B0503020204020204" pitchFamily="34" charset="-122"/>
          <a:sym typeface="Constantia" panose="02030602050306030303" pitchFamily="18" charset="0"/>
        </a:defRPr>
      </a:lvl6pPr>
      <a:lvl7pPr marL="1828800" indent="-914400" algn="l" rtl="0" fontAlgn="base">
        <a:lnSpc>
          <a:spcPct val="90000"/>
        </a:lnSpc>
        <a:spcBef>
          <a:spcPct val="0"/>
        </a:spcBef>
        <a:spcAft>
          <a:spcPct val="0"/>
        </a:spcAft>
        <a:defRPr sz="2800" b="1">
          <a:solidFill>
            <a:schemeClr val="tx1"/>
          </a:solidFill>
          <a:latin typeface="Arial Black" panose="020B0A04020102020204" pitchFamily="34" charset="0"/>
          <a:ea typeface="微软雅黑" panose="020B0503020204020204" pitchFamily="34" charset="-122"/>
          <a:sym typeface="Constantia" panose="02030602050306030303" pitchFamily="18" charset="0"/>
        </a:defRPr>
      </a:lvl7pPr>
      <a:lvl8pPr marL="2286000" indent="-914400" algn="l" rtl="0" fontAlgn="base">
        <a:lnSpc>
          <a:spcPct val="90000"/>
        </a:lnSpc>
        <a:spcBef>
          <a:spcPct val="0"/>
        </a:spcBef>
        <a:spcAft>
          <a:spcPct val="0"/>
        </a:spcAft>
        <a:defRPr sz="2800" b="1">
          <a:solidFill>
            <a:schemeClr val="tx1"/>
          </a:solidFill>
          <a:latin typeface="Arial Black" panose="020B0A04020102020204" pitchFamily="34" charset="0"/>
          <a:ea typeface="微软雅黑" panose="020B0503020204020204" pitchFamily="34" charset="-122"/>
          <a:sym typeface="Constantia" panose="02030602050306030303" pitchFamily="18" charset="0"/>
        </a:defRPr>
      </a:lvl8pPr>
      <a:lvl9pPr marL="2743200" indent="-914400" algn="l" rtl="0" fontAlgn="base">
        <a:lnSpc>
          <a:spcPct val="90000"/>
        </a:lnSpc>
        <a:spcBef>
          <a:spcPct val="0"/>
        </a:spcBef>
        <a:spcAft>
          <a:spcPct val="0"/>
        </a:spcAft>
        <a:defRPr sz="2800" b="1">
          <a:solidFill>
            <a:schemeClr val="tx1"/>
          </a:solidFill>
          <a:latin typeface="Arial Black" panose="020B0A04020102020204" pitchFamily="34" charset="0"/>
          <a:ea typeface="微软雅黑" panose="020B0503020204020204" pitchFamily="34" charset="-122"/>
          <a:sym typeface="Constantia" panose="02030602050306030303" pitchFamily="18" charset="0"/>
        </a:defRPr>
      </a:lvl9pPr>
    </p:titleStyle>
    <p:bodyStyle>
      <a:lvl1pPr marL="357188" indent="-357188" algn="just" rtl="0" eaLnBrk="0" fontAlgn="base" hangingPunct="0">
        <a:spcBef>
          <a:spcPts val="1800"/>
        </a:spcBef>
        <a:spcAft>
          <a:spcPct val="0"/>
        </a:spcAft>
        <a:buClr>
          <a:srgbClr val="C94D4D"/>
        </a:buClr>
        <a:buSzPct val="60000"/>
        <a:buFont typeface="Wingdings" panose="05000000000000000000" pitchFamily="2" charset="2"/>
        <a:buChar char="u"/>
        <a:defRPr sz="2000" kern="1200">
          <a:solidFill>
            <a:srgbClr val="6A2020"/>
          </a:solidFill>
          <a:latin typeface="+mn-lt"/>
          <a:ea typeface="+mn-ea"/>
          <a:cs typeface="+mn-cs"/>
          <a:sym typeface="Franklin Gothic Book" panose="020B0503020102020204" pitchFamily="34" charset="0"/>
        </a:defRPr>
      </a:lvl1pPr>
      <a:lvl2pPr marL="357188" indent="-284163" algn="just" rtl="0" eaLnBrk="0" fontAlgn="base" hangingPunct="0">
        <a:lnSpc>
          <a:spcPct val="120000"/>
        </a:lnSpc>
        <a:spcBef>
          <a:spcPts val="600"/>
        </a:spcBef>
        <a:spcAft>
          <a:spcPts val="600"/>
        </a:spcAft>
        <a:buClr>
          <a:srgbClr val="C94D4D"/>
        </a:buClr>
        <a:buSzPct val="60000"/>
        <a:buFont typeface="幼圆" pitchFamily="49" charset="-122"/>
        <a:buChar char=" "/>
        <a:defRPr sz="2800" kern="1200">
          <a:solidFill>
            <a:srgbClr val="7D7D7D"/>
          </a:solidFill>
          <a:latin typeface="幼圆" panose="02010509060101010101" pitchFamily="49" charset="-122"/>
          <a:ea typeface="幼圆" panose="02010509060101010101" pitchFamily="49" charset="-122"/>
          <a:cs typeface="+mn-cs"/>
          <a:sym typeface="Franklin Gothic Book" panose="020B0503020102020204" pitchFamily="34" charset="0"/>
        </a:defRPr>
      </a:lvl2pPr>
      <a:lvl3pPr marL="1143000" indent="-228600" algn="l" rtl="0" eaLnBrk="0" fontAlgn="base" hangingPunct="0">
        <a:lnSpc>
          <a:spcPct val="90000"/>
        </a:lnSpc>
        <a:spcBef>
          <a:spcPts val="500"/>
        </a:spcBef>
        <a:spcAft>
          <a:spcPts val="600"/>
        </a:spcAft>
        <a:buClr>
          <a:srgbClr val="C94D4D"/>
        </a:buClr>
        <a:buSzPct val="60000"/>
        <a:buFont typeface="Arial" panose="020B0604020202020204" pitchFamily="34" charset="0"/>
        <a:buChar char="•"/>
        <a:defRPr sz="2000" kern="1200">
          <a:solidFill>
            <a:schemeClr val="tx1"/>
          </a:solidFill>
          <a:latin typeface="Franklin Gothic Book" panose="020B0503020102020204" pitchFamily="34" charset="0"/>
          <a:ea typeface="华文楷体" panose="02010600040101010101" pitchFamily="2" charset="-122"/>
          <a:cs typeface="+mn-cs"/>
          <a:sym typeface="Franklin Gothic Book" panose="020B0503020102020204" pitchFamily="34" charset="0"/>
        </a:defRPr>
      </a:lvl3pPr>
      <a:lvl4pPr marL="1600200" indent="-228600" algn="l" rtl="0" eaLnBrk="0" fontAlgn="base" hangingPunct="0">
        <a:lnSpc>
          <a:spcPct val="90000"/>
        </a:lnSpc>
        <a:spcBef>
          <a:spcPts val="500"/>
        </a:spcBef>
        <a:spcAft>
          <a:spcPts val="600"/>
        </a:spcAft>
        <a:buClr>
          <a:srgbClr val="C94D4D"/>
        </a:buClr>
        <a:buSzPct val="60000"/>
        <a:buFont typeface="Arial" panose="020B0604020202020204" pitchFamily="34" charset="0"/>
        <a:buChar char="•"/>
        <a:defRPr sz="2000" kern="1200">
          <a:solidFill>
            <a:schemeClr val="tx1"/>
          </a:solidFill>
          <a:latin typeface="Franklin Gothic Book" panose="020B0503020102020204" pitchFamily="34" charset="0"/>
          <a:ea typeface="华文楷体" panose="02010600040101010101" pitchFamily="2" charset="-122"/>
          <a:cs typeface="+mn-cs"/>
          <a:sym typeface="Franklin Gothic Book" panose="020B0503020102020204" pitchFamily="34" charset="0"/>
        </a:defRPr>
      </a:lvl4pPr>
      <a:lvl5pPr marL="2057400" indent="-228600" algn="l" rtl="0" eaLnBrk="0" fontAlgn="base" hangingPunct="0">
        <a:lnSpc>
          <a:spcPct val="90000"/>
        </a:lnSpc>
        <a:spcBef>
          <a:spcPts val="500"/>
        </a:spcBef>
        <a:spcAft>
          <a:spcPts val="600"/>
        </a:spcAft>
        <a:buClr>
          <a:srgbClr val="C94D4D"/>
        </a:buClr>
        <a:buSzPct val="60000"/>
        <a:buFont typeface="Arial" panose="020B0604020202020204" pitchFamily="34" charset="0"/>
        <a:buChar char="•"/>
        <a:defRPr sz="2000" kern="1200">
          <a:solidFill>
            <a:schemeClr val="tx1"/>
          </a:solidFill>
          <a:latin typeface="Franklin Gothic Book" panose="020B0503020102020204" pitchFamily="34" charset="0"/>
          <a:ea typeface="华文楷体" panose="02010600040101010101" pitchFamily="2" charset="-122"/>
          <a:cs typeface="+mn-cs"/>
          <a:sym typeface="Franklin Gothic Book" panose="020B05030201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package" Target="../embeddings/Microsoft_Visio___11.vsdx"/></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package" Target="../embeddings/Microsoft_Visio___22.vsdx"/></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直接连接符 7"/>
          <p:cNvSpPr>
            <a:spLocks noChangeShapeType="1"/>
          </p:cNvSpPr>
          <p:nvPr/>
        </p:nvSpPr>
        <p:spPr bwMode="auto">
          <a:xfrm>
            <a:off x="0" y="3035300"/>
            <a:ext cx="7924800" cy="1588"/>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pic>
        <p:nvPicPr>
          <p:cNvPr id="15363" name="图片 1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6063" y="1622425"/>
            <a:ext cx="3773487" cy="363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4" name="直接连接符 10"/>
          <p:cNvSpPr>
            <a:spLocks noChangeShapeType="1"/>
          </p:cNvSpPr>
          <p:nvPr/>
        </p:nvSpPr>
        <p:spPr bwMode="auto">
          <a:xfrm>
            <a:off x="5041900" y="3133725"/>
            <a:ext cx="41021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15365" name="标题 5"/>
          <p:cNvSpPr>
            <a:spLocks noGrp="1" noChangeArrowheads="1"/>
          </p:cNvSpPr>
          <p:nvPr>
            <p:ph type="ctrTitle" idx="4294967295"/>
          </p:nvPr>
        </p:nvSpPr>
        <p:spPr>
          <a:xfrm>
            <a:off x="2768600" y="1323975"/>
            <a:ext cx="5891213" cy="1697038"/>
          </a:xfrm>
        </p:spPr>
        <p:txBody>
          <a:bodyPr lIns="0" tIns="0" rIns="0" bIns="0"/>
          <a:lstStyle/>
          <a:p>
            <a:pPr marL="0" indent="0" algn="ctr" eaLnBrk="1" hangingPunct="1"/>
            <a:r>
              <a:rPr lang="zh-CN" altLang="en-US" sz="3200" b="0" dirty="0" smtClean="0">
                <a:solidFill>
                  <a:srgbClr val="9F3030"/>
                </a:solidFill>
                <a:latin typeface="黑体" panose="02010609060101010101" pitchFamily="49" charset="-122"/>
                <a:ea typeface="黑体" panose="02010609060101010101" pitchFamily="49" charset="-122"/>
                <a:sym typeface="黑体" panose="02010609060101010101" pitchFamily="49" charset="-122"/>
              </a:rPr>
              <a:t>房地产企业完工产品结转暨完工年度所得税政策解读</a:t>
            </a:r>
            <a:br>
              <a:rPr lang="zh-CN" altLang="en-US" sz="3200" b="0" dirty="0" smtClean="0">
                <a:solidFill>
                  <a:srgbClr val="9F3030"/>
                </a:solidFill>
                <a:latin typeface="黑体" panose="02010609060101010101" pitchFamily="49" charset="-122"/>
                <a:ea typeface="黑体" panose="02010609060101010101" pitchFamily="49" charset="-122"/>
                <a:sym typeface="黑体" panose="02010609060101010101" pitchFamily="49" charset="-122"/>
              </a:rPr>
            </a:br>
            <a:endParaRPr lang="zh-CN" altLang="en-US" dirty="0" smtClean="0"/>
          </a:p>
        </p:txBody>
      </p:sp>
      <p:sp>
        <p:nvSpPr>
          <p:cNvPr id="15366" name="副标题 6"/>
          <p:cNvSpPr>
            <a:spLocks noGrp="1" noChangeArrowheads="1"/>
          </p:cNvSpPr>
          <p:nvPr>
            <p:ph type="subTitle" idx="1"/>
          </p:nvPr>
        </p:nvSpPr>
        <p:spPr>
          <a:xfrm>
            <a:off x="3098800" y="3165475"/>
            <a:ext cx="5565775" cy="1597025"/>
          </a:xfrm>
        </p:spPr>
        <p:txBody>
          <a:bodyPr anchor="ctr"/>
          <a:lstStyle/>
          <a:p>
            <a:pPr algn="r" eaLnBrk="1" hangingPunct="1"/>
            <a:r>
              <a:rPr lang="zh-CN" dirty="0" smtClean="0">
                <a:solidFill>
                  <a:srgbClr val="9F3030"/>
                </a:solidFill>
              </a:rPr>
              <a:t>邯郸市华文税务师事务所有限公司</a:t>
            </a:r>
          </a:p>
          <a:p>
            <a:pPr algn="r" eaLnBrk="1" hangingPunct="1"/>
            <a:r>
              <a:rPr lang="zh-CN" dirty="0" smtClean="0">
                <a:solidFill>
                  <a:srgbClr val="9F3030"/>
                </a:solidFill>
              </a:rPr>
              <a:t>曾庆艳</a:t>
            </a:r>
          </a:p>
          <a:p>
            <a:pPr algn="r" eaLnBrk="1" hangingPunct="1"/>
            <a:endParaRPr lang="zh-CN" altLang="zh-CN" sz="2000" dirty="0" smtClean="0">
              <a:solidFill>
                <a:srgbClr val="9F3030"/>
              </a:solidFill>
            </a:endParaRPr>
          </a:p>
        </p:txBody>
      </p:sp>
      <p:pic>
        <p:nvPicPr>
          <p:cNvPr id="15367" name="图片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9725" y="5681663"/>
            <a:ext cx="1176338" cy="1176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任意多边形 15"/>
          <p:cNvSpPr>
            <a:spLocks noChangeArrowheads="1"/>
          </p:cNvSpPr>
          <p:nvPr/>
        </p:nvSpPr>
        <p:spPr bwMode="auto">
          <a:xfrm>
            <a:off x="8129588" y="6632575"/>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29699" name="燕尾形 12"/>
          <p:cNvSpPr>
            <a:spLocks noChangeArrowheads="1"/>
          </p:cNvSpPr>
          <p:nvPr/>
        </p:nvSpPr>
        <p:spPr bwMode="auto">
          <a:xfrm flipH="1">
            <a:off x="833120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29700" name="任意多边形 16"/>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29701" name="燕尾形 17"/>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29702" name="文本框 6"/>
          <p:cNvSpPr>
            <a:spLocks noChangeArrowheads="1"/>
          </p:cNvSpPr>
          <p:nvPr/>
        </p:nvSpPr>
        <p:spPr bwMode="auto">
          <a:xfrm>
            <a:off x="0" y="539750"/>
            <a:ext cx="804863"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ts val="1800"/>
              </a:spcBef>
              <a:buClr>
                <a:srgbClr val="C94D4D"/>
              </a:buClr>
              <a:buSzPct val="60000"/>
              <a:buFont typeface="Wingdings" panose="05000000000000000000" pitchFamily="2" charset="2"/>
              <a:buNone/>
            </a:pPr>
            <a:r>
              <a:rPr lang="zh-CN" altLang="zh-CN" sz="1600">
                <a:solidFill>
                  <a:schemeClr val="bg1"/>
                </a:solidFill>
                <a:ea typeface="微软雅黑" panose="020B0503020204020204" pitchFamily="34" charset="-122"/>
              </a:rPr>
              <a:t>Part1</a:t>
            </a:r>
          </a:p>
        </p:txBody>
      </p:sp>
      <p:pic>
        <p:nvPicPr>
          <p:cNvPr id="29703" name="图片 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04" name="任意多边形 15"/>
          <p:cNvSpPr>
            <a:spLocks noChangeArrowheads="1"/>
          </p:cNvSpPr>
          <p:nvPr/>
        </p:nvSpPr>
        <p:spPr bwMode="auto">
          <a:xfrm>
            <a:off x="8129588" y="6632575"/>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29705" name="燕尾形 12"/>
          <p:cNvSpPr>
            <a:spLocks noChangeArrowheads="1"/>
          </p:cNvSpPr>
          <p:nvPr/>
        </p:nvSpPr>
        <p:spPr bwMode="auto">
          <a:xfrm flipH="1">
            <a:off x="8331200" y="6707188"/>
            <a:ext cx="96838" cy="96837"/>
          </a:xfrm>
          <a:prstGeom prst="chevron">
            <a:avLst>
              <a:gd name="adj" fmla="val 49672"/>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1300">
              <a:solidFill>
                <a:srgbClr val="494B4D"/>
              </a:solidFill>
              <a:sym typeface="华文楷体" panose="02010600040101010101" pitchFamily="2" charset="-122"/>
            </a:endParaRPr>
          </a:p>
        </p:txBody>
      </p:sp>
      <p:sp>
        <p:nvSpPr>
          <p:cNvPr id="29706" name="任意多边形 16"/>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29707" name="燕尾形 17"/>
          <p:cNvSpPr>
            <a:spLocks noChangeArrowheads="1"/>
          </p:cNvSpPr>
          <p:nvPr/>
        </p:nvSpPr>
        <p:spPr bwMode="auto">
          <a:xfrm>
            <a:off x="8858250" y="6707188"/>
            <a:ext cx="96838" cy="96837"/>
          </a:xfrm>
          <a:prstGeom prst="chevron">
            <a:avLst>
              <a:gd name="adj" fmla="val 49672"/>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1300">
              <a:solidFill>
                <a:srgbClr val="494B4D"/>
              </a:solidFill>
              <a:sym typeface="华文楷体" panose="02010600040101010101" pitchFamily="2" charset="-122"/>
            </a:endParaRPr>
          </a:p>
        </p:txBody>
      </p:sp>
      <p:sp>
        <p:nvSpPr>
          <p:cNvPr id="29708" name="标题 1"/>
          <p:cNvSpPr>
            <a:spLocks noGrp="1" noChangeArrowheads="1"/>
          </p:cNvSpPr>
          <p:nvPr>
            <p:ph type="title" idx="4294967295"/>
          </p:nvPr>
        </p:nvSpPr>
        <p:spPr/>
        <p:txBody>
          <a:bodyPr/>
          <a:lstStyle/>
          <a:p>
            <a:pPr marL="0" indent="0" eaLnBrk="1" hangingPunct="1"/>
            <a:r>
              <a:rPr lang="zh-CN" altLang="en-US" sz="3200" smtClean="0">
                <a:solidFill>
                  <a:srgbClr val="9B3131"/>
                </a:solidFill>
              </a:rPr>
              <a:t>房地产开发产品完工结转的必要性</a:t>
            </a:r>
            <a:endParaRPr lang="zh-CN" altLang="en-US" smtClean="0"/>
          </a:p>
        </p:txBody>
      </p:sp>
      <p:sp>
        <p:nvSpPr>
          <p:cNvPr id="18445" name="内容占位符 2"/>
          <p:cNvSpPr>
            <a:spLocks noGrp="1" noChangeArrowheads="1"/>
          </p:cNvSpPr>
          <p:nvPr>
            <p:ph idx="1"/>
          </p:nvPr>
        </p:nvSpPr>
        <p:spPr>
          <a:xfrm>
            <a:off x="522288" y="1049338"/>
            <a:ext cx="8189912" cy="5127625"/>
          </a:xfrm>
        </p:spPr>
        <p:txBody>
          <a:bodyPr/>
          <a:lstStyle/>
          <a:p>
            <a:pPr marL="46038" algn="just" eaLnBrk="1" hangingPunct="1">
              <a:lnSpc>
                <a:spcPct val="81000"/>
              </a:lnSpc>
              <a:buFont typeface="Wingdings" panose="05000000000000000000" pitchFamily="2" charset="2"/>
              <a:buChar char="u"/>
            </a:pPr>
            <a:r>
              <a:rPr lang="zh-CN" altLang="en-US" sz="3200" dirty="0" smtClean="0">
                <a:solidFill>
                  <a:srgbClr val="9B3131"/>
                </a:solidFill>
              </a:rPr>
              <a:t>为什么要进行完工结转？</a:t>
            </a:r>
            <a:endParaRPr lang="en-US" sz="3200" dirty="0" smtClean="0">
              <a:solidFill>
                <a:srgbClr val="9B3131"/>
              </a:solidFill>
            </a:endParaRPr>
          </a:p>
          <a:p>
            <a:pPr marL="0" lvl="2" indent="539750" algn="l" eaLnBrk="1" hangingPunct="1">
              <a:lnSpc>
                <a:spcPct val="79000"/>
              </a:lnSpc>
              <a:buFont typeface="Arial" panose="020B0604020202020204" pitchFamily="34" charset="0"/>
              <a:buChar char="•"/>
            </a:pPr>
            <a:endParaRPr lang="zh-CN" altLang="en-US" sz="2200" dirty="0" smtClean="0">
              <a:solidFill>
                <a:srgbClr val="242526"/>
              </a:solidFill>
              <a:latin typeface="楷体" panose="02010609060101010101" pitchFamily="49" charset="-122"/>
              <a:ea typeface="楷体" panose="02010609060101010101" pitchFamily="49" charset="-122"/>
              <a:sym typeface="楷体" panose="02010609060101010101" pitchFamily="49" charset="-122"/>
            </a:endParaRPr>
          </a:p>
          <a:p>
            <a:pPr marL="0" lvl="2" indent="539750" algn="l" eaLnBrk="1" hangingPunct="1">
              <a:lnSpc>
                <a:spcPct val="79000"/>
              </a:lnSpc>
              <a:buFont typeface="Arial" panose="020B0604020202020204" pitchFamily="34" charset="0"/>
              <a:buChar char="•"/>
            </a:pPr>
            <a:r>
              <a:rPr lang="en-US" altLang="zh-CN"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A</a:t>
            </a: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项目在</a:t>
            </a:r>
            <a:r>
              <a:rPr lang="en-US" altLang="zh-CN"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2012</a:t>
            </a: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年销售完毕。该企业一直没有对</a:t>
            </a:r>
            <a:r>
              <a:rPr lang="en-US" altLang="zh-CN"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A</a:t>
            </a: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项目做完工结转。</a:t>
            </a:r>
            <a:r>
              <a:rPr lang="en-US" altLang="zh-CN"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2014</a:t>
            </a: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年税务稽查发现</a:t>
            </a:r>
            <a:r>
              <a:rPr lang="en-US" altLang="zh-CN"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A</a:t>
            </a: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项目在</a:t>
            </a:r>
            <a:r>
              <a:rPr lang="en-US" altLang="zh-CN"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2012</a:t>
            </a: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年已经全部交付业主，符合完工条件。稽查结论为：</a:t>
            </a:r>
            <a:r>
              <a:rPr lang="en-US" altLang="zh-CN"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A</a:t>
            </a: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项目共实现销售收入</a:t>
            </a:r>
            <a:r>
              <a:rPr lang="en-US" altLang="zh-CN"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12,500</a:t>
            </a: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万元，共发生符合税务规定的开发成本</a:t>
            </a:r>
            <a:r>
              <a:rPr lang="en-US" altLang="zh-CN"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8,125</a:t>
            </a: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万元，</a:t>
            </a:r>
            <a:r>
              <a:rPr lang="en-US" altLang="zh-CN"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A</a:t>
            </a: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项目实际销售毛利额为</a:t>
            </a:r>
            <a:r>
              <a:rPr lang="en-US" altLang="zh-CN"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4,375</a:t>
            </a: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万元（实际毛利率为</a:t>
            </a:r>
            <a:r>
              <a:rPr lang="en-US" altLang="zh-CN"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35%</a:t>
            </a: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，因为账载开发成本中存在不合规票据）。该企业</a:t>
            </a:r>
            <a:r>
              <a:rPr lang="en-US" altLang="zh-CN"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2012</a:t>
            </a: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年应补充确认应纳税所得额</a:t>
            </a:r>
            <a:r>
              <a:rPr lang="en-US" altLang="zh-CN"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2,500</a:t>
            </a: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万元（</a:t>
            </a:r>
            <a:r>
              <a:rPr lang="en-US" altLang="zh-CN"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4375-(750</a:t>
            </a: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a:t>
            </a:r>
            <a:r>
              <a:rPr lang="en-US" altLang="zh-CN"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1125)</a:t>
            </a: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），应补缴企业所得税</a:t>
            </a:r>
            <a:r>
              <a:rPr lang="en-US" altLang="zh-CN"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625</a:t>
            </a: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万元。</a:t>
            </a:r>
            <a:endParaRPr 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endParaRPr>
          </a:p>
          <a:p>
            <a:pPr marL="0" lvl="2" indent="539750" algn="l" eaLnBrk="1" hangingPunct="1">
              <a:lnSpc>
                <a:spcPct val="79000"/>
              </a:lnSpc>
              <a:buFont typeface="Arial" panose="020B0604020202020204" pitchFamily="34" charset="0"/>
              <a:buChar char="•"/>
            </a:pP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滞纳金（年息</a:t>
            </a:r>
            <a:r>
              <a:rPr lang="en-US" altLang="zh-CN"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18.25%</a:t>
            </a: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a:t>
            </a:r>
            <a:endParaRPr 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endParaRPr>
          </a:p>
          <a:p>
            <a:pPr marL="0" lvl="2" indent="539750" algn="l" eaLnBrk="1" hangingPunct="1">
              <a:lnSpc>
                <a:spcPct val="79000"/>
              </a:lnSpc>
              <a:buFont typeface="Arial" panose="020B0604020202020204" pitchFamily="34" charset="0"/>
              <a:buChar char="•"/>
            </a:pP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罚款（</a:t>
            </a:r>
            <a:r>
              <a:rPr lang="en-US" altLang="zh-CN"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50%-5</a:t>
            </a: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倍）</a:t>
            </a:r>
            <a:endParaRPr lang="zh-CN" altLang="en-US" sz="2800" b="1" dirty="0" smtClean="0">
              <a:solidFill>
                <a:srgbClr val="6A202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45">
                                            <p:txEl>
                                              <p:pRg st="3" end="3"/>
                                            </p:txEl>
                                          </p:spTgt>
                                        </p:tgtEl>
                                        <p:attrNameLst>
                                          <p:attrName>style.visibility</p:attrName>
                                        </p:attrNameLst>
                                      </p:cBhvr>
                                      <p:to>
                                        <p:strVal val="visible"/>
                                      </p:to>
                                    </p:set>
                                    <p:anim calcmode="lin" valueType="num">
                                      <p:cBhvr>
                                        <p:cTn id="7" dur="500" fill="hold"/>
                                        <p:tgtEl>
                                          <p:spTgt spid="18445">
                                            <p:txEl>
                                              <p:pRg st="3" end="3"/>
                                            </p:txEl>
                                          </p:spTgt>
                                        </p:tgtEl>
                                        <p:attrNameLst>
                                          <p:attrName>ppt_x</p:attrName>
                                        </p:attrNameLst>
                                      </p:cBhvr>
                                      <p:tavLst>
                                        <p:tav tm="0">
                                          <p:val>
                                            <p:strVal val="#ppt_x"/>
                                          </p:val>
                                        </p:tav>
                                        <p:tav tm="100000">
                                          <p:val>
                                            <p:strVal val="#ppt_x"/>
                                          </p:val>
                                        </p:tav>
                                      </p:tavLst>
                                    </p:anim>
                                    <p:anim calcmode="lin" valueType="num">
                                      <p:cBhvr>
                                        <p:cTn id="8" dur="500" fill="hold"/>
                                        <p:tgtEl>
                                          <p:spTgt spid="1844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445">
                                            <p:txEl>
                                              <p:pRg st="4" end="4"/>
                                            </p:txEl>
                                          </p:spTgt>
                                        </p:tgtEl>
                                        <p:attrNameLst>
                                          <p:attrName>style.visibility</p:attrName>
                                        </p:attrNameLst>
                                      </p:cBhvr>
                                      <p:to>
                                        <p:strVal val="visible"/>
                                      </p:to>
                                    </p:set>
                                    <p:anim calcmode="lin" valueType="num">
                                      <p:cBhvr>
                                        <p:cTn id="13" dur="500" fill="hold"/>
                                        <p:tgtEl>
                                          <p:spTgt spid="18445">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1844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19811"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19812"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19813"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119814"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9815" name="Text Box 6"/>
          <p:cNvSpPr>
            <a:spLocks noChangeArrowheads="1"/>
          </p:cNvSpPr>
          <p:nvPr/>
        </p:nvSpPr>
        <p:spPr bwMode="auto">
          <a:xfrm>
            <a:off x="179388" y="785813"/>
            <a:ext cx="8856662" cy="390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a:solidFill>
                  <a:srgbClr val="FF0000"/>
                </a:solidFill>
                <a:latin typeface="Franklin Gothic Book" panose="020B0503020102020204" pitchFamily="34" charset="0"/>
                <a:sym typeface="Franklin Gothic Book" panose="020B0503020102020204" pitchFamily="34" charset="0"/>
              </a:rPr>
              <a:t>     </a:t>
            </a:r>
            <a:r>
              <a:rPr lang="en-US" altLang="zh-CN"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（四）税务处理： </a:t>
            </a:r>
            <a:endParaRPr lang="en-US" sz="2800" b="1">
              <a:solidFill>
                <a:srgbClr val="FF0000"/>
              </a:solidFill>
              <a:latin typeface="Franklin Gothic Book" panose="020B0503020102020204" pitchFamily="34" charset="0"/>
              <a:sym typeface="Franklin Gothic Book" panose="020B0503020102020204" pitchFamily="34" charset="0"/>
            </a:endParaRPr>
          </a:p>
          <a:p>
            <a:pPr eaLnBrk="1" hangingPunct="1">
              <a:buFont typeface="Arial" panose="020B0604020202020204" pitchFamily="34" charset="0"/>
              <a:buNone/>
            </a:pPr>
            <a:endParaRPr lang="zh-CN" altLang="en-US" sz="2800" b="1">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en-US" sz="2800" b="1">
                <a:solidFill>
                  <a:srgbClr val="0000FF"/>
                </a:solidFill>
                <a:latin typeface="Franklin Gothic Book" panose="020B0503020102020204" pitchFamily="34" charset="0"/>
                <a:sym typeface="Franklin Gothic Book" panose="020B0503020102020204" pitchFamily="34" charset="0"/>
              </a:rPr>
              <a:t>       </a:t>
            </a:r>
            <a:r>
              <a:rPr lang="en-US" altLang="zh-CN" sz="2800" b="1">
                <a:solidFill>
                  <a:srgbClr val="0000FF"/>
                </a:solidFill>
                <a:latin typeface="Franklin Gothic Book" panose="020B0503020102020204" pitchFamily="34" charset="0"/>
                <a:sym typeface="Franklin Gothic Book" panose="020B0503020102020204" pitchFamily="34" charset="0"/>
              </a:rPr>
              <a:t>1</a:t>
            </a:r>
            <a:r>
              <a:rPr lang="zh-CN" altLang="en-US" sz="2800" b="1">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、广告费、业务宣传费扣除的基本规定：</a:t>
            </a:r>
          </a:p>
          <a:p>
            <a:pPr eaLnBrk="1" hangingPunct="1">
              <a:buFont typeface="Arial" panose="020B0604020202020204" pitchFamily="34" charset="0"/>
              <a:buNone/>
            </a:pPr>
            <a:r>
              <a:rPr lang="en-US" altLang="zh-CN"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《企业所得税法实施条例》</a:t>
            </a:r>
            <a:r>
              <a:rPr lang="en-US" altLang="zh-CN" sz="2800" b="1">
                <a:solidFill>
                  <a:srgbClr val="FF33CC"/>
                </a:solidFill>
                <a:latin typeface="Franklin Gothic Book" panose="020B0503020102020204" pitchFamily="34" charset="0"/>
                <a:sym typeface="Franklin Gothic Book" panose="020B0503020102020204" pitchFamily="34" charset="0"/>
              </a:rPr>
              <a:t> </a:t>
            </a:r>
            <a:r>
              <a:rPr lang="en-US" altLang="zh-CN" sz="2800" b="1">
                <a:solidFill>
                  <a:srgbClr val="000000"/>
                </a:solidFill>
                <a:latin typeface="Franklin Gothic Book" panose="020B0503020102020204" pitchFamily="34" charset="0"/>
                <a:sym typeface="Franklin Gothic Book" panose="020B0503020102020204" pitchFamily="34" charset="0"/>
              </a:rPr>
              <a:t> </a:t>
            </a:r>
            <a:endPar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en-US" altLang="zh-CN"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第四十四条：企业发生的符合条件的广告费和业务宣传费支出，除国务院财政、税务主管部门另有规定外，不超过当年销售（营业收入）</a:t>
            </a:r>
            <a:r>
              <a:rPr lang="en-US" altLang="zh-CN" sz="2800" b="1">
                <a:solidFill>
                  <a:srgbClr val="000000"/>
                </a:solidFill>
                <a:latin typeface="Franklin Gothic Book" panose="020B0503020102020204" pitchFamily="34" charset="0"/>
                <a:sym typeface="Franklin Gothic Book" panose="020B0503020102020204" pitchFamily="34" charset="0"/>
              </a:rPr>
              <a:t>15%</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的部分，准予扣除；超过部分，准予在以后纳税年度结转扣除。</a:t>
            </a:r>
          </a:p>
          <a:p>
            <a:pPr eaLnBrk="1" hangingPunct="1">
              <a:buFont typeface="Arial" panose="020B0604020202020204" pitchFamily="34" charset="0"/>
              <a:buNone/>
            </a:pPr>
            <a:endParaRPr lang="zh-CN" altLang="en-US" sz="2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4"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20835"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20836"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20837"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120838"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0839" name="Text Box 6"/>
          <p:cNvSpPr>
            <a:spLocks noChangeArrowheads="1"/>
          </p:cNvSpPr>
          <p:nvPr/>
        </p:nvSpPr>
        <p:spPr bwMode="auto">
          <a:xfrm>
            <a:off x="0" y="776288"/>
            <a:ext cx="9144000" cy="483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a:solidFill>
                  <a:srgbClr val="0000FF"/>
                </a:solidFill>
                <a:latin typeface="Franklin Gothic Book" panose="020B0503020102020204" pitchFamily="34" charset="0"/>
                <a:sym typeface="Franklin Gothic Book" panose="020B0503020102020204" pitchFamily="34" charset="0"/>
              </a:rPr>
              <a:t>       2</a:t>
            </a:r>
            <a:r>
              <a:rPr lang="zh-CN" altLang="en-US" sz="2800" b="1">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、费用扣除依据：</a:t>
            </a:r>
          </a:p>
          <a:p>
            <a:pPr eaLnBrk="1" hangingPunct="1">
              <a:buFont typeface="Arial" panose="020B0604020202020204" pitchFamily="34" charset="0"/>
              <a:buNone/>
            </a:pPr>
            <a:r>
              <a:rPr lang="en-US" altLang="zh-CN" sz="2800" b="1">
                <a:solidFill>
                  <a:srgbClr val="FF33CC"/>
                </a:solidFill>
                <a:latin typeface="Franklin Gothic Book" panose="020B0503020102020204" pitchFamily="34" charset="0"/>
                <a:sym typeface="Franklin Gothic Book" panose="020B0503020102020204" pitchFamily="34" charset="0"/>
              </a:rPr>
              <a:t>       </a:t>
            </a:r>
            <a:r>
              <a:rPr lang="zh-CN" altLang="en-US" sz="28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a:t>
            </a:r>
            <a:r>
              <a:rPr lang="en-US" altLang="zh-CN" sz="2800" b="1">
                <a:solidFill>
                  <a:srgbClr val="FF33CC"/>
                </a:solidFill>
                <a:latin typeface="Franklin Gothic Book" panose="020B0503020102020204" pitchFamily="34" charset="0"/>
                <a:sym typeface="Franklin Gothic Book" panose="020B0503020102020204" pitchFamily="34" charset="0"/>
              </a:rPr>
              <a:t>1</a:t>
            </a:r>
            <a:r>
              <a:rPr lang="zh-CN" altLang="en-US" sz="28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）《企业所得税法实施条例》</a:t>
            </a:r>
            <a:endParaRPr lang="en-US" altLang="zh-CN" sz="2800" b="1">
              <a:solidFill>
                <a:srgbClr val="FF33CC"/>
              </a:solidFill>
              <a:latin typeface="Franklin Gothic Book" panose="020B0503020102020204" pitchFamily="34" charset="0"/>
              <a:sym typeface="Franklin Gothic Book" panose="020B0503020102020204" pitchFamily="34" charset="0"/>
            </a:endParaRPr>
          </a:p>
          <a:p>
            <a:pPr eaLnBrk="1" hangingPunct="1">
              <a:buFont typeface="Arial" panose="020B0604020202020204" pitchFamily="34" charset="0"/>
              <a:buNone/>
            </a:pPr>
            <a:r>
              <a:rPr lang="en-US" altLang="zh-CN"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第四十四条：“企业发生的符合条件的广告费和业务宣传费支出，不超过当年销售（营业收入）</a:t>
            </a:r>
            <a:r>
              <a:rPr lang="en-US" altLang="zh-CN" sz="2800" b="1">
                <a:solidFill>
                  <a:srgbClr val="000000"/>
                </a:solidFill>
                <a:latin typeface="Franklin Gothic Book" panose="020B0503020102020204" pitchFamily="34" charset="0"/>
                <a:sym typeface="Franklin Gothic Book" panose="020B0503020102020204" pitchFamily="34" charset="0"/>
              </a:rPr>
              <a:t>15%</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的部分，准予扣除。”也就是说广告费、业务宣传费的扣除依据是“销售收入（营业收入）”。</a:t>
            </a:r>
            <a:endParaRPr lang="en-US" sz="2800" b="1">
              <a:solidFill>
                <a:srgbClr val="000000"/>
              </a:solidFill>
              <a:latin typeface="Franklin Gothic Book" panose="020B0503020102020204" pitchFamily="34" charset="0"/>
              <a:sym typeface="Franklin Gothic Book" panose="020B0503020102020204" pitchFamily="34" charset="0"/>
            </a:endParaRPr>
          </a:p>
          <a:p>
            <a:pPr eaLnBrk="1" hangingPunct="1">
              <a:buFont typeface="Arial" panose="020B0604020202020204" pitchFamily="34" charset="0"/>
              <a:buNone/>
            </a:pPr>
            <a:endPar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en-US"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a:t>
            </a:r>
            <a:r>
              <a:rPr lang="en-US" altLang="zh-CN" sz="2800" b="1">
                <a:solidFill>
                  <a:srgbClr val="FF33CC"/>
                </a:solidFill>
                <a:latin typeface="Franklin Gothic Book" panose="020B0503020102020204" pitchFamily="34" charset="0"/>
                <a:sym typeface="Franklin Gothic Book" panose="020B0503020102020204" pitchFamily="34" charset="0"/>
              </a:rPr>
              <a:t>2</a:t>
            </a:r>
            <a:r>
              <a:rPr lang="zh-CN" altLang="en-US" sz="28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）根据《房地产开发经营业务企业所得税处理办法》（国税发【</a:t>
            </a:r>
            <a:r>
              <a:rPr lang="en-US" altLang="zh-CN" sz="2800" b="1">
                <a:solidFill>
                  <a:srgbClr val="FF33CC"/>
                </a:solidFill>
                <a:latin typeface="Franklin Gothic Book" panose="020B0503020102020204" pitchFamily="34" charset="0"/>
                <a:sym typeface="Franklin Gothic Book" panose="020B0503020102020204" pitchFamily="34" charset="0"/>
              </a:rPr>
              <a:t>2009</a:t>
            </a:r>
            <a:r>
              <a:rPr lang="zh-CN" altLang="en-US" sz="28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a:t>
            </a:r>
            <a:r>
              <a:rPr lang="en-US" altLang="zh-CN" sz="2800" b="1">
                <a:solidFill>
                  <a:srgbClr val="FF33CC"/>
                </a:solidFill>
                <a:latin typeface="Franklin Gothic Book" panose="020B0503020102020204" pitchFamily="34" charset="0"/>
                <a:sym typeface="Franklin Gothic Book" panose="020B0503020102020204" pitchFamily="34" charset="0"/>
              </a:rPr>
              <a:t>31</a:t>
            </a:r>
            <a:r>
              <a:rPr lang="zh-CN" altLang="en-US" sz="28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号文件）：</a:t>
            </a:r>
            <a:endParaRPr lang="en-US" sz="2800" b="1">
              <a:solidFill>
                <a:srgbClr val="FF33CC"/>
              </a:solidFill>
              <a:latin typeface="Franklin Gothic Book" panose="020B0503020102020204" pitchFamily="34" charset="0"/>
              <a:sym typeface="Franklin Gothic Book" panose="020B0503020102020204" pitchFamily="34" charset="0"/>
            </a:endParaRPr>
          </a:p>
          <a:p>
            <a:pPr eaLnBrk="1" hangingPunct="1">
              <a:buFont typeface="Arial" panose="020B0604020202020204" pitchFamily="34" charset="0"/>
              <a:buNone/>
            </a:pPr>
            <a:r>
              <a:rPr lang="en-US" sz="2800">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第六条 企业通过正式签订《房地产销售合同》或《房地产预售合同》所取得的收入，应确认为销售收入的实现。</a:t>
            </a:r>
            <a:endParaRPr lang="en-US" sz="2800" b="1">
              <a:solidFill>
                <a:srgbClr val="FF33CC"/>
              </a:solidFill>
              <a:latin typeface="Franklin Gothic Book" panose="020B0503020102020204" pitchFamily="34" charset="0"/>
              <a:sym typeface="Franklin Gothic Book" panose="020B0503020102020204" pitchFamily="34"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2"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22883"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22884"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22885"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122886"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887"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122888" name="Text Box 6"/>
          <p:cNvSpPr>
            <a:spLocks noChangeArrowheads="1"/>
          </p:cNvSpPr>
          <p:nvPr/>
        </p:nvSpPr>
        <p:spPr bwMode="auto">
          <a:xfrm>
            <a:off x="0" y="188913"/>
            <a:ext cx="9144000" cy="594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dirty="0">
                <a:solidFill>
                  <a:srgbClr val="0000FF"/>
                </a:solidFill>
                <a:latin typeface="Franklin Gothic Book" panose="020B0503020102020204" pitchFamily="34" charset="0"/>
                <a:sym typeface="Franklin Gothic Book" panose="020B0503020102020204" pitchFamily="34" charset="0"/>
              </a:rPr>
              <a:t>       </a:t>
            </a:r>
            <a:r>
              <a:rPr lang="en-US" altLang="zh-CN" sz="2400" b="1" dirty="0" smtClean="0">
                <a:solidFill>
                  <a:srgbClr val="0000FF"/>
                </a:solidFill>
                <a:latin typeface="Franklin Gothic Book" panose="020B0503020102020204" pitchFamily="34" charset="0"/>
                <a:sym typeface="Franklin Gothic Book" panose="020B0503020102020204" pitchFamily="34" charset="0"/>
              </a:rPr>
              <a:t>3</a:t>
            </a:r>
            <a:r>
              <a:rPr lang="zh-CN" altLang="en-US" sz="2400" b="1" dirty="0" smtClean="0">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sz="2400" b="1" dirty="0">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广告费与业务宣传费内容：</a:t>
            </a:r>
          </a:p>
          <a:p>
            <a:pPr eaLnBrk="1" hangingPunct="1">
              <a:buFont typeface="Arial" panose="020B0604020202020204" pitchFamily="34" charset="0"/>
              <a:buNone/>
            </a:pPr>
            <a:r>
              <a:rPr lang="en-US" altLang="zh-CN" sz="2400" b="1" dirty="0">
                <a:solidFill>
                  <a:srgbClr val="000000"/>
                </a:solidFill>
                <a:latin typeface="Franklin Gothic Book" panose="020B0503020102020204" pitchFamily="34" charset="0"/>
                <a:sym typeface="Franklin Gothic Book" panose="020B0503020102020204" pitchFamily="34" charset="0"/>
              </a:rPr>
              <a:t>       </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广告费，是指同时符合以下条件的费用：广告经工商部门批准的专门机构发布；通过一定的媒体传播；取得合法有效的凭证。制作、发布《中华人民共和国广告法》禁止广告的支出，不属于广告费。</a:t>
            </a:r>
          </a:p>
          <a:p>
            <a:pPr eaLnBrk="1" hangingPunct="1">
              <a:buFont typeface="Arial" panose="020B0604020202020204" pitchFamily="34" charset="0"/>
              <a:buNone/>
            </a:pPr>
            <a:r>
              <a:rPr lang="en-US" altLang="zh-CN" sz="2400" b="1" dirty="0">
                <a:solidFill>
                  <a:srgbClr val="000000"/>
                </a:solidFill>
                <a:latin typeface="Franklin Gothic Book" panose="020B0503020102020204" pitchFamily="34" charset="0"/>
                <a:sym typeface="Franklin Gothic Book" panose="020B0503020102020204" pitchFamily="34" charset="0"/>
              </a:rPr>
              <a:t>       </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业务宣传费，是指同时符合以下条件的费用：以宣传本企业的资产、劳务、服务为目的；以画册、光盘、适当的实物为载体；取得合法有效的凭证。以业务宣传名义向非特定对象赠送礼品的支出，不属于业务宣传费。</a:t>
            </a:r>
            <a:endParaRPr lang="en-US" sz="2400" b="1" dirty="0">
              <a:solidFill>
                <a:srgbClr val="000000"/>
              </a:solidFill>
              <a:latin typeface="Franklin Gothic Book" panose="020B0503020102020204" pitchFamily="34" charset="0"/>
              <a:sym typeface="Franklin Gothic Book" panose="020B0503020102020204" pitchFamily="34" charset="0"/>
            </a:endParaRPr>
          </a:p>
          <a:p>
            <a:pPr eaLnBrk="1" hangingPunct="1">
              <a:buFont typeface="Arial" panose="020B0604020202020204" pitchFamily="34" charset="0"/>
              <a:buNone/>
            </a:pPr>
            <a:endPar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en-US" sz="2400" b="1" dirty="0">
                <a:solidFill>
                  <a:srgbClr val="000000"/>
                </a:solidFill>
                <a:latin typeface="Franklin Gothic Book" panose="020B0503020102020204" pitchFamily="34" charset="0"/>
                <a:sym typeface="Franklin Gothic Book" panose="020B0503020102020204" pitchFamily="34" charset="0"/>
              </a:rPr>
              <a:t>       </a:t>
            </a:r>
            <a:r>
              <a:rPr lang="en-US" altLang="zh-CN" sz="2400" b="1" dirty="0" smtClean="0">
                <a:solidFill>
                  <a:srgbClr val="0000FF"/>
                </a:solidFill>
                <a:latin typeface="Franklin Gothic Book" panose="020B0503020102020204" pitchFamily="34" charset="0"/>
                <a:sym typeface="Franklin Gothic Book" panose="020B0503020102020204" pitchFamily="34" charset="0"/>
              </a:rPr>
              <a:t>4</a:t>
            </a:r>
            <a:r>
              <a:rPr lang="zh-CN" altLang="en-US" sz="2400" b="1" dirty="0" smtClean="0">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sz="2400" b="1" dirty="0">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广告费与业务宣传费应取得的票据（营改增）：</a:t>
            </a:r>
          </a:p>
          <a:p>
            <a:pPr eaLnBrk="1" hangingPunct="1">
              <a:buFont typeface="Arial" panose="020B0604020202020204" pitchFamily="34" charset="0"/>
              <a:buNone/>
            </a:pPr>
            <a:r>
              <a:rPr lang="en-US" altLang="zh-CN" sz="2400" b="1" dirty="0">
                <a:solidFill>
                  <a:srgbClr val="000000"/>
                </a:solidFill>
                <a:latin typeface="Franklin Gothic Book" panose="020B0503020102020204" pitchFamily="34" charset="0"/>
                <a:sym typeface="Franklin Gothic Book" panose="020B0503020102020204" pitchFamily="34" charset="0"/>
              </a:rPr>
              <a:t>      </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en-US" altLang="zh-CN" sz="2400" b="1" dirty="0">
                <a:solidFill>
                  <a:srgbClr val="000000"/>
                </a:solidFill>
                <a:latin typeface="Franklin Gothic Book" panose="020B0503020102020204" pitchFamily="34" charset="0"/>
                <a:sym typeface="Franklin Gothic Book" panose="020B0503020102020204" pitchFamily="34" charset="0"/>
              </a:rPr>
              <a:t>1</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）支付给专业从事广告制作、发布单位的费用，应取得广告业发票；</a:t>
            </a:r>
          </a:p>
          <a:p>
            <a:pPr eaLnBrk="1" hangingPunct="1">
              <a:buFont typeface="Arial" panose="020B0604020202020204" pitchFamily="34" charset="0"/>
              <a:buNone/>
            </a:pPr>
            <a:r>
              <a:rPr lang="en-US" altLang="zh-CN" sz="2400" b="1" dirty="0">
                <a:solidFill>
                  <a:srgbClr val="000000"/>
                </a:solidFill>
                <a:latin typeface="Franklin Gothic Book" panose="020B0503020102020204" pitchFamily="34" charset="0"/>
                <a:sym typeface="Franklin Gothic Book" panose="020B0503020102020204" pitchFamily="34" charset="0"/>
              </a:rPr>
              <a:t>      </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en-US" altLang="zh-CN" sz="2400" b="1" dirty="0">
                <a:solidFill>
                  <a:srgbClr val="000000"/>
                </a:solidFill>
                <a:latin typeface="Franklin Gothic Book" panose="020B0503020102020204" pitchFamily="34" charset="0"/>
                <a:sym typeface="Franklin Gothic Book" panose="020B0503020102020204" pitchFamily="34" charset="0"/>
              </a:rPr>
              <a:t>2</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）支付给其他单位的相当于广告性质的费用视为业务宣传费，根据支付对象的性质可分别取得工业、商业、服务业等行业发票，既可以是增值税发票，也可以是普通发票。</a:t>
            </a:r>
            <a:endParaRPr lang="zh-CN" alt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21859"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21860"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21861"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121862"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1863"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121864" name="Text Box 6"/>
          <p:cNvSpPr>
            <a:spLocks noChangeArrowheads="1"/>
          </p:cNvSpPr>
          <p:nvPr/>
        </p:nvSpPr>
        <p:spPr bwMode="auto">
          <a:xfrm>
            <a:off x="-3175" y="765175"/>
            <a:ext cx="9144000" cy="390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000000"/>
                </a:solidFill>
                <a:latin typeface="Franklin Gothic Book" panose="020B0503020102020204" pitchFamily="34" charset="0"/>
                <a:sym typeface="Franklin Gothic Book" panose="020B0503020102020204" pitchFamily="34" charset="0"/>
              </a:rPr>
              <a:t>               </a:t>
            </a:r>
            <a:endPar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en-US" altLang="zh-CN" sz="2800" b="1" dirty="0">
                <a:solidFill>
                  <a:srgbClr val="0000FF"/>
                </a:solidFill>
                <a:latin typeface="Franklin Gothic Book" panose="020B0503020102020204" pitchFamily="34" charset="0"/>
                <a:sym typeface="Franklin Gothic Book" panose="020B0503020102020204" pitchFamily="34" charset="0"/>
              </a:rPr>
              <a:t>       </a:t>
            </a:r>
            <a:r>
              <a:rPr lang="en-US" altLang="zh-CN" sz="2800" b="1" dirty="0" smtClean="0">
                <a:solidFill>
                  <a:srgbClr val="0000FF"/>
                </a:solidFill>
                <a:latin typeface="Franklin Gothic Book" panose="020B0503020102020204" pitchFamily="34" charset="0"/>
                <a:sym typeface="Franklin Gothic Book" panose="020B0503020102020204" pitchFamily="34" charset="0"/>
              </a:rPr>
              <a:t>5</a:t>
            </a:r>
            <a:r>
              <a:rPr lang="zh-CN" altLang="en-US" sz="2800" b="1" dirty="0" smtClean="0">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sz="2800" b="1" dirty="0">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非广告性赞助支出处理：</a:t>
            </a:r>
          </a:p>
          <a:p>
            <a:pPr eaLnBrk="1" hangingPunct="1">
              <a:buFont typeface="Arial" panose="020B0604020202020204" pitchFamily="34" charset="0"/>
              <a:buNone/>
            </a:pPr>
            <a:r>
              <a:rPr lang="en-US" altLang="zh-CN" sz="2800" b="1" dirty="0">
                <a:solidFill>
                  <a:srgbClr val="FF33CC"/>
                </a:solidFill>
                <a:latin typeface="Franklin Gothic Book" panose="020B0503020102020204" pitchFamily="34" charset="0"/>
                <a:sym typeface="Franklin Gothic Book" panose="020B0503020102020204" pitchFamily="34" charset="0"/>
              </a:rPr>
              <a:t>       </a:t>
            </a:r>
            <a:r>
              <a:rPr lang="zh-CN" altLang="en-US" sz="2800" b="1" dirty="0">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《企业所得税法》</a:t>
            </a:r>
          </a:p>
          <a:p>
            <a:pPr eaLnBrk="1" hangingPunct="1">
              <a:buFont typeface="Arial" panose="020B0604020202020204" pitchFamily="34" charset="0"/>
              <a:buNone/>
            </a:pPr>
            <a:r>
              <a:rPr lang="en-US" altLang="zh-CN" sz="2800" b="1" dirty="0">
                <a:solidFill>
                  <a:srgbClr val="000000"/>
                </a:solidFill>
                <a:latin typeface="Franklin Gothic Book" panose="020B0503020102020204" pitchFamily="34" charset="0"/>
                <a:sym typeface="Franklin Gothic Book" panose="020B0503020102020204" pitchFamily="34" charset="0"/>
              </a:rPr>
              <a:t>       </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第十条：在计算应纳税所得额时，赞助支出不得扣除。</a:t>
            </a:r>
            <a:endParaRPr lang="en-US" sz="2800" b="1" dirty="0">
              <a:solidFill>
                <a:srgbClr val="000000"/>
              </a:solidFill>
              <a:latin typeface="Franklin Gothic Book" panose="020B0503020102020204" pitchFamily="34" charset="0"/>
              <a:sym typeface="Franklin Gothic Book" panose="020B0503020102020204" pitchFamily="34" charset="0"/>
            </a:endParaRPr>
          </a:p>
          <a:p>
            <a:pPr eaLnBrk="1" hangingPunct="1">
              <a:buFont typeface="Arial" panose="020B0604020202020204" pitchFamily="34" charset="0"/>
              <a:buNone/>
            </a:pPr>
            <a:r>
              <a:rPr lang="en-US" sz="2800" b="1" dirty="0">
                <a:solidFill>
                  <a:srgbClr val="000000"/>
                </a:solidFill>
                <a:latin typeface="Franklin Gothic Book" panose="020B0503020102020204" pitchFamily="34" charset="0"/>
                <a:sym typeface="Franklin Gothic Book" panose="020B0503020102020204" pitchFamily="34" charset="0"/>
              </a:rPr>
              <a:t>       </a:t>
            </a:r>
            <a:r>
              <a:rPr lang="zh-CN" altLang="en-US" sz="2800" b="1" dirty="0">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《企业所得税法实施条例》</a:t>
            </a:r>
          </a:p>
          <a:p>
            <a:pPr eaLnBrk="1" hangingPunct="1">
              <a:buFont typeface="Arial" panose="020B0604020202020204" pitchFamily="34" charset="0"/>
              <a:buNone/>
            </a:pPr>
            <a:r>
              <a:rPr lang="en-US" sz="2800" b="1" dirty="0">
                <a:solidFill>
                  <a:srgbClr val="000000"/>
                </a:solidFill>
                <a:latin typeface="Franklin Gothic Book" panose="020B0503020102020204" pitchFamily="34" charset="0"/>
                <a:sym typeface="Franklin Gothic Book" panose="020B0503020102020204" pitchFamily="34" charset="0"/>
              </a:rPr>
              <a:t>       </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第五十四条：企业所得税法第十条第（六）项所称赞助支出，是指企业发生的与生产经营活动无关的各种非广告性质出。</a:t>
            </a:r>
          </a:p>
          <a:p>
            <a:pPr eaLnBrk="1" hangingPunct="1">
              <a:buFont typeface="Arial" panose="020B0604020202020204" pitchFamily="34" charset="0"/>
              <a:buNone/>
            </a:pPr>
            <a:r>
              <a:rPr lang="en-US" sz="2400" b="1" dirty="0">
                <a:solidFill>
                  <a:srgbClr val="000000"/>
                </a:solidFill>
                <a:latin typeface="Franklin Gothic Book" panose="020B0503020102020204" pitchFamily="34" charset="0"/>
                <a:sym typeface="Franklin Gothic Book" panose="020B0503020102020204" pitchFamily="34" charset="0"/>
              </a:rPr>
              <a:t>      </a:t>
            </a:r>
            <a:endPar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23907"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23908"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23909"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123910"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3911"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123912" name="Text Box 6"/>
          <p:cNvSpPr>
            <a:spLocks noChangeArrowheads="1"/>
          </p:cNvSpPr>
          <p:nvPr/>
        </p:nvSpPr>
        <p:spPr bwMode="auto">
          <a:xfrm>
            <a:off x="0" y="523875"/>
            <a:ext cx="9144000" cy="5262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【例</a:t>
            </a: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18</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】天安房地产开发有限公司，</a:t>
            </a: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2014</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年“销售费用——广告费和业务宣传费”借方发生额</a:t>
            </a: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250</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万元，以前年度未扣除广告费</a:t>
            </a: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240</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万元。</a:t>
            </a:r>
            <a:r>
              <a:rPr lang="zh-CN" altLang="en-US"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本年主</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营业务收入</a:t>
            </a: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1000</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万元，其他业务收入200万元。捐赠视同销售收入200万元</a:t>
            </a:r>
            <a:r>
              <a:rPr lang="zh-CN" altLang="en-US"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,预收房款500万</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元</a:t>
            </a:r>
            <a:r>
              <a:rPr lang="zh-CN" altLang="en-US"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,主营业务中未</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完工产品转完工产品确认的销售收入800万元</a:t>
            </a:r>
          </a:p>
          <a:p>
            <a:pPr eaLnBrk="1" hangingPunct="1">
              <a:buFont typeface="Arial" panose="020B0604020202020204" pitchFamily="34" charset="0"/>
              <a:buNone/>
            </a:pP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计算</a:t>
            </a: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2014</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年应扣除的广告费，并进行相应的纳税调整。</a:t>
            </a:r>
          </a:p>
          <a:p>
            <a:pPr eaLnBrk="1" hangingPunct="1">
              <a:buFont typeface="Arial" panose="020B0604020202020204" pitchFamily="34" charset="0"/>
              <a:buNone/>
            </a:pPr>
            <a:endPar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eaLnBrk="1" hangingPunct="1">
              <a:buFont typeface="Arial" panose="020B0604020202020204" pitchFamily="34" charset="0"/>
              <a:buNone/>
            </a:pPr>
            <a:r>
              <a:rPr lang="en-US" altLang="zh-CN" sz="2400" b="1" dirty="0">
                <a:solidFill>
                  <a:srgbClr val="FF0000"/>
                </a:solidFill>
                <a:latin typeface="楷体" panose="02010609060101010101" pitchFamily="49" charset="-122"/>
                <a:ea typeface="楷体" panose="02010609060101010101" pitchFamily="49" charset="-122"/>
                <a:sym typeface="楷体" panose="02010609060101010101" pitchFamily="49" charset="-122"/>
              </a:rPr>
              <a:t>     </a:t>
            </a:r>
            <a:r>
              <a:rPr lang="zh-CN" altLang="en-US" sz="2400" b="1" dirty="0">
                <a:solidFill>
                  <a:srgbClr val="FF0000"/>
                </a:solidFill>
                <a:latin typeface="楷体" panose="02010609060101010101" pitchFamily="49" charset="-122"/>
                <a:ea typeface="楷体" panose="02010609060101010101" pitchFamily="49" charset="-122"/>
                <a:sym typeface="楷体" panose="02010609060101010101" pitchFamily="49" charset="-122"/>
              </a:rPr>
              <a:t>分析：</a:t>
            </a:r>
          </a:p>
          <a:p>
            <a:pPr eaLnBrk="1" hangingPunct="1">
              <a:buFont typeface="Arial" panose="020B0604020202020204" pitchFamily="34" charset="0"/>
              <a:buNone/>
            </a:pP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结转上年未广告费</a:t>
            </a: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240</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a:t>
            </a:r>
          </a:p>
          <a:p>
            <a:pPr eaLnBrk="1" hangingPunct="1">
              <a:buFont typeface="Arial" panose="020B0604020202020204" pitchFamily="34" charset="0"/>
              <a:buNone/>
            </a:pP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本年新发生广告费</a:t>
            </a: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250</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a:t>
            </a:r>
          </a:p>
          <a:p>
            <a:pPr eaLnBrk="1" hangingPunct="1">
              <a:buFont typeface="Arial" panose="020B0604020202020204" pitchFamily="34" charset="0"/>
              <a:buNone/>
            </a:pP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等待扣除广告费＝</a:t>
            </a: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240</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a:t>
            </a: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250</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a:t>
            </a: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490</a:t>
            </a:r>
            <a:endPar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eaLnBrk="1" hangingPunct="1">
              <a:buFont typeface="Arial" panose="020B0604020202020204" pitchFamily="34" charset="0"/>
              <a:buNone/>
            </a:pP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本年广告费扣除标准（</a:t>
            </a: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1000</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+200+200+</a:t>
            </a:r>
            <a:r>
              <a:rPr lang="zh-CN" altLang="en-US"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500</a:t>
            </a:r>
            <a:r>
              <a:rPr lang="en-US" altLang="zh-CN"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a:t>
            </a:r>
            <a:r>
              <a:rPr lang="zh-CN" altLang="en-US"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8</a:t>
            </a:r>
            <a:r>
              <a:rPr lang="en-US" altLang="zh-CN"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00</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a:t>
            </a: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15%</a:t>
            </a:r>
            <a:r>
              <a:rPr lang="zh-CN" altLang="en-US"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a:t>
            </a:r>
            <a:r>
              <a:rPr lang="en-US" altLang="zh-CN"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16</a:t>
            </a:r>
            <a:r>
              <a:rPr lang="zh-CN" altLang="en-US"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5</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a:t>
            </a:r>
          </a:p>
          <a:p>
            <a:pPr eaLnBrk="1" hangingPunct="1">
              <a:buFont typeface="Arial" panose="020B0604020202020204" pitchFamily="34" charset="0"/>
              <a:buNone/>
            </a:pP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本年可以扣除广告费405万元；结转下年490</a:t>
            </a:r>
            <a:r>
              <a:rPr lang="zh-CN" altLang="en-US"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a:t>
            </a:r>
            <a:r>
              <a:rPr lang="en-US" altLang="zh-CN"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165</a:t>
            </a:r>
            <a:r>
              <a:rPr lang="zh-CN" altLang="en-US"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a:t>
            </a:r>
            <a:r>
              <a:rPr lang="en-US" altLang="zh-CN"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325</a:t>
            </a:r>
            <a:r>
              <a:rPr lang="zh-CN" altLang="en-US"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万</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元</a:t>
            </a:r>
          </a:p>
          <a:p>
            <a:pPr eaLnBrk="1" hangingPunct="1">
              <a:buFont typeface="Arial" panose="020B0604020202020204" pitchFamily="34" charset="0"/>
              <a:buNone/>
            </a:pP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    </a:t>
            </a:r>
            <a:endPar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30"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24931"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24932"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24933"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124934"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4935"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124936" name="Text Box 6"/>
          <p:cNvSpPr>
            <a:spLocks noChangeArrowheads="1"/>
          </p:cNvSpPr>
          <p:nvPr/>
        </p:nvSpPr>
        <p:spPr bwMode="auto">
          <a:xfrm>
            <a:off x="0" y="460375"/>
            <a:ext cx="9144000" cy="594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dirty="0">
                <a:solidFill>
                  <a:srgbClr val="000000"/>
                </a:solidFill>
                <a:latin typeface="Franklin Gothic Book" panose="020B0503020102020204" pitchFamily="34" charset="0"/>
                <a:sym typeface="Franklin Gothic Book" panose="020B0503020102020204" pitchFamily="34" charset="0"/>
              </a:rPr>
              <a:t>       </a:t>
            </a:r>
            <a:r>
              <a:rPr lang="zh-CN" altLang="en-US" sz="2400" b="1" dirty="0">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十三、</a:t>
            </a:r>
            <a:r>
              <a:rPr lang="en-US" altLang="zh-CN" sz="2400" b="1" dirty="0">
                <a:solidFill>
                  <a:srgbClr val="0000FF"/>
                </a:solidFill>
                <a:latin typeface="Franklin Gothic Book" panose="020B0503020102020204" pitchFamily="34" charset="0"/>
                <a:sym typeface="Franklin Gothic Book" panose="020B0503020102020204" pitchFamily="34" charset="0"/>
              </a:rPr>
              <a:t>A105070</a:t>
            </a:r>
            <a:r>
              <a:rPr lang="zh-CN" altLang="en-US" sz="2400" b="1" dirty="0">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《捐赠支出纳税调整明细表》（会计利润）</a:t>
            </a:r>
          </a:p>
          <a:p>
            <a:pPr eaLnBrk="1" hangingPunct="1">
              <a:buFont typeface="Arial" panose="020B0604020202020204" pitchFamily="34" charset="0"/>
              <a:buNone/>
            </a:pPr>
            <a:r>
              <a:rPr lang="en-US" altLang="zh-CN" sz="2400" b="1" dirty="0">
                <a:solidFill>
                  <a:srgbClr val="000000"/>
                </a:solidFill>
                <a:latin typeface="Franklin Gothic Book" panose="020B0503020102020204" pitchFamily="34" charset="0"/>
                <a:sym typeface="Franklin Gothic Book" panose="020B0503020102020204" pitchFamily="34" charset="0"/>
              </a:rPr>
              <a:t> </a:t>
            </a:r>
            <a:endPar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en-US" altLang="zh-CN" sz="2400" b="1" dirty="0">
                <a:solidFill>
                  <a:srgbClr val="000000"/>
                </a:solidFill>
                <a:latin typeface="Franklin Gothic Book" panose="020B0503020102020204" pitchFamily="34" charset="0"/>
                <a:sym typeface="Franklin Gothic Book" panose="020B0503020102020204" pitchFamily="34" charset="0"/>
              </a:rPr>
              <a:t>       </a:t>
            </a:r>
            <a:r>
              <a:rPr lang="zh-CN" altLang="en-US" sz="2400" b="1" dirty="0">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（一）适用范围：</a:t>
            </a:r>
          </a:p>
          <a:p>
            <a:pPr eaLnBrk="1" hangingPunct="1">
              <a:buFont typeface="Arial" panose="020B0604020202020204" pitchFamily="34" charset="0"/>
              <a:buNone/>
            </a:pPr>
            <a:r>
              <a:rPr lang="en-US" altLang="zh-CN" sz="2400" b="1" dirty="0">
                <a:solidFill>
                  <a:srgbClr val="000000"/>
                </a:solidFill>
                <a:latin typeface="Franklin Gothic Book" panose="020B0503020102020204" pitchFamily="34" charset="0"/>
                <a:sym typeface="Franklin Gothic Book" panose="020B0503020102020204" pitchFamily="34" charset="0"/>
              </a:rPr>
              <a:t>       </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本表适用于发生捐赠支出纳税调整项目的纳税人填报。纳税人根据税法、《财政部 国家税务总局关于公益性捐赠税前扣除有关问题的通知》（财税〔</a:t>
            </a:r>
            <a:r>
              <a:rPr lang="en-US" altLang="zh-CN" sz="2400" b="1" dirty="0">
                <a:solidFill>
                  <a:srgbClr val="000000"/>
                </a:solidFill>
                <a:latin typeface="Franklin Gothic Book" panose="020B0503020102020204" pitchFamily="34" charset="0"/>
                <a:sym typeface="Franklin Gothic Book" panose="020B0503020102020204" pitchFamily="34" charset="0"/>
              </a:rPr>
              <a:t>2008</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en-US" altLang="zh-CN" sz="2400" b="1" dirty="0">
                <a:solidFill>
                  <a:srgbClr val="000000"/>
                </a:solidFill>
                <a:latin typeface="Franklin Gothic Book" panose="020B0503020102020204" pitchFamily="34" charset="0"/>
                <a:sym typeface="Franklin Gothic Book" panose="020B0503020102020204" pitchFamily="34" charset="0"/>
              </a:rPr>
              <a:t>160</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号）等相关规定，以及国家统一企业会计制度，填报捐赠支出会计处理、税法规定，以及纳税调整情况。税法规定予以全额税前扣除的公益性捐赠不在本表填报。</a:t>
            </a:r>
            <a:endParaRPr lang="en-US" sz="2400" b="1" dirty="0">
              <a:solidFill>
                <a:srgbClr val="000000"/>
              </a:solidFill>
              <a:latin typeface="Franklin Gothic Book" panose="020B0503020102020204" pitchFamily="34" charset="0"/>
              <a:sym typeface="Franklin Gothic Book" panose="020B0503020102020204" pitchFamily="34" charset="0"/>
            </a:endParaRPr>
          </a:p>
          <a:p>
            <a:pPr eaLnBrk="1" hangingPunct="1">
              <a:buFont typeface="Arial" panose="020B0604020202020204" pitchFamily="34" charset="0"/>
              <a:buNone/>
            </a:pPr>
            <a:endPar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en-US" sz="2400" b="1" dirty="0">
                <a:solidFill>
                  <a:srgbClr val="FF0000"/>
                </a:solidFill>
                <a:latin typeface="Franklin Gothic Book" panose="020B0503020102020204" pitchFamily="34" charset="0"/>
                <a:sym typeface="Franklin Gothic Book" panose="020B0503020102020204" pitchFamily="34" charset="0"/>
              </a:rPr>
              <a:t>       </a:t>
            </a:r>
            <a:r>
              <a:rPr lang="zh-CN" altLang="en-US" sz="2400" b="1" dirty="0">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（二）填写说明： </a:t>
            </a:r>
          </a:p>
          <a:p>
            <a:pPr eaLnBrk="1" hangingPunct="1">
              <a:buFont typeface="Arial" panose="020B0604020202020204" pitchFamily="34" charset="0"/>
              <a:buNone/>
            </a:pPr>
            <a:r>
              <a:rPr lang="en-US" sz="2400" b="1" dirty="0">
                <a:solidFill>
                  <a:srgbClr val="000000"/>
                </a:solidFill>
                <a:latin typeface="Franklin Gothic Book" panose="020B0503020102020204" pitchFamily="34" charset="0"/>
                <a:sym typeface="Franklin Gothic Book" panose="020B0503020102020204" pitchFamily="34" charset="0"/>
              </a:rPr>
              <a:t>       </a:t>
            </a:r>
            <a:r>
              <a:rPr lang="en-US" altLang="zh-CN" sz="2400" b="1" dirty="0">
                <a:solidFill>
                  <a:srgbClr val="000000"/>
                </a:solidFill>
                <a:latin typeface="Franklin Gothic Book" panose="020B0503020102020204" pitchFamily="34" charset="0"/>
                <a:sym typeface="Franklin Gothic Book" panose="020B0503020102020204" pitchFamily="34" charset="0"/>
              </a:rPr>
              <a:t>1</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a:t>
            </a:r>
            <a:r>
              <a:rPr lang="en-US" altLang="zh-CN" sz="2400" b="1" dirty="0">
                <a:solidFill>
                  <a:srgbClr val="000000"/>
                </a:solidFill>
                <a:latin typeface="Franklin Gothic Book" panose="020B0503020102020204" pitchFamily="34" charset="0"/>
                <a:sym typeface="Franklin Gothic Book" panose="020B0503020102020204" pitchFamily="34" charset="0"/>
              </a:rPr>
              <a:t>2</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列“公益性捐赠</a:t>
            </a:r>
            <a:r>
              <a:rPr lang="en-US" altLang="zh-CN" sz="2400" b="1" dirty="0">
                <a:solidFill>
                  <a:srgbClr val="000000"/>
                </a:solidFill>
                <a:latin typeface="Franklin Gothic Book" panose="020B0503020102020204" pitchFamily="34" charset="0"/>
                <a:sym typeface="Franklin Gothic Book" panose="020B0503020102020204" pitchFamily="34" charset="0"/>
              </a:rPr>
              <a:t>-</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账载金额“：</a:t>
            </a:r>
          </a:p>
          <a:p>
            <a:pPr eaLnBrk="1" hangingPunct="1">
              <a:buFont typeface="Arial" panose="020B0604020202020204" pitchFamily="34" charset="0"/>
              <a:buNone/>
            </a:pPr>
            <a:r>
              <a:rPr lang="en-US" altLang="zh-CN" sz="2400" b="1" dirty="0">
                <a:solidFill>
                  <a:srgbClr val="000000"/>
                </a:solidFill>
                <a:latin typeface="Franklin Gothic Book" panose="020B0503020102020204" pitchFamily="34" charset="0"/>
                <a:sym typeface="Franklin Gothic Book" panose="020B0503020102020204" pitchFamily="34" charset="0"/>
              </a:rPr>
              <a:t>       </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填报纳税人会计核算计入本年损益的公益性捐赠支出金额。</a:t>
            </a:r>
          </a:p>
          <a:p>
            <a:pPr eaLnBrk="1" hangingPunct="1">
              <a:buFont typeface="Arial" panose="020B0604020202020204" pitchFamily="34" charset="0"/>
              <a:buNone/>
            </a:pPr>
            <a:r>
              <a:rPr lang="en-US" altLang="zh-CN" sz="2400" b="1" dirty="0">
                <a:solidFill>
                  <a:srgbClr val="000000"/>
                </a:solidFill>
                <a:latin typeface="Franklin Gothic Book" panose="020B0503020102020204" pitchFamily="34" charset="0"/>
                <a:sym typeface="Franklin Gothic Book" panose="020B0503020102020204" pitchFamily="34" charset="0"/>
              </a:rPr>
              <a:t>       2</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a:t>
            </a:r>
            <a:r>
              <a:rPr lang="en-US" altLang="zh-CN" sz="2400" b="1" dirty="0">
                <a:solidFill>
                  <a:srgbClr val="000000"/>
                </a:solidFill>
                <a:latin typeface="Franklin Gothic Book" panose="020B0503020102020204" pitchFamily="34" charset="0"/>
                <a:sym typeface="Franklin Gothic Book" panose="020B0503020102020204" pitchFamily="34" charset="0"/>
              </a:rPr>
              <a:t>3</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列“公益性捐赠</a:t>
            </a:r>
            <a:r>
              <a:rPr lang="en-US" altLang="zh-CN" sz="2400" b="1" dirty="0">
                <a:solidFill>
                  <a:srgbClr val="000000"/>
                </a:solidFill>
                <a:latin typeface="Franklin Gothic Book" panose="020B0503020102020204" pitchFamily="34" charset="0"/>
                <a:sym typeface="Franklin Gothic Book" panose="020B0503020102020204" pitchFamily="34" charset="0"/>
              </a:rPr>
              <a:t>-</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按税收规定计算的扣除限额”：</a:t>
            </a:r>
          </a:p>
          <a:p>
            <a:pPr eaLnBrk="1" hangingPunct="1">
              <a:buFont typeface="Arial" panose="020B0604020202020204" pitchFamily="34" charset="0"/>
              <a:buNone/>
            </a:pPr>
            <a:r>
              <a:rPr lang="en-US" altLang="zh-CN" sz="2400" b="1" dirty="0">
                <a:solidFill>
                  <a:srgbClr val="000000"/>
                </a:solidFill>
                <a:latin typeface="Franklin Gothic Book" panose="020B0503020102020204" pitchFamily="34" charset="0"/>
                <a:sym typeface="Franklin Gothic Book" panose="020B0503020102020204" pitchFamily="34" charset="0"/>
              </a:rPr>
              <a:t>       </a:t>
            </a:r>
            <a:r>
              <a:rPr lang="zh-CN" altLang="en-US" sz="2400" b="1" dirty="0">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填报年度利润总额×</a:t>
            </a:r>
            <a:r>
              <a:rPr lang="en-US" altLang="zh-CN" sz="2400" b="1" dirty="0">
                <a:solidFill>
                  <a:srgbClr val="FF0000"/>
                </a:solidFill>
                <a:latin typeface="Franklin Gothic Book" panose="020B0503020102020204" pitchFamily="34" charset="0"/>
                <a:sym typeface="Franklin Gothic Book" panose="020B0503020102020204" pitchFamily="34" charset="0"/>
              </a:rPr>
              <a:t>12%</a:t>
            </a:r>
            <a:r>
              <a:rPr lang="zh-CN" altLang="en-US" sz="2400" b="1" dirty="0">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。（注意计算基数，只有完工年度才有）</a:t>
            </a:r>
          </a:p>
          <a:p>
            <a:pPr eaLnBrk="1" hangingPunct="1">
              <a:buFont typeface="Arial" panose="020B0604020202020204" pitchFamily="34" charset="0"/>
              <a:buNone/>
            </a:pPr>
            <a:endPar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4"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25955"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25956"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25957"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125958"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5959"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125960" name="Text Box 6"/>
          <p:cNvSpPr>
            <a:spLocks noChangeArrowheads="1"/>
          </p:cNvSpPr>
          <p:nvPr/>
        </p:nvSpPr>
        <p:spPr bwMode="auto">
          <a:xfrm>
            <a:off x="107950" y="692150"/>
            <a:ext cx="8928100" cy="427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200" b="1">
                <a:solidFill>
                  <a:srgbClr val="000000"/>
                </a:solidFill>
                <a:latin typeface="Franklin Gothic Book" panose="020B0503020102020204" pitchFamily="34" charset="0"/>
                <a:sym typeface="Franklin Gothic Book" panose="020B0503020102020204" pitchFamily="34" charset="0"/>
              </a:rPr>
              <a:t>       3</a:t>
            </a:r>
            <a:r>
              <a:rPr lang="zh-CN" altLang="en-US" sz="32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a:t>
            </a:r>
            <a:r>
              <a:rPr lang="en-US" altLang="zh-CN" sz="3200" b="1">
                <a:solidFill>
                  <a:srgbClr val="000000"/>
                </a:solidFill>
                <a:latin typeface="Franklin Gothic Book" panose="020B0503020102020204" pitchFamily="34" charset="0"/>
                <a:sym typeface="Franklin Gothic Book" panose="020B0503020102020204" pitchFamily="34" charset="0"/>
              </a:rPr>
              <a:t>4</a:t>
            </a:r>
            <a:r>
              <a:rPr lang="zh-CN" altLang="en-US" sz="32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列“公益性捐赠</a:t>
            </a:r>
            <a:r>
              <a:rPr lang="en-US" altLang="zh-CN" sz="3200" b="1">
                <a:solidFill>
                  <a:srgbClr val="000000"/>
                </a:solidFill>
                <a:latin typeface="Franklin Gothic Book" panose="020B0503020102020204" pitchFamily="34" charset="0"/>
                <a:sym typeface="Franklin Gothic Book" panose="020B0503020102020204" pitchFamily="34" charset="0"/>
              </a:rPr>
              <a:t>-</a:t>
            </a:r>
            <a:r>
              <a:rPr lang="zh-CN" altLang="en-US" sz="32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税收金额”：</a:t>
            </a:r>
          </a:p>
          <a:p>
            <a:pPr eaLnBrk="1" hangingPunct="1">
              <a:buFont typeface="Arial" panose="020B0604020202020204" pitchFamily="34" charset="0"/>
              <a:buNone/>
            </a:pPr>
            <a:r>
              <a:rPr lang="en-US" altLang="zh-CN" sz="3200" b="1">
                <a:solidFill>
                  <a:srgbClr val="000000"/>
                </a:solidFill>
                <a:latin typeface="Franklin Gothic Book" panose="020B0503020102020204" pitchFamily="34" charset="0"/>
                <a:sym typeface="Franklin Gothic Book" panose="020B0503020102020204" pitchFamily="34" charset="0"/>
              </a:rPr>
              <a:t>       </a:t>
            </a:r>
            <a:r>
              <a:rPr lang="zh-CN" altLang="en-US" sz="32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填报税法规定允许税前扣除的公益性捐赠支出金额，不得超过当年利润总额的</a:t>
            </a:r>
            <a:r>
              <a:rPr lang="en-US" altLang="zh-CN" sz="3200" b="1">
                <a:solidFill>
                  <a:srgbClr val="000000"/>
                </a:solidFill>
                <a:latin typeface="Franklin Gothic Book" panose="020B0503020102020204" pitchFamily="34" charset="0"/>
                <a:sym typeface="Franklin Gothic Book" panose="020B0503020102020204" pitchFamily="34" charset="0"/>
              </a:rPr>
              <a:t>12%</a:t>
            </a:r>
            <a:r>
              <a:rPr lang="zh-CN" altLang="en-US" sz="32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，按第</a:t>
            </a:r>
            <a:r>
              <a:rPr lang="en-US" altLang="zh-CN" sz="3200" b="1">
                <a:solidFill>
                  <a:srgbClr val="000000"/>
                </a:solidFill>
                <a:latin typeface="Franklin Gothic Book" panose="020B0503020102020204" pitchFamily="34" charset="0"/>
                <a:sym typeface="Franklin Gothic Book" panose="020B0503020102020204" pitchFamily="34" charset="0"/>
              </a:rPr>
              <a:t>2</a:t>
            </a:r>
            <a:r>
              <a:rPr lang="zh-CN" altLang="en-US" sz="32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列与第</a:t>
            </a:r>
            <a:r>
              <a:rPr lang="en-US" altLang="zh-CN" sz="3200" b="1">
                <a:solidFill>
                  <a:srgbClr val="000000"/>
                </a:solidFill>
                <a:latin typeface="Franklin Gothic Book" panose="020B0503020102020204" pitchFamily="34" charset="0"/>
                <a:sym typeface="Franklin Gothic Book" panose="020B0503020102020204" pitchFamily="34" charset="0"/>
              </a:rPr>
              <a:t>3</a:t>
            </a:r>
            <a:r>
              <a:rPr lang="zh-CN" altLang="en-US" sz="32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列</a:t>
            </a:r>
            <a:r>
              <a:rPr lang="zh-CN" altLang="en-US" sz="3200"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孰小值</a:t>
            </a:r>
            <a:r>
              <a:rPr lang="zh-CN" altLang="en-US" sz="32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填报。</a:t>
            </a:r>
          </a:p>
          <a:p>
            <a:pPr eaLnBrk="1" hangingPunct="1">
              <a:buFont typeface="Arial" panose="020B0604020202020204" pitchFamily="34" charset="0"/>
              <a:buNone/>
            </a:pPr>
            <a:r>
              <a:rPr lang="en-US" sz="3200" b="1">
                <a:solidFill>
                  <a:srgbClr val="000000"/>
                </a:solidFill>
                <a:latin typeface="Franklin Gothic Book" panose="020B0503020102020204" pitchFamily="34" charset="0"/>
                <a:sym typeface="Franklin Gothic Book" panose="020B0503020102020204" pitchFamily="34" charset="0"/>
              </a:rPr>
              <a:t>       </a:t>
            </a:r>
            <a:r>
              <a:rPr lang="en-US" altLang="zh-CN" sz="3200" b="1">
                <a:solidFill>
                  <a:srgbClr val="000000"/>
                </a:solidFill>
                <a:latin typeface="Franklin Gothic Book" panose="020B0503020102020204" pitchFamily="34" charset="0"/>
                <a:sym typeface="Franklin Gothic Book" panose="020B0503020102020204" pitchFamily="34" charset="0"/>
              </a:rPr>
              <a:t>4</a:t>
            </a:r>
            <a:r>
              <a:rPr lang="zh-CN" altLang="en-US" sz="32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a:t>
            </a:r>
            <a:r>
              <a:rPr lang="en-US" altLang="zh-CN" sz="3200" b="1">
                <a:solidFill>
                  <a:srgbClr val="000000"/>
                </a:solidFill>
                <a:latin typeface="Franklin Gothic Book" panose="020B0503020102020204" pitchFamily="34" charset="0"/>
                <a:sym typeface="Franklin Gothic Book" panose="020B0503020102020204" pitchFamily="34" charset="0"/>
              </a:rPr>
              <a:t>6</a:t>
            </a:r>
            <a:r>
              <a:rPr lang="zh-CN" altLang="en-US" sz="32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列“非公益性捐赠</a:t>
            </a:r>
            <a:r>
              <a:rPr lang="en-US" altLang="zh-CN" sz="3200" b="1">
                <a:solidFill>
                  <a:srgbClr val="000000"/>
                </a:solidFill>
                <a:latin typeface="Franklin Gothic Book" panose="020B0503020102020204" pitchFamily="34" charset="0"/>
                <a:sym typeface="Franklin Gothic Book" panose="020B0503020102020204" pitchFamily="34" charset="0"/>
              </a:rPr>
              <a:t>-</a:t>
            </a:r>
            <a:r>
              <a:rPr lang="zh-CN" altLang="en-US" sz="32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账载金额”：</a:t>
            </a:r>
          </a:p>
          <a:p>
            <a:pPr eaLnBrk="1" hangingPunct="1">
              <a:buFont typeface="Arial" panose="020B0604020202020204" pitchFamily="34" charset="0"/>
              <a:buNone/>
            </a:pPr>
            <a:r>
              <a:rPr lang="en-US" altLang="zh-CN" sz="3200" b="1">
                <a:solidFill>
                  <a:srgbClr val="000000"/>
                </a:solidFill>
                <a:latin typeface="Franklin Gothic Book" panose="020B0503020102020204" pitchFamily="34" charset="0"/>
                <a:sym typeface="Franklin Gothic Book" panose="020B0503020102020204" pitchFamily="34" charset="0"/>
              </a:rPr>
              <a:t>       </a:t>
            </a:r>
            <a:r>
              <a:rPr lang="zh-CN" altLang="en-US" sz="32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填报会计核算计入本年损益的税法规定公益性捐赠以外其他捐赠金额。</a:t>
            </a:r>
            <a:endParaRPr lang="en-US" sz="3200" b="1">
              <a:solidFill>
                <a:srgbClr val="000000"/>
              </a:solidFill>
              <a:latin typeface="Franklin Gothic Book" panose="020B0503020102020204" pitchFamily="34" charset="0"/>
              <a:sym typeface="Franklin Gothic Book" panose="020B0503020102020204" pitchFamily="34" charset="0"/>
            </a:endParaRPr>
          </a:p>
          <a:p>
            <a:pPr eaLnBrk="1" hangingPunct="1">
              <a:buFont typeface="Arial" panose="020B0604020202020204" pitchFamily="34" charset="0"/>
              <a:buNone/>
            </a:pPr>
            <a:endParaRPr lang="zh-CN" altLang="en-US" sz="2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en-US" sz="2400" b="1">
                <a:solidFill>
                  <a:srgbClr val="000000"/>
                </a:solidFill>
                <a:latin typeface="Franklin Gothic Book" panose="020B0503020102020204" pitchFamily="34" charset="0"/>
                <a:sym typeface="Franklin Gothic Book" panose="020B0503020102020204" pitchFamily="34" charset="0"/>
              </a:rPr>
              <a:t>       </a:t>
            </a:r>
            <a:endParaRPr lang="zh-CN" altLang="en-US" sz="2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8"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26979"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26980"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26981"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126982"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6983"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126984" name="Text Box 6"/>
          <p:cNvSpPr>
            <a:spLocks noChangeArrowheads="1"/>
          </p:cNvSpPr>
          <p:nvPr/>
        </p:nvSpPr>
        <p:spPr bwMode="auto">
          <a:xfrm>
            <a:off x="0" y="460375"/>
            <a:ext cx="9144000" cy="5262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dirty="0">
                <a:solidFill>
                  <a:srgbClr val="FF0000"/>
                </a:solidFill>
                <a:latin typeface="Franklin Gothic Book" panose="020B0503020102020204" pitchFamily="34" charset="0"/>
                <a:sym typeface="Franklin Gothic Book" panose="020B0503020102020204" pitchFamily="34" charset="0"/>
              </a:rPr>
              <a:t>       </a:t>
            </a:r>
            <a:r>
              <a:rPr lang="zh-CN" altLang="en-US" sz="2400" b="1" dirty="0">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（四）税务处理：</a:t>
            </a:r>
          </a:p>
          <a:p>
            <a:pPr eaLnBrk="1" hangingPunct="1">
              <a:buFont typeface="Arial" panose="020B0604020202020204" pitchFamily="34" charset="0"/>
              <a:buNone/>
            </a:pPr>
            <a:r>
              <a:rPr lang="en-US" altLang="zh-CN" sz="2400" b="1" dirty="0">
                <a:solidFill>
                  <a:srgbClr val="FF33CC"/>
                </a:solidFill>
                <a:latin typeface="Franklin Gothic Book" panose="020B0503020102020204" pitchFamily="34" charset="0"/>
                <a:sym typeface="Franklin Gothic Book" panose="020B0503020102020204" pitchFamily="34" charset="0"/>
              </a:rPr>
              <a:t>       1</a:t>
            </a:r>
            <a:r>
              <a:rPr lang="zh-CN" altLang="en-US" sz="2400" b="1" dirty="0">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、《企业所得税法实施条例》：</a:t>
            </a:r>
          </a:p>
          <a:p>
            <a:pPr eaLnBrk="1" hangingPunct="1">
              <a:buFont typeface="Arial" panose="020B0604020202020204" pitchFamily="34" charset="0"/>
              <a:buNone/>
            </a:pPr>
            <a:r>
              <a:rPr lang="en-US" altLang="zh-CN" sz="2400" b="1" dirty="0">
                <a:solidFill>
                  <a:srgbClr val="000000"/>
                </a:solidFill>
                <a:latin typeface="Franklin Gothic Book" panose="020B0503020102020204" pitchFamily="34" charset="0"/>
                <a:sym typeface="Franklin Gothic Book" panose="020B0503020102020204" pitchFamily="34" charset="0"/>
              </a:rPr>
              <a:t>       </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五十三条：企业发生的公益性捐赠（指企业通过公益性社会团体或者县级以上人民政府及其部门，用于《中华人民共和国公益事业捐赠法》规定的公益事业的捐赠）支出，不超过年度利润总额（指企业依照国家统一会计制度的规定计算的年度会计利润）</a:t>
            </a:r>
            <a:r>
              <a:rPr lang="en-US" altLang="zh-CN" sz="2400" b="1" dirty="0">
                <a:solidFill>
                  <a:srgbClr val="000000"/>
                </a:solidFill>
                <a:latin typeface="Franklin Gothic Book" panose="020B0503020102020204" pitchFamily="34" charset="0"/>
                <a:sym typeface="Franklin Gothic Book" panose="020B0503020102020204" pitchFamily="34" charset="0"/>
              </a:rPr>
              <a:t>12%</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的部分，准予扣除。</a:t>
            </a:r>
          </a:p>
          <a:p>
            <a:pPr eaLnBrk="1" hangingPunct="1">
              <a:buFont typeface="Arial" panose="020B0604020202020204" pitchFamily="34" charset="0"/>
              <a:buNone/>
            </a:pPr>
            <a:r>
              <a:rPr lang="en-US" altLang="zh-CN" sz="2400" b="1" dirty="0">
                <a:solidFill>
                  <a:srgbClr val="FF33CC"/>
                </a:solidFill>
                <a:latin typeface="Franklin Gothic Book" panose="020B0503020102020204" pitchFamily="34" charset="0"/>
                <a:sym typeface="Franklin Gothic Book" panose="020B0503020102020204" pitchFamily="34" charset="0"/>
              </a:rPr>
              <a:t>       </a:t>
            </a:r>
            <a:endParaRPr lang="zh-CN" altLang="en-US" sz="2400" b="1" dirty="0">
              <a:solidFill>
                <a:srgbClr val="FF33CC"/>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en-US" altLang="zh-CN" sz="2400" b="1" dirty="0">
                <a:solidFill>
                  <a:srgbClr val="FF33CC"/>
                </a:solidFill>
                <a:latin typeface="Franklin Gothic Book" panose="020B0503020102020204" pitchFamily="34" charset="0"/>
                <a:sym typeface="Franklin Gothic Book" panose="020B0503020102020204" pitchFamily="34" charset="0"/>
              </a:rPr>
              <a:t>      </a:t>
            </a:r>
            <a:r>
              <a:rPr lang="en-US" altLang="zh-CN" sz="2400" b="1" dirty="0" smtClean="0">
                <a:solidFill>
                  <a:srgbClr val="FF33CC"/>
                </a:solidFill>
                <a:latin typeface="Franklin Gothic Book" panose="020B0503020102020204" pitchFamily="34" charset="0"/>
                <a:sym typeface="Franklin Gothic Book" panose="020B0503020102020204" pitchFamily="34" charset="0"/>
              </a:rPr>
              <a:t>2</a:t>
            </a:r>
            <a:r>
              <a:rPr lang="zh-CN" altLang="en-US" sz="2400" b="1" dirty="0" smtClean="0">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sz="2400" b="1" dirty="0">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《关于通过公益性群众团体的公益性捐赠税前扣除有关问题的通知》（财税</a:t>
            </a:r>
            <a:r>
              <a:rPr lang="en-US" altLang="zh-CN" sz="2400" b="1" dirty="0">
                <a:solidFill>
                  <a:srgbClr val="FF33CC"/>
                </a:solidFill>
                <a:latin typeface="Franklin Gothic Book" panose="020B0503020102020204" pitchFamily="34" charset="0"/>
                <a:sym typeface="Franklin Gothic Book" panose="020B0503020102020204" pitchFamily="34" charset="0"/>
              </a:rPr>
              <a:t>[2009]124</a:t>
            </a:r>
            <a:r>
              <a:rPr lang="zh-CN" altLang="en-US" sz="2400" b="1" dirty="0">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号，</a:t>
            </a:r>
            <a:r>
              <a:rPr lang="en-US" altLang="zh-CN" sz="2400" b="1" dirty="0">
                <a:solidFill>
                  <a:srgbClr val="FF33CC"/>
                </a:solidFill>
                <a:latin typeface="Franklin Gothic Book" panose="020B0503020102020204" pitchFamily="34" charset="0"/>
                <a:sym typeface="Franklin Gothic Book" panose="020B0503020102020204" pitchFamily="34" charset="0"/>
              </a:rPr>
              <a:t>2009</a:t>
            </a:r>
            <a:r>
              <a:rPr lang="zh-CN" altLang="en-US" sz="2400" b="1" dirty="0">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年</a:t>
            </a:r>
            <a:r>
              <a:rPr lang="en-US" altLang="zh-CN" sz="2400" b="1" dirty="0">
                <a:solidFill>
                  <a:srgbClr val="FF33CC"/>
                </a:solidFill>
                <a:latin typeface="Franklin Gothic Book" panose="020B0503020102020204" pitchFamily="34" charset="0"/>
                <a:sym typeface="Franklin Gothic Book" panose="020B0503020102020204" pitchFamily="34" charset="0"/>
              </a:rPr>
              <a:t>12</a:t>
            </a:r>
            <a:r>
              <a:rPr lang="zh-CN" altLang="en-US" sz="2400" b="1" dirty="0">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月</a:t>
            </a:r>
            <a:r>
              <a:rPr lang="en-US" altLang="zh-CN" sz="2400" b="1" dirty="0">
                <a:solidFill>
                  <a:srgbClr val="FF33CC"/>
                </a:solidFill>
                <a:latin typeface="Franklin Gothic Book" panose="020B0503020102020204" pitchFamily="34" charset="0"/>
                <a:sym typeface="Franklin Gothic Book" panose="020B0503020102020204" pitchFamily="34" charset="0"/>
              </a:rPr>
              <a:t>8</a:t>
            </a:r>
            <a:r>
              <a:rPr lang="zh-CN" altLang="en-US" sz="2400" b="1" dirty="0">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日）</a:t>
            </a:r>
          </a:p>
          <a:p>
            <a:pPr eaLnBrk="1" hangingPunct="1">
              <a:buFont typeface="Arial" panose="020B0604020202020204" pitchFamily="34" charset="0"/>
              <a:buNone/>
            </a:pPr>
            <a:r>
              <a:rPr lang="en-US" altLang="zh-CN" sz="2400" b="1" dirty="0">
                <a:solidFill>
                  <a:srgbClr val="000000"/>
                </a:solidFill>
                <a:latin typeface="Franklin Gothic Book" panose="020B0503020102020204" pitchFamily="34" charset="0"/>
                <a:sym typeface="Franklin Gothic Book" panose="020B0503020102020204" pitchFamily="34" charset="0"/>
              </a:rPr>
              <a:t>       </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一、企业通过公益性群众团体用于公益事业的捐赠支出，在年度利润总额</a:t>
            </a:r>
            <a:r>
              <a:rPr lang="en-US" altLang="zh-CN" sz="2400" b="1" dirty="0">
                <a:solidFill>
                  <a:srgbClr val="000000"/>
                </a:solidFill>
                <a:latin typeface="Franklin Gothic Book" panose="020B0503020102020204" pitchFamily="34" charset="0"/>
                <a:sym typeface="Franklin Gothic Book" panose="020B0503020102020204" pitchFamily="34" charset="0"/>
              </a:rPr>
              <a:t>12%</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以内的部分，准予在计算应纳税所得额时扣除。年度利润总额，是指企业依照国家统一会计制度的规定计算的大于零的数额。</a:t>
            </a:r>
            <a:endParaRPr lang="zh-CN" altLang="en-US" dirty="0">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6"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29027"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29028"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29029"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129030"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9031"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129032" name="Text Box 6"/>
          <p:cNvSpPr>
            <a:spLocks noChangeArrowheads="1"/>
          </p:cNvSpPr>
          <p:nvPr/>
        </p:nvSpPr>
        <p:spPr bwMode="auto">
          <a:xfrm>
            <a:off x="0" y="614363"/>
            <a:ext cx="9144000" cy="4278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000000"/>
                </a:solidFill>
                <a:latin typeface="Franklin Gothic Book" panose="020B0503020102020204" pitchFamily="34" charset="0"/>
                <a:sym typeface="Franklin Gothic Book" panose="020B0503020102020204" pitchFamily="34" charset="0"/>
              </a:rPr>
              <a:t>       </a:t>
            </a:r>
            <a:r>
              <a:rPr lang="zh-CN" altLang="en-US" sz="2800" b="1" dirty="0">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十九、</a:t>
            </a:r>
            <a:r>
              <a:rPr lang="en-US" altLang="zh-CN" sz="2800" b="1" dirty="0">
                <a:solidFill>
                  <a:srgbClr val="0000FF"/>
                </a:solidFill>
                <a:latin typeface="Franklin Gothic Book" panose="020B0503020102020204" pitchFamily="34" charset="0"/>
                <a:sym typeface="Franklin Gothic Book" panose="020B0503020102020204" pitchFamily="34" charset="0"/>
              </a:rPr>
              <a:t>A106000</a:t>
            </a:r>
            <a:r>
              <a:rPr lang="zh-CN" altLang="en-US" sz="2800" b="1" dirty="0">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《企业所得税弥补亏损明细表》</a:t>
            </a:r>
          </a:p>
          <a:p>
            <a:pPr eaLnBrk="1" hangingPunct="1">
              <a:buFont typeface="Arial" panose="020B0604020202020204" pitchFamily="34" charset="0"/>
              <a:buNone/>
            </a:pPr>
            <a:r>
              <a:rPr lang="en-US" altLang="zh-CN" sz="2800" b="1" dirty="0">
                <a:solidFill>
                  <a:srgbClr val="000000"/>
                </a:solidFill>
                <a:latin typeface="Franklin Gothic Book" panose="020B0503020102020204" pitchFamily="34" charset="0"/>
                <a:sym typeface="Franklin Gothic Book" panose="020B0503020102020204" pitchFamily="34" charset="0"/>
              </a:rPr>
              <a:t> </a:t>
            </a:r>
            <a:endPar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en-US" altLang="zh-CN" sz="2800" b="1" dirty="0">
                <a:solidFill>
                  <a:srgbClr val="FF0000"/>
                </a:solidFill>
                <a:latin typeface="Franklin Gothic Book" panose="020B0503020102020204" pitchFamily="34" charset="0"/>
                <a:sym typeface="Franklin Gothic Book" panose="020B0503020102020204" pitchFamily="34" charset="0"/>
              </a:rPr>
              <a:t>        </a:t>
            </a:r>
            <a:r>
              <a:rPr lang="zh-CN" altLang="en-US" sz="2800" b="1" dirty="0">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（一）适用范围：</a:t>
            </a:r>
          </a:p>
          <a:p>
            <a:pPr eaLnBrk="1" hangingPunct="1">
              <a:buFont typeface="Arial" panose="020B0604020202020204" pitchFamily="34" charset="0"/>
              <a:buNone/>
            </a:pPr>
            <a:r>
              <a:rPr lang="en-US" altLang="zh-CN" sz="2800" b="1" dirty="0">
                <a:solidFill>
                  <a:srgbClr val="000000"/>
                </a:solidFill>
                <a:latin typeface="Franklin Gothic Book" panose="020B0503020102020204" pitchFamily="34" charset="0"/>
                <a:sym typeface="Franklin Gothic Book" panose="020B0503020102020204" pitchFamily="34" charset="0"/>
              </a:rPr>
              <a:t>       </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本表填报纳税人根据税法，在本纳税年度及本纳税年度前</a:t>
            </a:r>
            <a:r>
              <a:rPr lang="en-US" altLang="zh-CN" sz="2800" b="1" dirty="0">
                <a:solidFill>
                  <a:srgbClr val="000000"/>
                </a:solidFill>
                <a:latin typeface="Franklin Gothic Book" panose="020B0503020102020204" pitchFamily="34" charset="0"/>
                <a:sym typeface="Franklin Gothic Book" panose="020B0503020102020204" pitchFamily="34" charset="0"/>
              </a:rPr>
              <a:t>5</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年度的纳税调整后所得、合并、分立转入（转出）可弥补的亏损额、当年可弥补的亏损额、以前年度亏损已弥补额、本年度实际弥补的以前年度亏损额、可结转以后年度弥补的亏损额。</a:t>
            </a:r>
            <a:endParaRPr lang="en-US" sz="2800" b="1" dirty="0">
              <a:solidFill>
                <a:srgbClr val="000000"/>
              </a:solidFill>
              <a:latin typeface="Franklin Gothic Book" panose="020B0503020102020204" pitchFamily="34" charset="0"/>
              <a:sym typeface="Franklin Gothic Book" panose="020B0503020102020204" pitchFamily="34" charset="0"/>
            </a:endParaRPr>
          </a:p>
          <a:p>
            <a:pPr eaLnBrk="1" hangingPunct="1">
              <a:buFont typeface="Arial" panose="020B0604020202020204" pitchFamily="34" charset="0"/>
              <a:buNone/>
            </a:pPr>
            <a:endPar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en-US" sz="2400" b="1" dirty="0">
                <a:solidFill>
                  <a:srgbClr val="000000"/>
                </a:solidFill>
                <a:latin typeface="Franklin Gothic Book" panose="020B0503020102020204" pitchFamily="34" charset="0"/>
                <a:sym typeface="Franklin Gothic Book" panose="020B0503020102020204" pitchFamily="34" charset="0"/>
              </a:rPr>
              <a:t>       </a:t>
            </a:r>
            <a:endParaRPr lang="zh-CN" altLang="en-US" dirty="0">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30051"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30052"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30053"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130054"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0055"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130056" name="Text Box 6"/>
          <p:cNvSpPr>
            <a:spLocks noChangeArrowheads="1"/>
          </p:cNvSpPr>
          <p:nvPr/>
        </p:nvSpPr>
        <p:spPr bwMode="auto">
          <a:xfrm>
            <a:off x="0" y="-25400"/>
            <a:ext cx="9144000" cy="7202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dirty="0">
                <a:solidFill>
                  <a:srgbClr val="000000"/>
                </a:solidFill>
                <a:latin typeface="Franklin Gothic Book" panose="020B0503020102020204" pitchFamily="34" charset="0"/>
                <a:sym typeface="Franklin Gothic Book" panose="020B0503020102020204" pitchFamily="34" charset="0"/>
              </a:rPr>
              <a:t>      </a:t>
            </a:r>
            <a:endParaRPr lang="zh-CN" altLang="en-US" sz="2400" b="1" dirty="0">
              <a:solidFill>
                <a:srgbClr val="000000"/>
              </a:solidFill>
              <a:latin typeface="Franklin Gothic Book" panose="020B0503020102020204" pitchFamily="34" charset="0"/>
              <a:sym typeface="Franklin Gothic Book" panose="020B0503020102020204" pitchFamily="34" charset="0"/>
            </a:endParaRPr>
          </a:p>
          <a:p>
            <a:pPr eaLnBrk="1" hangingPunct="1">
              <a:buFont typeface="Arial" panose="020B0604020202020204" pitchFamily="34" charset="0"/>
              <a:buNone/>
            </a:pPr>
            <a:endPar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en-US" altLang="zh-CN" sz="2600" b="1" dirty="0">
                <a:solidFill>
                  <a:srgbClr val="000000"/>
                </a:solidFill>
                <a:latin typeface="Franklin Gothic Book" panose="020B0503020102020204" pitchFamily="34" charset="0"/>
                <a:sym typeface="Franklin Gothic Book" panose="020B0503020102020204" pitchFamily="34" charset="0"/>
              </a:rPr>
              <a:t>      </a:t>
            </a:r>
            <a:r>
              <a:rPr lang="zh-CN" altLang="en-US" sz="2600" b="1" dirty="0">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（四）税务处理：</a:t>
            </a:r>
          </a:p>
          <a:p>
            <a:pPr eaLnBrk="1" hangingPunct="1">
              <a:buFont typeface="Arial" panose="020B0604020202020204" pitchFamily="34" charset="0"/>
              <a:buNone/>
            </a:pPr>
            <a:r>
              <a:rPr lang="en-US" altLang="zh-CN" sz="2600" b="1" dirty="0">
                <a:solidFill>
                  <a:srgbClr val="000000"/>
                </a:solidFill>
                <a:latin typeface="Franklin Gothic Book" panose="020B0503020102020204" pitchFamily="34" charset="0"/>
                <a:sym typeface="Franklin Gothic Book" panose="020B0503020102020204" pitchFamily="34" charset="0"/>
              </a:rPr>
              <a:t>       </a:t>
            </a:r>
            <a:r>
              <a:rPr lang="en-US" altLang="zh-CN" sz="2600" b="1" dirty="0">
                <a:solidFill>
                  <a:srgbClr val="FF33CC"/>
                </a:solidFill>
                <a:latin typeface="Franklin Gothic Book" panose="020B0503020102020204" pitchFamily="34" charset="0"/>
                <a:sym typeface="Franklin Gothic Book" panose="020B0503020102020204" pitchFamily="34" charset="0"/>
              </a:rPr>
              <a:t>1</a:t>
            </a:r>
            <a:r>
              <a:rPr lang="zh-CN" altLang="en-US" sz="2600" b="1" dirty="0">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、《企业所得税法》第十八条：</a:t>
            </a:r>
          </a:p>
          <a:p>
            <a:pPr eaLnBrk="1" hangingPunct="1">
              <a:buFont typeface="Arial" panose="020B0604020202020204" pitchFamily="34" charset="0"/>
              <a:buNone/>
            </a:pPr>
            <a:r>
              <a:rPr lang="en-US" altLang="zh-CN" sz="2600" b="1" dirty="0">
                <a:solidFill>
                  <a:srgbClr val="000000"/>
                </a:solidFill>
                <a:latin typeface="Franklin Gothic Book" panose="020B0503020102020204" pitchFamily="34" charset="0"/>
                <a:sym typeface="Franklin Gothic Book" panose="020B0503020102020204" pitchFamily="34" charset="0"/>
              </a:rPr>
              <a:t>       </a:t>
            </a:r>
            <a:r>
              <a:rPr lang="zh-CN" altLang="en-US" sz="26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企业纳税年度发生的亏损，准予向以后年度结转，用以后年度的所得弥补，但结转年限最长不得超过五年。</a:t>
            </a:r>
          </a:p>
          <a:p>
            <a:pPr eaLnBrk="1" hangingPunct="1">
              <a:buFont typeface="Arial" panose="020B0604020202020204" pitchFamily="34" charset="0"/>
              <a:buNone/>
            </a:pPr>
            <a:r>
              <a:rPr lang="en-US" altLang="zh-CN" sz="2600" b="1" dirty="0">
                <a:solidFill>
                  <a:srgbClr val="FF33CC"/>
                </a:solidFill>
                <a:latin typeface="Franklin Gothic Book" panose="020B0503020102020204" pitchFamily="34" charset="0"/>
                <a:sym typeface="Franklin Gothic Book" panose="020B0503020102020204" pitchFamily="34" charset="0"/>
              </a:rPr>
              <a:t>       2</a:t>
            </a:r>
            <a:r>
              <a:rPr lang="zh-CN" altLang="en-US" sz="2600" b="1" dirty="0">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、《关于查增应纳税所得额弥补以前年度亏损处理问题的公告》</a:t>
            </a:r>
            <a:r>
              <a:rPr lang="en-US" altLang="zh-CN" sz="2600" b="1" dirty="0">
                <a:solidFill>
                  <a:srgbClr val="FF33CC"/>
                </a:solidFill>
                <a:latin typeface="Franklin Gothic Book" panose="020B0503020102020204" pitchFamily="34" charset="0"/>
                <a:sym typeface="Franklin Gothic Book" panose="020B0503020102020204" pitchFamily="34" charset="0"/>
              </a:rPr>
              <a:t>( </a:t>
            </a:r>
            <a:r>
              <a:rPr lang="zh-CN" altLang="en-US" sz="2600" b="1" dirty="0">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国家税务总局公告</a:t>
            </a:r>
            <a:r>
              <a:rPr lang="en-US" altLang="zh-CN" sz="2600" b="1" dirty="0">
                <a:solidFill>
                  <a:srgbClr val="FF33CC"/>
                </a:solidFill>
                <a:latin typeface="Franklin Gothic Book" panose="020B0503020102020204" pitchFamily="34" charset="0"/>
                <a:sym typeface="Franklin Gothic Book" panose="020B0503020102020204" pitchFamily="34" charset="0"/>
              </a:rPr>
              <a:t>2010</a:t>
            </a:r>
            <a:r>
              <a:rPr lang="zh-CN" altLang="en-US" sz="2600" b="1" dirty="0">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年第</a:t>
            </a:r>
            <a:r>
              <a:rPr lang="en-US" altLang="zh-CN" sz="2600" b="1" dirty="0">
                <a:solidFill>
                  <a:srgbClr val="FF33CC"/>
                </a:solidFill>
                <a:latin typeface="Franklin Gothic Book" panose="020B0503020102020204" pitchFamily="34" charset="0"/>
                <a:sym typeface="Franklin Gothic Book" panose="020B0503020102020204" pitchFamily="34" charset="0"/>
              </a:rPr>
              <a:t>20</a:t>
            </a:r>
            <a:r>
              <a:rPr lang="zh-CN" altLang="en-US" sz="2600" b="1" dirty="0">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号</a:t>
            </a:r>
            <a:r>
              <a:rPr lang="en-US" sz="2600" b="1" dirty="0">
                <a:solidFill>
                  <a:srgbClr val="FF33CC"/>
                </a:solidFill>
                <a:latin typeface="Franklin Gothic Book" panose="020B0503020102020204" pitchFamily="34" charset="0"/>
                <a:sym typeface="Franklin Gothic Book" panose="020B0503020102020204" pitchFamily="34" charset="0"/>
              </a:rPr>
              <a:t> </a:t>
            </a:r>
            <a:r>
              <a:rPr lang="en-US" altLang="zh-CN" sz="2600" b="1" dirty="0">
                <a:solidFill>
                  <a:srgbClr val="FF33CC"/>
                </a:solidFill>
                <a:latin typeface="Franklin Gothic Book" panose="020B0503020102020204" pitchFamily="34" charset="0"/>
                <a:sym typeface="Franklin Gothic Book" panose="020B0503020102020204" pitchFamily="34" charset="0"/>
              </a:rPr>
              <a:t>2010</a:t>
            </a:r>
            <a:r>
              <a:rPr lang="zh-CN" altLang="en-US" sz="2600" b="1" dirty="0">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年</a:t>
            </a:r>
            <a:r>
              <a:rPr lang="en-US" altLang="zh-CN" sz="2600" b="1" dirty="0">
                <a:solidFill>
                  <a:srgbClr val="FF33CC"/>
                </a:solidFill>
                <a:latin typeface="Franklin Gothic Book" panose="020B0503020102020204" pitchFamily="34" charset="0"/>
                <a:sym typeface="Franklin Gothic Book" panose="020B0503020102020204" pitchFamily="34" charset="0"/>
              </a:rPr>
              <a:t>10</a:t>
            </a:r>
            <a:r>
              <a:rPr lang="zh-CN" altLang="en-US" sz="2600" b="1" dirty="0">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月</a:t>
            </a:r>
            <a:r>
              <a:rPr lang="en-US" altLang="zh-CN" sz="2600" b="1" dirty="0">
                <a:solidFill>
                  <a:srgbClr val="FF33CC"/>
                </a:solidFill>
                <a:latin typeface="Franklin Gothic Book" panose="020B0503020102020204" pitchFamily="34" charset="0"/>
                <a:sym typeface="Franklin Gothic Book" panose="020B0503020102020204" pitchFamily="34" charset="0"/>
              </a:rPr>
              <a:t>27</a:t>
            </a:r>
            <a:r>
              <a:rPr lang="zh-CN" altLang="en-US" sz="2600" b="1" dirty="0">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日</a:t>
            </a:r>
            <a:r>
              <a:rPr lang="en-US" altLang="zh-CN" sz="2600" b="1" dirty="0">
                <a:solidFill>
                  <a:srgbClr val="FF33CC"/>
                </a:solidFill>
                <a:latin typeface="Franklin Gothic Book" panose="020B0503020102020204" pitchFamily="34" charset="0"/>
                <a:sym typeface="Franklin Gothic Book" panose="020B0503020102020204" pitchFamily="34" charset="0"/>
              </a:rPr>
              <a:t>)</a:t>
            </a:r>
            <a:r>
              <a:rPr lang="zh-CN" altLang="en-US" sz="26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endParaRPr lang="en-US" altLang="zh-CN" sz="2600" b="1" dirty="0">
              <a:solidFill>
                <a:srgbClr val="000000"/>
              </a:solidFill>
              <a:latin typeface="Franklin Gothic Book" panose="020B0503020102020204" pitchFamily="34" charset="0"/>
              <a:sym typeface="Franklin Gothic Book" panose="020B0503020102020204" pitchFamily="34" charset="0"/>
            </a:endParaRPr>
          </a:p>
          <a:p>
            <a:pPr eaLnBrk="1" hangingPunct="1">
              <a:buFont typeface="Arial" panose="020B0604020202020204" pitchFamily="34" charset="0"/>
              <a:buNone/>
            </a:pPr>
            <a:r>
              <a:rPr lang="en-US" altLang="zh-CN" sz="2600" b="1" dirty="0">
                <a:solidFill>
                  <a:srgbClr val="000000"/>
                </a:solidFill>
                <a:latin typeface="Franklin Gothic Book" panose="020B0503020102020204" pitchFamily="34" charset="0"/>
                <a:sym typeface="Franklin Gothic Book" panose="020B0503020102020204" pitchFamily="34" charset="0"/>
              </a:rPr>
              <a:t>       </a:t>
            </a:r>
            <a:r>
              <a:rPr lang="zh-CN" altLang="en-US" sz="26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根据《中华人民共和国企业所得税法》（以下简称企业所得税法）第五条的规定，税务机关对企业以前年度纳税情况进行</a:t>
            </a:r>
            <a:r>
              <a:rPr lang="zh-CN" altLang="en-US" sz="2600" b="1" dirty="0">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检查时调增的应纳税所得额，凡企业以前年度发生亏损</a:t>
            </a:r>
            <a:r>
              <a:rPr lang="zh-CN" altLang="en-US" sz="26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且该亏损属于企业所得税法规定允许弥补的，应允许调增的应纳税所得额弥补该亏损。弥补该亏损后仍有余额的，按照企业所得税法规定计算缴纳企业所得税。对检查调增的应纳税所得额应根据其情节，依照《中华人民共和国税收征收管理法》有关规定进行处理或处罚。</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r>
            <a:b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b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任意多边形 15"/>
          <p:cNvSpPr>
            <a:spLocks noChangeArrowheads="1"/>
          </p:cNvSpPr>
          <p:nvPr/>
        </p:nvSpPr>
        <p:spPr bwMode="auto">
          <a:xfrm>
            <a:off x="8129588" y="6632575"/>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9459" name="燕尾形 12"/>
          <p:cNvSpPr>
            <a:spLocks noChangeArrowheads="1"/>
          </p:cNvSpPr>
          <p:nvPr/>
        </p:nvSpPr>
        <p:spPr bwMode="auto">
          <a:xfrm flipH="1">
            <a:off x="833120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9460" name="任意多边形 16"/>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9461" name="燕尾形 17"/>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9462" name="文本框 6"/>
          <p:cNvSpPr>
            <a:spLocks noChangeArrowheads="1"/>
          </p:cNvSpPr>
          <p:nvPr/>
        </p:nvSpPr>
        <p:spPr bwMode="auto">
          <a:xfrm>
            <a:off x="0" y="539750"/>
            <a:ext cx="804863"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ts val="1800"/>
              </a:spcBef>
              <a:buClr>
                <a:srgbClr val="C94D4D"/>
              </a:buClr>
              <a:buSzPct val="60000"/>
              <a:buFont typeface="Wingdings" panose="05000000000000000000" pitchFamily="2" charset="2"/>
              <a:buNone/>
            </a:pPr>
            <a:r>
              <a:rPr lang="zh-CN" altLang="zh-CN" sz="1600">
                <a:solidFill>
                  <a:schemeClr val="bg1"/>
                </a:solidFill>
                <a:ea typeface="微软雅黑" panose="020B0503020204020204" pitchFamily="34" charset="-122"/>
              </a:rPr>
              <a:t>Part1</a:t>
            </a:r>
          </a:p>
        </p:txBody>
      </p:sp>
      <p:pic>
        <p:nvPicPr>
          <p:cNvPr id="19463" name="图片 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4" name="任意多边形 15"/>
          <p:cNvSpPr>
            <a:spLocks noChangeArrowheads="1"/>
          </p:cNvSpPr>
          <p:nvPr/>
        </p:nvSpPr>
        <p:spPr bwMode="auto">
          <a:xfrm>
            <a:off x="8129588" y="6632575"/>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9465" name="燕尾形 12"/>
          <p:cNvSpPr>
            <a:spLocks noChangeArrowheads="1"/>
          </p:cNvSpPr>
          <p:nvPr/>
        </p:nvSpPr>
        <p:spPr bwMode="auto">
          <a:xfrm flipH="1">
            <a:off x="8331200" y="6707188"/>
            <a:ext cx="96838" cy="96837"/>
          </a:xfrm>
          <a:prstGeom prst="chevron">
            <a:avLst>
              <a:gd name="adj" fmla="val 49672"/>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1300">
              <a:solidFill>
                <a:srgbClr val="494B4D"/>
              </a:solidFill>
              <a:sym typeface="华文楷体" panose="02010600040101010101" pitchFamily="2" charset="-122"/>
            </a:endParaRPr>
          </a:p>
        </p:txBody>
      </p:sp>
      <p:sp>
        <p:nvSpPr>
          <p:cNvPr id="19466" name="任意多边形 16"/>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9467" name="燕尾形 17"/>
          <p:cNvSpPr>
            <a:spLocks noChangeArrowheads="1"/>
          </p:cNvSpPr>
          <p:nvPr/>
        </p:nvSpPr>
        <p:spPr bwMode="auto">
          <a:xfrm>
            <a:off x="8858250" y="6707188"/>
            <a:ext cx="96838" cy="96837"/>
          </a:xfrm>
          <a:prstGeom prst="chevron">
            <a:avLst>
              <a:gd name="adj" fmla="val 49672"/>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1300">
              <a:solidFill>
                <a:srgbClr val="494B4D"/>
              </a:solidFill>
              <a:sym typeface="华文楷体" panose="02010600040101010101" pitchFamily="2" charset="-122"/>
            </a:endParaRPr>
          </a:p>
        </p:txBody>
      </p:sp>
      <p:sp>
        <p:nvSpPr>
          <p:cNvPr id="19468" name="标题 1"/>
          <p:cNvSpPr>
            <a:spLocks noGrp="1" noChangeArrowheads="1"/>
          </p:cNvSpPr>
          <p:nvPr>
            <p:ph type="title" idx="4294967295"/>
          </p:nvPr>
        </p:nvSpPr>
        <p:spPr/>
        <p:txBody>
          <a:bodyPr/>
          <a:lstStyle/>
          <a:p>
            <a:pPr marL="0" indent="0" eaLnBrk="1" hangingPunct="1"/>
            <a:r>
              <a:rPr lang="zh-CN" altLang="en-US" sz="3200" smtClean="0">
                <a:solidFill>
                  <a:srgbClr val="9B3131"/>
                </a:solidFill>
              </a:rPr>
              <a:t>房地产开发产品完工结转的必要性</a:t>
            </a:r>
            <a:endParaRPr lang="zh-CN" altLang="en-US" smtClean="0"/>
          </a:p>
        </p:txBody>
      </p:sp>
      <p:sp>
        <p:nvSpPr>
          <p:cNvPr id="19469" name="内容占位符 2"/>
          <p:cNvSpPr>
            <a:spLocks noGrp="1" noChangeArrowheads="1"/>
          </p:cNvSpPr>
          <p:nvPr>
            <p:ph idx="1"/>
          </p:nvPr>
        </p:nvSpPr>
        <p:spPr>
          <a:xfrm>
            <a:off x="522288" y="1049338"/>
            <a:ext cx="8189912" cy="5127625"/>
          </a:xfrm>
        </p:spPr>
        <p:txBody>
          <a:bodyPr/>
          <a:lstStyle/>
          <a:p>
            <a:pPr marL="46038" algn="just" eaLnBrk="1" hangingPunct="1">
              <a:buFont typeface="Wingdings" panose="05000000000000000000" pitchFamily="2" charset="2"/>
              <a:buChar char="u"/>
            </a:pPr>
            <a:r>
              <a:rPr lang="zh-CN" altLang="en-US" sz="3600" dirty="0" smtClean="0">
                <a:solidFill>
                  <a:srgbClr val="9F3030"/>
                </a:solidFill>
              </a:rPr>
              <a:t>如何确定完工年度？</a:t>
            </a:r>
            <a:endParaRPr lang="en-US" sz="3600" dirty="0" smtClean="0">
              <a:solidFill>
                <a:srgbClr val="9F3030"/>
              </a:solidFill>
            </a:endParaRPr>
          </a:p>
          <a:p>
            <a:pPr marL="366713" lvl="1" algn="just" eaLnBrk="1" hangingPunct="1">
              <a:buFont typeface="幼圆" pitchFamily="49" charset="-122"/>
              <a:buChar char=" "/>
            </a:pPr>
            <a:r>
              <a:rPr lang="zh-CN" altLang="en-US" sz="2400" b="1" dirty="0" smtClean="0">
                <a:solidFill>
                  <a:srgbClr val="1E1F20"/>
                </a:solidFill>
                <a:latin typeface="楷体" panose="02010609060101010101" pitchFamily="49" charset="-122"/>
                <a:ea typeface="楷体" panose="02010609060101010101" pitchFamily="49" charset="-122"/>
                <a:sym typeface="楷体" panose="02010609060101010101" pitchFamily="49" charset="-122"/>
              </a:rPr>
              <a:t>国家税务总局2009年发布的《房地产开发经营业务企业所得税处理办法》第三条规定：企业房地产开发经营业务包括土地的开发，建造、销售住宅、商业用房以及其他建筑物、附着物、配套设施等开发产品。除土地开发之外，其他开发产品符合下列条件之一的，应视为已经完工： </a:t>
            </a:r>
          </a:p>
          <a:p>
            <a:pPr marL="366713" lvl="1" algn="just" eaLnBrk="1" hangingPunct="1">
              <a:buFont typeface="幼圆" pitchFamily="49" charset="-122"/>
              <a:buChar char=" "/>
            </a:pPr>
            <a:r>
              <a:rPr lang="zh-CN" altLang="en-US" sz="2400" b="1" dirty="0" smtClean="0">
                <a:solidFill>
                  <a:srgbClr val="1E1F20"/>
                </a:solidFill>
                <a:latin typeface="楷体" panose="02010609060101010101" pitchFamily="49" charset="-122"/>
                <a:ea typeface="楷体" panose="02010609060101010101" pitchFamily="49" charset="-122"/>
                <a:sym typeface="楷体" panose="02010609060101010101" pitchFamily="49" charset="-122"/>
              </a:rPr>
              <a:t>（一）开发产品竣工证明材料已报房地产管理部门备案。 </a:t>
            </a:r>
          </a:p>
          <a:p>
            <a:pPr marL="366713" lvl="1" algn="just" eaLnBrk="1" hangingPunct="1">
              <a:buFont typeface="幼圆" pitchFamily="49" charset="-122"/>
              <a:buChar char=" "/>
            </a:pPr>
            <a:r>
              <a:rPr lang="zh-CN" altLang="en-US" sz="2400" b="1" dirty="0" smtClean="0">
                <a:solidFill>
                  <a:srgbClr val="1E1F20"/>
                </a:solidFill>
                <a:latin typeface="楷体" panose="02010609060101010101" pitchFamily="49" charset="-122"/>
                <a:ea typeface="楷体" panose="02010609060101010101" pitchFamily="49" charset="-122"/>
                <a:sym typeface="楷体" panose="02010609060101010101" pitchFamily="49" charset="-122"/>
              </a:rPr>
              <a:t>（二）开发产品已开始投入使用。</a:t>
            </a:r>
          </a:p>
          <a:p>
            <a:pPr marL="366713" lvl="1" algn="just" eaLnBrk="1" hangingPunct="1">
              <a:buFont typeface="幼圆" pitchFamily="49" charset="-122"/>
              <a:buChar char=" "/>
            </a:pPr>
            <a:r>
              <a:rPr lang="zh-CN" altLang="en-US" sz="2400" b="1" dirty="0" smtClean="0">
                <a:solidFill>
                  <a:srgbClr val="1E1F20"/>
                </a:solidFill>
                <a:latin typeface="楷体" panose="02010609060101010101" pitchFamily="49" charset="-122"/>
                <a:ea typeface="楷体" panose="02010609060101010101" pitchFamily="49" charset="-122"/>
                <a:sym typeface="楷体" panose="02010609060101010101" pitchFamily="49" charset="-122"/>
              </a:rPr>
              <a:t>（三）开发产品已取得了初始产权证明。</a:t>
            </a:r>
            <a:endParaRPr lang="zh-CN" altLang="en-US" sz="2400" b="1" dirty="0" smtClean="0">
              <a:latin typeface="楷体" panose="02010609060101010101" pitchFamily="49" charset="-122"/>
              <a:ea typeface="楷体" panose="02010609060101010101" pitchFamily="49" charset="-122"/>
              <a:sym typeface="楷体" panose="02010609060101010101" pitchFamily="49" charset="-122"/>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074"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31075"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31076"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31077"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131078"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1079"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131080" name="Text Box 6"/>
          <p:cNvSpPr>
            <a:spLocks noChangeArrowheads="1"/>
          </p:cNvSpPr>
          <p:nvPr/>
        </p:nvSpPr>
        <p:spPr bwMode="auto">
          <a:xfrm>
            <a:off x="0" y="1165225"/>
            <a:ext cx="9144000" cy="434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a:solidFill>
                  <a:srgbClr val="FF33CC"/>
                </a:solidFill>
                <a:latin typeface="Franklin Gothic Book" panose="020B0503020102020204" pitchFamily="34" charset="0"/>
                <a:sym typeface="Franklin Gothic Book" panose="020B0503020102020204" pitchFamily="34" charset="0"/>
              </a:rPr>
              <a:t>       4</a:t>
            </a:r>
            <a:r>
              <a:rPr lang="zh-CN" altLang="en-US" sz="28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、弥补亏损注意事项：</a:t>
            </a:r>
          </a:p>
          <a:p>
            <a:pPr eaLnBrk="1" hangingPunct="1">
              <a:buFont typeface="Arial" panose="020B0604020202020204" pitchFamily="34" charset="0"/>
              <a:buNone/>
            </a:pPr>
            <a:r>
              <a:rPr lang="en-US" altLang="zh-CN"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en-US" altLang="zh-CN" sz="2800" b="1">
                <a:solidFill>
                  <a:srgbClr val="000000"/>
                </a:solidFill>
                <a:latin typeface="Franklin Gothic Book" panose="020B0503020102020204" pitchFamily="34" charset="0"/>
                <a:sym typeface="Franklin Gothic Book" panose="020B0503020102020204" pitchFamily="34" charset="0"/>
              </a:rPr>
              <a:t>1</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）在</a:t>
            </a:r>
            <a:r>
              <a:rPr lang="en-US" altLang="zh-CN" sz="2800" b="1">
                <a:solidFill>
                  <a:srgbClr val="000000"/>
                </a:solidFill>
                <a:latin typeface="Franklin Gothic Book" panose="020B0503020102020204" pitchFamily="34" charset="0"/>
                <a:sym typeface="Franklin Gothic Book" panose="020B0503020102020204" pitchFamily="34" charset="0"/>
              </a:rPr>
              <a:t>5</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年的弥补期内不论某年是盈利还是亏损，都作为实际弥补年限计算，过期不允许再弥补。</a:t>
            </a:r>
          </a:p>
          <a:p>
            <a:pPr eaLnBrk="1" hangingPunct="1">
              <a:buFont typeface="Arial" panose="020B0604020202020204" pitchFamily="34" charset="0"/>
              <a:buNone/>
            </a:pPr>
            <a:r>
              <a:rPr lang="en-US" altLang="zh-CN"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en-US" altLang="zh-CN" sz="2800" b="1">
                <a:solidFill>
                  <a:srgbClr val="000000"/>
                </a:solidFill>
                <a:latin typeface="Franklin Gothic Book" panose="020B0503020102020204" pitchFamily="34" charset="0"/>
                <a:sym typeface="Franklin Gothic Book" panose="020B0503020102020204" pitchFamily="34" charset="0"/>
              </a:rPr>
              <a:t>2</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）税法上所说的亏损额与会计上的亏损额不一致，他是在会计利润的基础之上，按税法规定进行纳税调整后的金额。</a:t>
            </a:r>
          </a:p>
          <a:p>
            <a:pPr eaLnBrk="1" hangingPunct="1">
              <a:buFont typeface="Arial" panose="020B0604020202020204" pitchFamily="34" charset="0"/>
              <a:buNone/>
            </a:pPr>
            <a:r>
              <a:rPr lang="en-US" altLang="zh-CN"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en-US" altLang="zh-CN" sz="2800" b="1">
                <a:solidFill>
                  <a:srgbClr val="000000"/>
                </a:solidFill>
                <a:latin typeface="Franklin Gothic Book" panose="020B0503020102020204" pitchFamily="34" charset="0"/>
                <a:sym typeface="Franklin Gothic Book" panose="020B0503020102020204" pitchFamily="34" charset="0"/>
              </a:rPr>
              <a:t>3</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）先亏损先弥补，后亏损后弥补。</a:t>
            </a:r>
          </a:p>
          <a:p>
            <a:pPr eaLnBrk="1" hangingPunct="1">
              <a:buFont typeface="Arial" panose="020B0604020202020204" pitchFamily="34" charset="0"/>
              <a:buNone/>
            </a:pPr>
            <a:r>
              <a:rPr lang="en-US" altLang="zh-CN"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en-US" altLang="zh-CN" sz="2800" b="1">
                <a:solidFill>
                  <a:srgbClr val="000000"/>
                </a:solidFill>
                <a:latin typeface="Franklin Gothic Book" panose="020B0503020102020204" pitchFamily="34" charset="0"/>
                <a:sym typeface="Franklin Gothic Book" panose="020B0503020102020204" pitchFamily="34" charset="0"/>
              </a:rPr>
              <a:t>4</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）企业重组、政策性搬迁涉及的亏损弥补问题按照相关政策规定执行。</a:t>
            </a:r>
          </a:p>
          <a:p>
            <a:pPr eaLnBrk="1" hangingPunct="1">
              <a:buFont typeface="Arial" panose="020B0604020202020204" pitchFamily="34" charset="0"/>
              <a:buNone/>
            </a:pPr>
            <a:endParaRPr lang="zh-CN" altLang="en-US" sz="2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8"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32099"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32100"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32101"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132102"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2103"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132104" name="Text Box 6"/>
          <p:cNvSpPr>
            <a:spLocks noChangeArrowheads="1"/>
          </p:cNvSpPr>
          <p:nvPr/>
        </p:nvSpPr>
        <p:spPr bwMode="auto">
          <a:xfrm>
            <a:off x="36513" y="1125538"/>
            <a:ext cx="9144000" cy="483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eaLnBrk="1" hangingPunct="1">
              <a:buFont typeface="Arial" panose="020B0604020202020204" pitchFamily="34" charset="0"/>
              <a:buNone/>
            </a:pP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【例</a:t>
            </a: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21</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】天安房地产开发有限公司</a:t>
            </a: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2009</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年—</a:t>
            </a: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2014</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年盈亏情况如下：请按照规定填写《企业所得税弥补亏损明细表》。</a:t>
            </a:r>
          </a:p>
          <a:p>
            <a:pPr eaLnBrk="1" hangingPunct="1">
              <a:buFont typeface="Arial" panose="020B0604020202020204" pitchFamily="34" charset="0"/>
              <a:buNone/>
            </a:pP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    2009</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年亏损1200万元；</a:t>
            </a: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2010</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年亏损500万元；</a:t>
            </a:r>
            <a:endParaRPr 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eaLnBrk="1" hangingPunct="1">
              <a:buFont typeface="Arial" panose="020B0604020202020204" pitchFamily="34" charset="0"/>
              <a:buNone/>
            </a:pPr>
            <a:r>
              <a:rPr 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2011</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年亏损300万元；</a:t>
            </a: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2012</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年盈利200万元；</a:t>
            </a:r>
            <a:endParaRPr 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eaLnBrk="1" hangingPunct="1">
              <a:buFont typeface="Arial" panose="020B0604020202020204" pitchFamily="34" charset="0"/>
              <a:buNone/>
            </a:pPr>
            <a:r>
              <a:rPr 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2013</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年盈利300万元；</a:t>
            </a: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2014</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年盈利500元。</a:t>
            </a:r>
          </a:p>
          <a:p>
            <a:pPr eaLnBrk="1" hangingPunct="1">
              <a:buFont typeface="Arial" panose="020B0604020202020204" pitchFamily="34" charset="0"/>
              <a:buNone/>
            </a:pPr>
            <a:endPar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eaLnBrk="1" hangingPunct="1">
              <a:buFont typeface="Arial" panose="020B0604020202020204" pitchFamily="34" charset="0"/>
              <a:buNone/>
            </a:pPr>
            <a:r>
              <a:rPr lang="zh-CN" altLang="en-US" sz="2800" b="1" dirty="0" smtClean="0">
                <a:solidFill>
                  <a:srgbClr val="FF0000"/>
                </a:solidFill>
                <a:latin typeface="楷体" panose="02010609060101010101" pitchFamily="49" charset="-122"/>
                <a:ea typeface="楷体" panose="02010609060101010101" pitchFamily="49" charset="-122"/>
                <a:sym typeface="楷体" panose="02010609060101010101" pitchFamily="49" charset="-122"/>
              </a:rPr>
              <a:t>解析：</a:t>
            </a:r>
            <a:r>
              <a:rPr lang="zh-CN" altLang="en-US" sz="28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200</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+300+500=1000万元,则2009年度的亏损尚有200万元无法弥补</a:t>
            </a:r>
          </a:p>
          <a:p>
            <a:pPr eaLnBrk="1" hangingPunct="1">
              <a:buFont typeface="Arial" panose="020B0604020202020204" pitchFamily="34" charset="0"/>
              <a:buNone/>
            </a:pPr>
            <a:r>
              <a:rPr lang="en-US" altLang="zh-CN" sz="2800" b="1" dirty="0">
                <a:solidFill>
                  <a:srgbClr val="000000"/>
                </a:solidFill>
                <a:ea typeface="楷体" panose="02010609060101010101" pitchFamily="49" charset="-122"/>
                <a:sym typeface="楷体" panose="02010609060101010101" pitchFamily="49" charset="-122"/>
              </a:rPr>
              <a:t> </a:t>
            </a:r>
            <a:endPar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直接连接符 25"/>
          <p:cNvSpPr>
            <a:spLocks noChangeShapeType="1"/>
          </p:cNvSpPr>
          <p:nvPr/>
        </p:nvSpPr>
        <p:spPr bwMode="auto">
          <a:xfrm>
            <a:off x="0" y="3195638"/>
            <a:ext cx="6115050" cy="1587"/>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133123" name="直接连接符 29"/>
          <p:cNvSpPr>
            <a:spLocks noChangeShapeType="1"/>
          </p:cNvSpPr>
          <p:nvPr/>
        </p:nvSpPr>
        <p:spPr bwMode="auto">
          <a:xfrm>
            <a:off x="3805238" y="3284538"/>
            <a:ext cx="5338762" cy="1587"/>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133124" name="标题 1"/>
          <p:cNvSpPr>
            <a:spLocks noGrp="1" noChangeArrowheads="1"/>
          </p:cNvSpPr>
          <p:nvPr>
            <p:ph type="ctrTitle" idx="4294967295"/>
          </p:nvPr>
        </p:nvSpPr>
        <p:spPr>
          <a:xfrm>
            <a:off x="1428750" y="2574925"/>
            <a:ext cx="7172325" cy="619125"/>
          </a:xfrm>
        </p:spPr>
        <p:txBody>
          <a:bodyPr lIns="0" tIns="0" rIns="0" bIns="0"/>
          <a:lstStyle/>
          <a:p>
            <a:pPr marL="0" indent="0" algn="ctr" eaLnBrk="1" hangingPunct="1"/>
            <a:r>
              <a:rPr lang="zh-CN" altLang="en-US" sz="3200" b="0" smtClean="0">
                <a:solidFill>
                  <a:srgbClr val="9B3131"/>
                </a:solidFill>
                <a:latin typeface="Arial" panose="020B0604020202020204" pitchFamily="34" charset="0"/>
                <a:ea typeface="黑体" panose="02010609060101010101" pitchFamily="49" charset="-122"/>
              </a:rPr>
              <a:t>完工年度特定事项类</a:t>
            </a:r>
            <a:endParaRPr lang="zh-CN" altLang="en-US" sz="3200" b="0" smtClean="0">
              <a:latin typeface="Arial" panose="020B0604020202020204" pitchFamily="34" charset="0"/>
              <a:ea typeface="黑体" panose="02010609060101010101" pitchFamily="49" charset="-122"/>
            </a:endParaRPr>
          </a:p>
        </p:txBody>
      </p:sp>
      <p:sp>
        <p:nvSpPr>
          <p:cNvPr id="133125" name="文本占位符 2"/>
          <p:cNvSpPr>
            <a:spLocks noGrp="1" noChangeArrowheads="1"/>
          </p:cNvSpPr>
          <p:nvPr>
            <p:ph type="subTitle" idx="1"/>
          </p:nvPr>
        </p:nvSpPr>
        <p:spPr>
          <a:xfrm>
            <a:off x="2706688" y="3519488"/>
            <a:ext cx="4616450" cy="1995487"/>
          </a:xfrm>
        </p:spPr>
        <p:txBody>
          <a:bodyPr anchor="ctr"/>
          <a:lstStyle/>
          <a:p>
            <a:pPr algn="l" eaLnBrk="1" hangingPunct="1"/>
            <a:endParaRPr lang="zh-CN" altLang="zh-CN" sz="1800" smtClean="0">
              <a:solidFill>
                <a:srgbClr val="8E9396"/>
              </a:solidFill>
            </a:endParaRPr>
          </a:p>
        </p:txBody>
      </p:sp>
      <p:sp>
        <p:nvSpPr>
          <p:cNvPr id="133126" name="矩形 3"/>
          <p:cNvSpPr>
            <a:spLocks noChangeArrowheads="1"/>
          </p:cNvSpPr>
          <p:nvPr/>
        </p:nvSpPr>
        <p:spPr bwMode="auto">
          <a:xfrm>
            <a:off x="0" y="1562100"/>
            <a:ext cx="1908175" cy="2646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en-US" altLang="zh-CN" sz="16600" b="1">
                <a:solidFill>
                  <a:schemeClr val="accent1"/>
                </a:solidFill>
                <a:latin typeface="华文隶书" panose="02010800040101010101" pitchFamily="2" charset="-122"/>
                <a:ea typeface="华文隶书" panose="02010800040101010101" pitchFamily="2" charset="-122"/>
                <a:sym typeface="华文隶书" panose="02010800040101010101" pitchFamily="2" charset="-122"/>
              </a:rPr>
              <a:t>4</a:t>
            </a:r>
            <a:endParaRPr lang="zh-CN" altLang="en-US" sz="16600" b="1">
              <a:solidFill>
                <a:schemeClr val="accent1"/>
              </a:solidFill>
              <a:latin typeface="华文隶书" panose="02010800040101010101" pitchFamily="2" charset="-122"/>
              <a:ea typeface="华文隶书" panose="02010800040101010101" pitchFamily="2" charset="-122"/>
              <a:sym typeface="华文隶书" panose="02010800040101010101" pitchFamily="2" charset="-122"/>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950 w 583471"/>
              <a:gd name="T3" fmla="*/ 0 h 242832"/>
              <a:gd name="T4" fmla="*/ 580898 w 583471"/>
              <a:gd name="T5" fmla="*/ 243000 h 242832"/>
              <a:gd name="T6" fmla="*/ 0 w 583471"/>
              <a:gd name="T7" fmla="*/ 243000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a:solidFill>
                <a:srgbClr val="FFFFFF"/>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34147"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34148"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164 w 583471"/>
              <a:gd name="T3" fmla="*/ 0 h 242832"/>
              <a:gd name="T4" fmla="*/ 585661 w 583471"/>
              <a:gd name="T5" fmla="*/ 242997 h 242832"/>
              <a:gd name="T6" fmla="*/ 0 w 583471"/>
              <a:gd name="T7" fmla="*/ 242997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a:solidFill>
                <a:srgbClr val="FFFFFF"/>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34149"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134150"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4151" name="Oval 13"/>
          <p:cNvSpPr>
            <a:spLocks noChangeArrowheads="1"/>
          </p:cNvSpPr>
          <p:nvPr/>
        </p:nvSpPr>
        <p:spPr bwMode="auto">
          <a:xfrm>
            <a:off x="0" y="1701800"/>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FFFFF"/>
                </a:solidFill>
                <a:latin typeface="Trebuchet MS" panose="020B0603020202020204" pitchFamily="34" charset="0"/>
                <a:sym typeface="Trebuchet MS" panose="020B0603020202020204" pitchFamily="34" charset="0"/>
              </a:rPr>
              <a:t>？</a:t>
            </a:r>
          </a:p>
        </p:txBody>
      </p:sp>
      <p:sp>
        <p:nvSpPr>
          <p:cNvPr id="134152" name="Text Box 6"/>
          <p:cNvSpPr>
            <a:spLocks noChangeArrowheads="1"/>
          </p:cNvSpPr>
          <p:nvPr/>
        </p:nvSpPr>
        <p:spPr bwMode="auto">
          <a:xfrm>
            <a:off x="1187765" y="588963"/>
            <a:ext cx="6984486" cy="4401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eaLnBrk="1" hangingPunct="1"/>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     </a:t>
            </a:r>
            <a:endPar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eaLnBrk="1" hangingPunct="1"/>
            <a:endPar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eaLnBrk="1" hangingPunct="1"/>
            <a:r>
              <a:rPr lang="zh-CN" altLang="en-US" sz="2800" b="1" dirty="0">
                <a:solidFill>
                  <a:schemeClr val="accent1"/>
                </a:solidFill>
                <a:latin typeface="楷体" panose="02010609060101010101" pitchFamily="49" charset="-122"/>
                <a:ea typeface="楷体" panose="02010609060101010101" pitchFamily="49" charset="-122"/>
                <a:sym typeface="楷体" panose="02010609060101010101" pitchFamily="49" charset="-122"/>
              </a:rPr>
              <a:t>1、完工年度的对收入的确认时点不同造成的税会差异的调整</a:t>
            </a:r>
          </a:p>
          <a:p>
            <a:pPr eaLnBrk="1" hangingPunct="1"/>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    </a:t>
            </a:r>
          </a:p>
          <a:p>
            <a:pPr eaLnBrk="1" hangingPunct="1"/>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3200" b="1" dirty="0">
                <a:solidFill>
                  <a:srgbClr val="000000"/>
                </a:solidFill>
                <a:latin typeface="楷体" panose="02010609060101010101" pitchFamily="49" charset="-122"/>
                <a:ea typeface="楷体" panose="02010609060101010101" pitchFamily="49" charset="-122"/>
                <a:sym typeface="楷体" panose="02010609060101010101" pitchFamily="49" charset="-122"/>
              </a:rPr>
              <a:t>完工年度会计不结转收入，税收上认定应该按照完工结转计税的情况，应怎样做税务处理？只收取首付款的房款如何纳税？</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950 w 583471"/>
              <a:gd name="T3" fmla="*/ 0 h 242832"/>
              <a:gd name="T4" fmla="*/ 580898 w 583471"/>
              <a:gd name="T5" fmla="*/ 243000 h 242832"/>
              <a:gd name="T6" fmla="*/ 0 w 583471"/>
              <a:gd name="T7" fmla="*/ 243000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a:solidFill>
                <a:srgbClr val="FFFFFF"/>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35171"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35172"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164 w 583471"/>
              <a:gd name="T3" fmla="*/ 0 h 242832"/>
              <a:gd name="T4" fmla="*/ 585661 w 583471"/>
              <a:gd name="T5" fmla="*/ 242997 h 242832"/>
              <a:gd name="T6" fmla="*/ 0 w 583471"/>
              <a:gd name="T7" fmla="*/ 242997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a:solidFill>
                <a:srgbClr val="FFFFFF"/>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35173"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135174"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5175"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Trebuchet MS" panose="020B0603020202020204" pitchFamily="34" charset="0"/>
              <a:sym typeface="Trebuchet MS" panose="020B0603020202020204" pitchFamily="34" charset="0"/>
            </a:endParaRPr>
          </a:p>
        </p:txBody>
      </p:sp>
      <p:sp>
        <p:nvSpPr>
          <p:cNvPr id="135176" name="Text Box 6"/>
          <p:cNvSpPr>
            <a:spLocks noChangeArrowheads="1"/>
          </p:cNvSpPr>
          <p:nvPr/>
        </p:nvSpPr>
        <p:spPr bwMode="auto">
          <a:xfrm>
            <a:off x="179388" y="714375"/>
            <a:ext cx="8713787" cy="41549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   </a:t>
            </a:r>
          </a:p>
          <a:p>
            <a:pPr eaLnBrk="1" hangingPunct="1"/>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【例6】天安房地产开发有限公司</a:t>
            </a: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2014</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年按揭销售高层住宅</a:t>
            </a: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36</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00</a:t>
            </a:r>
            <a:r>
              <a:rPr lang="zh-CN" altLang="en-US"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平方米（</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成本价每平方米</a:t>
            </a: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3</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30</a:t>
            </a: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0</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元），共销售14400平方米，收到</a:t>
            </a:r>
            <a:r>
              <a:rPr lang="zh-CN" altLang="en-US" sz="2400" b="1" dirty="0">
                <a:solidFill>
                  <a:srgbClr val="FF0000"/>
                </a:solidFill>
                <a:latin typeface="楷体" panose="02010609060101010101" pitchFamily="49" charset="-122"/>
                <a:ea typeface="楷体" panose="02010609060101010101" pitchFamily="49" charset="-122"/>
                <a:sym typeface="楷体" panose="02010609060101010101" pitchFamily="49" charset="-122"/>
              </a:rPr>
              <a:t>首付款</a:t>
            </a:r>
            <a:r>
              <a:rPr lang="zh-CN" altLang="en-US" sz="2400" b="1" dirty="0" smtClean="0">
                <a:solidFill>
                  <a:srgbClr val="FF0000"/>
                </a:solidFill>
                <a:latin typeface="楷体" panose="02010609060101010101" pitchFamily="49" charset="-122"/>
                <a:ea typeface="楷体" panose="02010609060101010101" pitchFamily="49" charset="-122"/>
                <a:sym typeface="楷体" panose="02010609060101010101" pitchFamily="49" charset="-122"/>
              </a:rPr>
              <a:t>2</a:t>
            </a:r>
            <a:r>
              <a:rPr lang="en-US" altLang="zh-CN" sz="2400" b="1" dirty="0" smtClean="0">
                <a:solidFill>
                  <a:srgbClr val="FF0000"/>
                </a:solidFill>
                <a:latin typeface="楷体" panose="02010609060101010101" pitchFamily="49" charset="-122"/>
                <a:ea typeface="楷体" panose="02010609060101010101" pitchFamily="49" charset="-122"/>
                <a:sym typeface="楷体" panose="02010609060101010101" pitchFamily="49" charset="-122"/>
              </a:rPr>
              <a:t>500</a:t>
            </a:r>
            <a:r>
              <a:rPr lang="zh-CN" altLang="en-US" sz="2400" b="1" dirty="0">
                <a:solidFill>
                  <a:srgbClr val="FF0000"/>
                </a:solidFill>
                <a:latin typeface="楷体" panose="02010609060101010101" pitchFamily="49" charset="-122"/>
                <a:ea typeface="楷体" panose="02010609060101010101" pitchFamily="49" charset="-122"/>
                <a:sym typeface="楷体" panose="02010609060101010101" pitchFamily="49" charset="-122"/>
              </a:rPr>
              <a:t>万元计入“预收账款”</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，收到银行划转按揭贷款</a:t>
            </a:r>
            <a:r>
              <a:rPr lang="zh-CN" altLang="en-US" sz="2400" b="1" dirty="0">
                <a:solidFill>
                  <a:srgbClr val="FF0000"/>
                </a:solidFill>
                <a:latin typeface="楷体" panose="02010609060101010101" pitchFamily="49" charset="-122"/>
                <a:ea typeface="楷体" panose="02010609060101010101" pitchFamily="49" charset="-122"/>
                <a:sym typeface="楷体" panose="02010609060101010101" pitchFamily="49" charset="-122"/>
              </a:rPr>
              <a:t>1000万元，计入“短期借款”</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a:t>
            </a:r>
            <a:r>
              <a:rPr lang="zh-CN" altLang="en-US" sz="2400" b="1" dirty="0">
                <a:solidFill>
                  <a:srgbClr val="FF0000"/>
                </a:solidFill>
                <a:latin typeface="楷体" panose="02010609060101010101" pitchFamily="49" charset="-122"/>
                <a:ea typeface="楷体" panose="02010609060101010101" pitchFamily="49" charset="-122"/>
                <a:sym typeface="楷体" panose="02010609060101010101" pitchFamily="49" charset="-122"/>
              </a:rPr>
              <a:t>尚有1000万元未到账。</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本年缴纳营业税金及附加210万元,</a:t>
            </a:r>
            <a:r>
              <a:rPr lang="zh-CN" altLang="en-US" sz="2400" b="1" dirty="0">
                <a:solidFill>
                  <a:srgbClr val="FF0000"/>
                </a:solidFill>
                <a:latin typeface="楷体" panose="02010609060101010101" pitchFamily="49" charset="-122"/>
                <a:ea typeface="楷体" panose="02010609060101010101" pitchFamily="49" charset="-122"/>
                <a:sym typeface="楷体" panose="02010609060101010101" pitchFamily="49" charset="-122"/>
              </a:rPr>
              <a:t>总计收到房款10000万元</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,以前</a:t>
            </a:r>
            <a:r>
              <a:rPr lang="zh-CN" altLang="en-US"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年度计入应纳税所得额的预计毛利为975万</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元,已经扣除的税金及附加390万元,计算</a:t>
            </a: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2014</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年应确认的收入及缴纳的所得税（该项目已经完工）。</a:t>
            </a:r>
          </a:p>
          <a:p>
            <a:pPr eaLnBrk="1" hangingPunct="1"/>
            <a:endPar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eaLnBrk="1" hangingPunct="1"/>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   </a:t>
            </a:r>
            <a:endParaRPr lang="zh-CN" alt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950 w 583471"/>
              <a:gd name="T3" fmla="*/ 0 h 242832"/>
              <a:gd name="T4" fmla="*/ 580898 w 583471"/>
              <a:gd name="T5" fmla="*/ 243000 h 242832"/>
              <a:gd name="T6" fmla="*/ 0 w 583471"/>
              <a:gd name="T7" fmla="*/ 243000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a:solidFill>
                <a:srgbClr val="FFFFFF"/>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36195"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36196"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164 w 583471"/>
              <a:gd name="T3" fmla="*/ 0 h 242832"/>
              <a:gd name="T4" fmla="*/ 585661 w 583471"/>
              <a:gd name="T5" fmla="*/ 242997 h 242832"/>
              <a:gd name="T6" fmla="*/ 0 w 583471"/>
              <a:gd name="T7" fmla="*/ 242997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a:solidFill>
                <a:srgbClr val="FFFFFF"/>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36197"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136198"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6199"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Trebuchet MS" panose="020B0603020202020204" pitchFamily="34" charset="0"/>
              <a:sym typeface="Trebuchet MS" panose="020B0603020202020204" pitchFamily="34" charset="0"/>
            </a:endParaRPr>
          </a:p>
        </p:txBody>
      </p:sp>
      <p:sp>
        <p:nvSpPr>
          <p:cNvPr id="136200" name="Text Box 6"/>
          <p:cNvSpPr>
            <a:spLocks noChangeArrowheads="1"/>
          </p:cNvSpPr>
          <p:nvPr/>
        </p:nvSpPr>
        <p:spPr bwMode="auto">
          <a:xfrm>
            <a:off x="179388" y="714375"/>
            <a:ext cx="8713787" cy="4678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eaLnBrk="1" hangingPunct="1"/>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4000" b="1" dirty="0">
                <a:solidFill>
                  <a:srgbClr val="FF0000"/>
                </a:solidFill>
                <a:latin typeface="楷体" panose="02010609060101010101" pitchFamily="49" charset="-122"/>
                <a:ea typeface="楷体" panose="02010609060101010101" pitchFamily="49" charset="-122"/>
                <a:sym typeface="楷体" panose="02010609060101010101" pitchFamily="49" charset="-122"/>
              </a:rPr>
              <a:t>分析：</a:t>
            </a:r>
          </a:p>
          <a:p>
            <a:pPr eaLnBrk="1" hangingPunct="1"/>
            <a:endParaRPr lang="zh-CN" altLang="en-US" sz="2400" b="1" dirty="0">
              <a:solidFill>
                <a:srgbClr val="FF0000"/>
              </a:solidFill>
              <a:latin typeface="楷体" panose="02010609060101010101" pitchFamily="49" charset="-122"/>
              <a:ea typeface="楷体" panose="02010609060101010101" pitchFamily="49" charset="-122"/>
              <a:sym typeface="楷体" panose="02010609060101010101" pitchFamily="49" charset="-122"/>
            </a:endParaRPr>
          </a:p>
          <a:p>
            <a:pPr eaLnBrk="1" hangingPunct="1"/>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本年度计税收入＝10000万元,</a:t>
            </a:r>
          </a:p>
          <a:p>
            <a:pPr eaLnBrk="1" hangingPunct="1"/>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按揭</a:t>
            </a:r>
            <a:r>
              <a:rPr lang="zh-CN" altLang="en-US"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部分</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已</a:t>
            </a:r>
            <a:r>
              <a:rPr lang="zh-CN" altLang="en-US"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收款比例</a:t>
            </a:r>
            <a:r>
              <a:rPr lang="en-US" altLang="zh-CN"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a:t>
            </a:r>
            <a:r>
              <a:rPr lang="en-US" altLang="zh-CN"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25</a:t>
            </a:r>
            <a:r>
              <a:rPr lang="zh-CN" altLang="en-US"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00</a:t>
            </a:r>
            <a:r>
              <a:rPr lang="en-US" altLang="zh-CN"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+1000)</a:t>
            </a:r>
            <a:r>
              <a:rPr lang="zh-CN" altLang="en-US"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a:t>
            </a:r>
            <a:r>
              <a:rPr lang="en-US" altLang="zh-CN"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a:t>
            </a: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2</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500</a:t>
            </a:r>
            <a:r>
              <a:rPr lang="en-US" altLang="zh-CN"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+1000+1000</a:t>
            </a:r>
            <a:r>
              <a:rPr lang="en-US" altLang="zh-CN"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)=77.78%</a:t>
            </a:r>
            <a:endParaRPr lang="en-US" altLang="zh-CN"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eaLnBrk="1" hangingPunct="1"/>
            <a:r>
              <a:rPr lang="zh-CN" altLang="en-US"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按揭销售计税成本</a:t>
            </a:r>
            <a:r>
              <a:rPr lang="en-US" altLang="zh-CN"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a:t>
            </a:r>
            <a:r>
              <a:rPr lang="zh-CN" altLang="en-US"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3600*</a:t>
            </a:r>
            <a:r>
              <a:rPr lang="en-US" altLang="zh-CN"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3300</a:t>
            </a:r>
            <a:r>
              <a:rPr lang="zh-CN" altLang="en-US"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a:t>
            </a:r>
            <a:r>
              <a:rPr lang="en-US" altLang="zh-CN"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1,188</a:t>
            </a:r>
            <a:r>
              <a:rPr lang="zh-CN" altLang="en-US"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万元</a:t>
            </a:r>
            <a:endParaRPr lang="en-US" altLang="zh-CN"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eaLnBrk="1" hangingPunct="1"/>
            <a:r>
              <a:rPr lang="zh-CN" altLang="en-US"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本年按揭销售成本</a:t>
            </a:r>
            <a:r>
              <a:rPr lang="en-US" altLang="zh-CN"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a:t>
            </a: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en-US" altLang="zh-CN"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1,188*77.78%= 924</a:t>
            </a:r>
            <a:r>
              <a:rPr lang="zh-CN" altLang="en-US"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万</a:t>
            </a:r>
            <a:r>
              <a:rPr lang="zh-CN" altLang="en-US"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元</a:t>
            </a:r>
            <a:endPar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eaLnBrk="1" hangingPunct="1"/>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正常计税</a:t>
            </a:r>
            <a:r>
              <a:rPr lang="zh-CN" altLang="en-US"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成本</a:t>
            </a:r>
            <a:r>
              <a:rPr lang="en-US" altLang="zh-CN"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a:t>
            </a:r>
            <a:r>
              <a:rPr lang="en-US" altLang="zh-CN"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3300</a:t>
            </a:r>
            <a:r>
              <a:rPr lang="zh-CN" altLang="en-US"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14400-3600)=3564万元</a:t>
            </a:r>
          </a:p>
          <a:p>
            <a:pPr eaLnBrk="1" hangingPunct="1"/>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总计计税成本</a:t>
            </a:r>
            <a:r>
              <a:rPr lang="zh-CN" altLang="en-US"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a:t>
            </a: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en-US" altLang="zh-CN"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924</a:t>
            </a:r>
            <a:r>
              <a:rPr lang="zh-CN" altLang="en-US"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a:t>
            </a:r>
            <a:r>
              <a:rPr lang="en-US" altLang="zh-CN"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3564</a:t>
            </a:r>
            <a:r>
              <a:rPr lang="zh-CN" altLang="en-US"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a:t>
            </a:r>
            <a:r>
              <a:rPr lang="en-US" altLang="zh-CN"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4,488</a:t>
            </a:r>
            <a:r>
              <a:rPr lang="zh-CN" altLang="en-US"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万</a:t>
            </a:r>
            <a:r>
              <a:rPr lang="zh-CN" altLang="en-US"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元</a:t>
            </a:r>
            <a:endPar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eaLnBrk="1" hangingPunct="1"/>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本年应纳税所得额</a:t>
            </a:r>
            <a:r>
              <a:rPr lang="zh-CN" altLang="en-US"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=10000</a:t>
            </a:r>
            <a:r>
              <a:rPr lang="zh-CN" altLang="en-US"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a:t>
            </a:r>
            <a:r>
              <a:rPr lang="en-US" altLang="zh-CN"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4488</a:t>
            </a:r>
            <a:r>
              <a:rPr lang="zh-CN" altLang="en-US"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975-</a:t>
            </a:r>
            <a:r>
              <a:rPr lang="zh-CN" altLang="en-US"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390）</a:t>
            </a:r>
            <a:r>
              <a:rPr lang="en-US" altLang="zh-CN"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=4,927</a:t>
            </a:r>
            <a:r>
              <a:rPr lang="zh-CN" altLang="en-US"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万</a:t>
            </a:r>
            <a:r>
              <a:rPr lang="zh-CN" altLang="en-US"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元</a:t>
            </a:r>
            <a:endPar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eaLnBrk="1" hangingPunct="1"/>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应纳所得税</a:t>
            </a:r>
            <a:r>
              <a:rPr lang="zh-CN" altLang="en-US"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a:t>
            </a:r>
            <a:r>
              <a:rPr lang="en-US" altLang="zh-CN"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4,927</a:t>
            </a:r>
            <a:r>
              <a:rPr lang="zh-CN" altLang="en-US"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25</a:t>
            </a:r>
            <a:r>
              <a:rPr lang="zh-CN" altLang="en-US"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a:t>
            </a:r>
            <a:r>
              <a:rPr lang="en-US" altLang="zh-CN"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1,231</a:t>
            </a:r>
            <a:r>
              <a:rPr lang="zh-CN" altLang="en-US"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万</a:t>
            </a:r>
            <a:r>
              <a:rPr lang="zh-CN" altLang="en-US"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元</a:t>
            </a:r>
            <a:endPar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eaLnBrk="1" hangingPunct="1"/>
            <a:endParaRPr lang="zh-CN" altLang="en-US"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218"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37219"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37220"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37221"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137222"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7223" name="Oval 13"/>
          <p:cNvSpPr>
            <a:spLocks noChangeArrowheads="1"/>
          </p:cNvSpPr>
          <p:nvPr/>
        </p:nvSpPr>
        <p:spPr bwMode="auto">
          <a:xfrm>
            <a:off x="0" y="1701800"/>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137224" name="Text Box 6"/>
          <p:cNvSpPr>
            <a:spLocks noChangeArrowheads="1"/>
          </p:cNvSpPr>
          <p:nvPr/>
        </p:nvSpPr>
        <p:spPr bwMode="auto">
          <a:xfrm>
            <a:off x="0" y="588963"/>
            <a:ext cx="9144000"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3200" b="1">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eaLnBrk="1" hangingPunct="1">
              <a:buFont typeface="Arial" panose="020B0604020202020204" pitchFamily="34" charset="0"/>
              <a:buNone/>
            </a:pPr>
            <a:r>
              <a:rPr lang="en-US" altLang="zh-CN" sz="3200" b="1">
                <a:solidFill>
                  <a:srgbClr val="000000"/>
                </a:solidFill>
                <a:latin typeface="楷体" panose="02010609060101010101" pitchFamily="49" charset="-122"/>
                <a:ea typeface="楷体" panose="02010609060101010101" pitchFamily="49" charset="-122"/>
                <a:sym typeface="楷体" panose="02010609060101010101" pitchFamily="49" charset="-122"/>
              </a:rPr>
              <a:t>     </a:t>
            </a:r>
            <a:endParaRPr lang="zh-CN" altLang="en-US" sz="3200" b="1">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eaLnBrk="1" hangingPunct="1">
              <a:buFont typeface="Arial" panose="020B0604020202020204" pitchFamily="34" charset="0"/>
              <a:buNone/>
            </a:pPr>
            <a:endParaRPr lang="en-US" altLang="zh-CN" sz="3200" b="1">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eaLnBrk="1" hangingPunct="1">
              <a:buFont typeface="Arial" panose="020B0604020202020204" pitchFamily="34" charset="0"/>
              <a:buNone/>
            </a:pPr>
            <a:r>
              <a:rPr lang="en-US" altLang="zh-CN" sz="3200" b="1">
                <a:solidFill>
                  <a:schemeClr val="accent1"/>
                </a:solidFill>
                <a:latin typeface="楷体" panose="02010609060101010101" pitchFamily="49" charset="-122"/>
                <a:ea typeface="楷体" panose="02010609060101010101" pitchFamily="49" charset="-122"/>
                <a:sym typeface="楷体" panose="02010609060101010101" pitchFamily="49" charset="-122"/>
              </a:rPr>
              <a:t>2</a:t>
            </a:r>
            <a:r>
              <a:rPr lang="zh-CN" altLang="en-US" sz="3200" b="1">
                <a:solidFill>
                  <a:schemeClr val="accent1"/>
                </a:solidFill>
                <a:latin typeface="楷体" panose="02010609060101010101" pitchFamily="49" charset="-122"/>
                <a:ea typeface="楷体" panose="02010609060101010101" pitchFamily="49" charset="-122"/>
                <a:sym typeface="楷体" panose="02010609060101010101" pitchFamily="49" charset="-122"/>
              </a:rPr>
              <a:t>、完工年度是否是按照项目清算所得税呢？</a:t>
            </a:r>
          </a:p>
          <a:p>
            <a:pPr eaLnBrk="1" hangingPunct="1">
              <a:buFont typeface="Arial" panose="020B0604020202020204" pitchFamily="34" charset="0"/>
              <a:buNone/>
            </a:pPr>
            <a:r>
              <a:rPr lang="zh-CN" altLang="en-US" sz="3200" b="1">
                <a:solidFill>
                  <a:srgbClr val="000000"/>
                </a:solidFill>
                <a:latin typeface="楷体" panose="02010609060101010101" pitchFamily="49" charset="-122"/>
                <a:ea typeface="楷体" panose="02010609060101010101" pitchFamily="49" charset="-122"/>
                <a:sym typeface="楷体" panose="02010609060101010101" pitchFamily="49" charset="-122"/>
              </a:rPr>
              <a:t>    </a:t>
            </a:r>
          </a:p>
          <a:p>
            <a:pPr eaLnBrk="1" hangingPunct="1">
              <a:buFont typeface="Arial" panose="020B0604020202020204" pitchFamily="34" charset="0"/>
              <a:buNone/>
            </a:pPr>
            <a:r>
              <a:rPr lang="zh-CN" altLang="en-US" sz="3200" b="1">
                <a:solidFill>
                  <a:srgbClr val="000000"/>
                </a:solidFill>
                <a:latin typeface="楷体" panose="02010609060101010101" pitchFamily="49" charset="-122"/>
                <a:ea typeface="楷体" panose="02010609060101010101" pitchFamily="49" charset="-122"/>
                <a:sym typeface="楷体" panose="02010609060101010101" pitchFamily="49" charset="-122"/>
              </a:rPr>
              <a:t>    通过对完工年度收入、成本费用的分析填报，当年度按照实际毛利率计算出现的亏损是否可以按照完工年度计算的实际毛利重新计算以前年度所得税呢?  是否可以用其他项目的利润弥补呢？</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2"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38243"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38244"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38245"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138246"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8247"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138248" name="Text Box 6"/>
          <p:cNvSpPr>
            <a:spLocks noChangeArrowheads="1"/>
          </p:cNvSpPr>
          <p:nvPr/>
        </p:nvSpPr>
        <p:spPr bwMode="auto">
          <a:xfrm>
            <a:off x="0" y="588963"/>
            <a:ext cx="9144000" cy="563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eaLnBrk="1" hangingPunct="1">
              <a:buFont typeface="Arial" panose="020B0604020202020204" pitchFamily="34" charset="0"/>
              <a:buNone/>
            </a:pP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【例</a:t>
            </a: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2</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2】天安房地产开发有限公司某项目</a:t>
            </a: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2009</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年—</a:t>
            </a: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2014</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年盈亏情况如下：</a:t>
            </a:r>
          </a:p>
          <a:p>
            <a:pPr eaLnBrk="1" hangingPunct="1">
              <a:buFont typeface="Arial" panose="020B0604020202020204" pitchFamily="34" charset="0"/>
              <a:buNone/>
            </a:pP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    20</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10年盈利1200万元；</a:t>
            </a: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201</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1年盈利500万元；</a:t>
            </a:r>
            <a:endParaRPr 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eaLnBrk="1" hangingPunct="1">
              <a:buFont typeface="Arial" panose="020B0604020202020204" pitchFamily="34" charset="0"/>
              <a:buNone/>
            </a:pPr>
            <a:r>
              <a:rPr 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201</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2年盈利300万元；</a:t>
            </a: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201</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3年完工年度亏损1200万元；</a:t>
            </a:r>
          </a:p>
          <a:p>
            <a:pPr eaLnBrk="1" hangingPunct="1">
              <a:buFont typeface="Arial" panose="020B0604020202020204" pitchFamily="34" charset="0"/>
              <a:buNone/>
            </a:pP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    2014年度其他项目盈利600万元</a:t>
            </a:r>
            <a:endParaRPr 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eaLnBrk="1" hangingPunct="1">
              <a:buFont typeface="Arial" panose="020B0604020202020204" pitchFamily="34" charset="0"/>
              <a:buNone/>
            </a:pPr>
            <a:r>
              <a:rPr 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  </a:t>
            </a:r>
            <a:endPar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eaLnBrk="1" hangingPunct="1">
              <a:buFont typeface="Arial" panose="020B0604020202020204" pitchFamily="34" charset="0"/>
              <a:buNone/>
            </a:pPr>
            <a:endParaRPr 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eaLnBrk="1" hangingPunct="1">
              <a:buFont typeface="Arial" panose="020B0604020202020204" pitchFamily="34" charset="0"/>
              <a:buNone/>
            </a:pP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问:1、是否可以按照2013年度计算的实际毛利重新计算以前年度所得税呢? 2、2014年度是否缴纳所得税？ </a:t>
            </a:r>
            <a:endPar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eaLnBrk="1" hangingPunct="1">
              <a:buFont typeface="Arial" panose="020B0604020202020204" pitchFamily="34" charset="0"/>
              <a:buNone/>
            </a:pPr>
            <a:r>
              <a:rPr lang="zh-CN" altLang="en-US" sz="2800" b="1" dirty="0" smtClean="0">
                <a:solidFill>
                  <a:srgbClr val="FF0000"/>
                </a:solidFill>
                <a:latin typeface="楷体" panose="02010609060101010101" pitchFamily="49" charset="-122"/>
                <a:ea typeface="楷体" panose="02010609060101010101" pitchFamily="49" charset="-122"/>
                <a:sym typeface="楷体" panose="02010609060101010101" pitchFamily="49" charset="-122"/>
              </a:rPr>
              <a:t>答案</a:t>
            </a:r>
            <a:r>
              <a:rPr lang="zh-CN" altLang="en-US" sz="28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：1、不能</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，2、2014年度不用缴纳所得税 ，结转至</a:t>
            </a:r>
            <a:r>
              <a:rPr lang="zh-CN" altLang="en-US" sz="28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2015年</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亏损1200-600=600万元</a:t>
            </a:r>
          </a:p>
          <a:p>
            <a:pPr eaLnBrk="1" hangingPunct="1">
              <a:buFont typeface="Arial" panose="020B0604020202020204" pitchFamily="34" charset="0"/>
              <a:buNone/>
            </a:pPr>
            <a:endPar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266"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39267"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39268"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39269"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139270"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9271"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139272" name="Text Box 6"/>
          <p:cNvSpPr>
            <a:spLocks noChangeArrowheads="1"/>
          </p:cNvSpPr>
          <p:nvPr/>
        </p:nvSpPr>
        <p:spPr bwMode="auto">
          <a:xfrm>
            <a:off x="0" y="588963"/>
            <a:ext cx="9144000" cy="384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2400" b="1">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eaLnBrk="1" hangingPunct="1">
              <a:buFont typeface="Arial" panose="020B0604020202020204" pitchFamily="34" charset="0"/>
              <a:buNone/>
            </a:pPr>
            <a:r>
              <a:rPr lang="en-US" altLang="zh-CN" sz="2800" b="1">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3200" b="1">
                <a:solidFill>
                  <a:schemeClr val="accent1"/>
                </a:solidFill>
                <a:latin typeface="楷体" panose="02010609060101010101" pitchFamily="49" charset="-122"/>
                <a:ea typeface="楷体" panose="02010609060101010101" pitchFamily="49" charset="-122"/>
                <a:sym typeface="楷体" panose="02010609060101010101" pitchFamily="49" charset="-122"/>
              </a:rPr>
              <a:t>解析:</a:t>
            </a:r>
          </a:p>
          <a:p>
            <a:pPr eaLnBrk="1" hangingPunct="1">
              <a:buFont typeface="Arial" panose="020B0604020202020204" pitchFamily="34" charset="0"/>
              <a:buNone/>
            </a:pPr>
            <a:endParaRPr lang="zh-CN" altLang="en-US" sz="2800" b="1">
              <a:solidFill>
                <a:schemeClr val="accent1"/>
              </a:solidFill>
              <a:latin typeface="楷体" panose="02010609060101010101" pitchFamily="49" charset="-122"/>
              <a:ea typeface="楷体" panose="02010609060101010101" pitchFamily="49" charset="-122"/>
              <a:sym typeface="楷体" panose="02010609060101010101" pitchFamily="49" charset="-122"/>
            </a:endParaRPr>
          </a:p>
          <a:p>
            <a:pPr>
              <a:buFont typeface="Arial" panose="020B0604020202020204" pitchFamily="34" charset="0"/>
              <a:buNone/>
            </a:pPr>
            <a:r>
              <a:rPr lang="zh-CN" altLang="en-US" sz="3200" b="1">
                <a:solidFill>
                  <a:srgbClr val="000000"/>
                </a:solidFill>
                <a:latin typeface="楷体" panose="02010609060101010101" pitchFamily="49" charset="-122"/>
                <a:ea typeface="楷体" panose="02010609060101010101" pitchFamily="49" charset="-122"/>
                <a:sym typeface="楷体" panose="02010609060101010101" pitchFamily="49" charset="-122"/>
              </a:rPr>
              <a:t>  按照调增预计毛利额计算缴纳所得税并不是预缴所得税，调增项同其他调整一样并无区别，所得税按年计算，与土地增值税按照项目清算不同，所以不能退税，只能向后结转弥补亏损</a:t>
            </a:r>
            <a:r>
              <a:rPr lang="en-US" sz="3200" b="1">
                <a:solidFill>
                  <a:srgbClr val="000000"/>
                </a:solidFill>
                <a:ea typeface="楷体" panose="02010609060101010101" pitchFamily="49" charset="-122"/>
                <a:sym typeface="楷体" panose="02010609060101010101" pitchFamily="49" charset="-122"/>
              </a:rPr>
              <a:t> </a:t>
            </a:r>
            <a:r>
              <a:rPr lang="zh-CN" altLang="en-US" sz="3200" b="1">
                <a:solidFill>
                  <a:srgbClr val="000000"/>
                </a:solidFill>
                <a:latin typeface="楷体" panose="02010609060101010101" pitchFamily="49" charset="-122"/>
                <a:ea typeface="楷体" panose="02010609060101010101" pitchFamily="49" charset="-122"/>
                <a:sym typeface="楷体" panose="02010609060101010101" pitchFamily="49" charset="-122"/>
              </a:rPr>
              <a:t>，后期有盈利均可以弥补亏损5年期。</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0"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40291"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40292"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40293"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140294"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0295" name="Text Box 6"/>
          <p:cNvSpPr>
            <a:spLocks noChangeArrowheads="1"/>
          </p:cNvSpPr>
          <p:nvPr/>
        </p:nvSpPr>
        <p:spPr bwMode="auto">
          <a:xfrm>
            <a:off x="463550" y="890588"/>
            <a:ext cx="8388350" cy="5140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000000"/>
                </a:solidFill>
                <a:latin typeface="Franklin Gothic Book" panose="020B0503020102020204" pitchFamily="34" charset="0"/>
                <a:sym typeface="Franklin Gothic Book" panose="020B0503020102020204" pitchFamily="34" charset="0"/>
              </a:rPr>
              <a:t>        </a:t>
            </a:r>
            <a:endPar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en-US" altLang="zh-CN" sz="3600" b="1" dirty="0">
                <a:solidFill>
                  <a:srgbClr val="000000"/>
                </a:solidFill>
                <a:latin typeface="Franklin Gothic Book" panose="020B0503020102020204" pitchFamily="34" charset="0"/>
                <a:sym typeface="Franklin Gothic Book" panose="020B0503020102020204" pitchFamily="34" charset="0"/>
              </a:rPr>
              <a:t>  </a:t>
            </a:r>
            <a:r>
              <a:rPr lang="en-US" altLang="zh-CN" sz="3600" b="1" dirty="0" smtClean="0">
                <a:solidFill>
                  <a:srgbClr val="FF0000"/>
                </a:solidFill>
                <a:latin typeface="楷体" panose="02010609060101010101" pitchFamily="49" charset="-122"/>
                <a:ea typeface="楷体" panose="02010609060101010101" pitchFamily="49" charset="-122"/>
                <a:sym typeface="楷体" panose="02010609060101010101" pitchFamily="49" charset="-122"/>
              </a:rPr>
              <a:t>3</a:t>
            </a:r>
            <a:r>
              <a:rPr lang="zh-CN" altLang="en-US" sz="3600" b="1" dirty="0" smtClean="0">
                <a:solidFill>
                  <a:srgbClr val="FF0000"/>
                </a:solidFill>
                <a:latin typeface="楷体" panose="02010609060101010101" pitchFamily="49" charset="-122"/>
                <a:ea typeface="楷体" panose="02010609060101010101" pitchFamily="49" charset="-122"/>
                <a:sym typeface="楷体" panose="02010609060101010101" pitchFamily="49" charset="-122"/>
              </a:rPr>
              <a:t>、</a:t>
            </a:r>
            <a:r>
              <a:rPr lang="zh-CN" altLang="en-US" sz="3600" b="1" dirty="0">
                <a:solidFill>
                  <a:srgbClr val="FF0000"/>
                </a:solidFill>
                <a:latin typeface="楷体" panose="02010609060101010101" pitchFamily="49" charset="-122"/>
                <a:ea typeface="楷体" panose="02010609060101010101" pitchFamily="49" charset="-122"/>
                <a:sym typeface="楷体" panose="02010609060101010101" pitchFamily="49" charset="-122"/>
              </a:rPr>
              <a:t>完工年度亏损不能向前弥补退税</a:t>
            </a:r>
            <a:r>
              <a:rPr lang="zh-CN" altLang="en-US" sz="3600" b="1" dirty="0" smtClean="0">
                <a:solidFill>
                  <a:srgbClr val="FF0000"/>
                </a:solidFill>
                <a:latin typeface="楷体" panose="02010609060101010101" pitchFamily="49" charset="-122"/>
                <a:ea typeface="楷体" panose="02010609060101010101" pitchFamily="49" charset="-122"/>
                <a:sym typeface="楷体" panose="02010609060101010101" pitchFamily="49" charset="-122"/>
              </a:rPr>
              <a:t>，是否有特殊情况呢？</a:t>
            </a:r>
            <a:endParaRPr lang="zh-CN" altLang="en-US" sz="3600" b="1" dirty="0">
              <a:solidFill>
                <a:srgbClr val="FF0000"/>
              </a:solidFill>
              <a:latin typeface="楷体" panose="02010609060101010101" pitchFamily="49" charset="-122"/>
              <a:ea typeface="楷体" panose="02010609060101010101" pitchFamily="49" charset="-122"/>
              <a:sym typeface="楷体" panose="02010609060101010101" pitchFamily="49" charset="-122"/>
            </a:endParaRPr>
          </a:p>
          <a:p>
            <a:pPr eaLnBrk="1" hangingPunct="1">
              <a:buFont typeface="Arial" panose="020B0604020202020204" pitchFamily="34" charset="0"/>
              <a:buNone/>
            </a:pPr>
            <a:endParaRPr lang="zh-CN" altLang="en-US" sz="3600" b="1" dirty="0">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eaLnBrk="1" hangingPunct="1">
              <a:buFont typeface="Arial" panose="020B0604020202020204" pitchFamily="34" charset="0"/>
              <a:buNone/>
            </a:pPr>
            <a:r>
              <a:rPr lang="zh-CN" altLang="en-US" sz="3600" b="1" dirty="0">
                <a:solidFill>
                  <a:srgbClr val="000000"/>
                </a:solidFill>
                <a:latin typeface="楷体" panose="02010609060101010101" pitchFamily="49" charset="-122"/>
                <a:ea typeface="楷体" panose="02010609060101010101" pitchFamily="49" charset="-122"/>
                <a:sym typeface="楷体" panose="02010609060101010101" pitchFamily="49" charset="-122"/>
              </a:rPr>
              <a:t>国家税务总局公告2010年第29号：对房地产开发企业注销前由于预征土地增值税导致多缴企业所得税的退税问题做出具体规定。</a:t>
            </a:r>
          </a:p>
          <a:p>
            <a:pPr eaLnBrk="1" hangingPunct="1">
              <a:buFont typeface="Arial" panose="020B0604020202020204" pitchFamily="34" charset="0"/>
              <a:buNone/>
            </a:pPr>
            <a:endPar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en-US" altLang="zh-CN" sz="2400" b="1" dirty="0">
                <a:solidFill>
                  <a:srgbClr val="000000"/>
                </a:solidFill>
                <a:latin typeface="Franklin Gothic Book" panose="020B0503020102020204" pitchFamily="34" charset="0"/>
                <a:sym typeface="Franklin Gothic Book" panose="020B0503020102020204" pitchFamily="34" charset="0"/>
              </a:rPr>
              <a:t>       </a:t>
            </a:r>
            <a:endParaRPr lang="en-US" altLang="zh-CN" dirty="0">
              <a:latin typeface="Franklin Gothic Book" panose="020B0503020102020204" pitchFamily="34" charset="0"/>
              <a:sym typeface="Franklin Gothic Book" panose="020B05030201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任意多边形 15"/>
          <p:cNvSpPr>
            <a:spLocks noChangeArrowheads="1"/>
          </p:cNvSpPr>
          <p:nvPr/>
        </p:nvSpPr>
        <p:spPr bwMode="auto">
          <a:xfrm>
            <a:off x="8129588" y="6632575"/>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20483" name="燕尾形 12"/>
          <p:cNvSpPr>
            <a:spLocks noChangeArrowheads="1"/>
          </p:cNvSpPr>
          <p:nvPr/>
        </p:nvSpPr>
        <p:spPr bwMode="auto">
          <a:xfrm flipH="1">
            <a:off x="833120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20484" name="任意多边形 16"/>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20485" name="燕尾形 17"/>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20486" name="文本框 6"/>
          <p:cNvSpPr>
            <a:spLocks noChangeArrowheads="1"/>
          </p:cNvSpPr>
          <p:nvPr/>
        </p:nvSpPr>
        <p:spPr bwMode="auto">
          <a:xfrm>
            <a:off x="0" y="539750"/>
            <a:ext cx="804863"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ts val="1800"/>
              </a:spcBef>
              <a:buClr>
                <a:srgbClr val="C94D4D"/>
              </a:buClr>
              <a:buSzPct val="60000"/>
              <a:buFont typeface="Wingdings" panose="05000000000000000000" pitchFamily="2" charset="2"/>
              <a:buNone/>
            </a:pPr>
            <a:r>
              <a:rPr lang="zh-CN" altLang="zh-CN" sz="1600">
                <a:solidFill>
                  <a:schemeClr val="bg1"/>
                </a:solidFill>
                <a:ea typeface="微软雅黑" panose="020B0503020204020204" pitchFamily="34" charset="-122"/>
              </a:rPr>
              <a:t>Part1</a:t>
            </a:r>
          </a:p>
        </p:txBody>
      </p:sp>
      <p:pic>
        <p:nvPicPr>
          <p:cNvPr id="20487" name="图片 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4" name="Text Box 2"/>
          <p:cNvSpPr>
            <a:spLocks noChangeArrowheads="1"/>
          </p:cNvSpPr>
          <p:nvPr/>
        </p:nvSpPr>
        <p:spPr bwMode="auto">
          <a:xfrm>
            <a:off x="685800" y="1052513"/>
            <a:ext cx="8135938" cy="4875181"/>
          </a:xfrm>
          <a:prstGeom prst="rect">
            <a:avLst/>
          </a:prstGeom>
          <a:noFill/>
          <a:ln>
            <a:noFill/>
          </a:ln>
          <a:extLst/>
        </p:spPr>
        <p:txBody>
          <a:bodyPr>
            <a:spAutoFit/>
          </a:bodyPr>
          <a:lstStyle>
            <a:lvl1pPr marL="46038" indent="-46038">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indent="-357188" algn="just" eaLnBrk="1" hangingPunct="1">
              <a:spcBef>
                <a:spcPts val="1800"/>
              </a:spcBef>
              <a:buClr>
                <a:srgbClr val="C94D4D"/>
              </a:buClr>
              <a:buSzPct val="60000"/>
              <a:buFont typeface="Wingdings" panose="05000000000000000000" pitchFamily="2" charset="2"/>
              <a:buChar char="u"/>
              <a:defRPr/>
            </a:pPr>
            <a:r>
              <a:rPr lang="zh-CN" altLang="en-US" sz="3600" dirty="0" smtClean="0">
                <a:solidFill>
                  <a:srgbClr val="9F3030"/>
                </a:solidFill>
                <a:ea typeface="微软雅黑" panose="020B0503020204020204" pitchFamily="34" charset="-122"/>
              </a:rPr>
              <a:t>如何确定完工年度？</a:t>
            </a:r>
            <a:endParaRPr lang="en-US" sz="3600" dirty="0" smtClean="0">
              <a:solidFill>
                <a:srgbClr val="9F3030"/>
              </a:solidFill>
              <a:ea typeface="微软雅黑" panose="020B0503020204020204" pitchFamily="34" charset="-122"/>
            </a:endParaRPr>
          </a:p>
          <a:p>
            <a:pPr marL="366713" lvl="1" indent="0" algn="just" eaLnBrk="1" hangingPunct="1">
              <a:lnSpc>
                <a:spcPct val="120000"/>
              </a:lnSpc>
              <a:spcBef>
                <a:spcPts val="600"/>
              </a:spcBef>
              <a:spcAft>
                <a:spcPts val="600"/>
              </a:spcAft>
              <a:buFont typeface="幼圆" panose="02010509060101010101" pitchFamily="49" charset="-122"/>
              <a:buChar char=" "/>
              <a:defRPr/>
            </a:pPr>
            <a:r>
              <a:rPr lang="zh-CN" altLang="en-US" sz="2300" b="1" dirty="0" smtClean="0">
                <a:solidFill>
                  <a:srgbClr val="1E1F20"/>
                </a:solidFill>
                <a:latin typeface="楷体" panose="02010609060101010101" pitchFamily="49" charset="-122"/>
                <a:ea typeface="楷体" panose="02010609060101010101" pitchFamily="49" charset="-122"/>
                <a:sym typeface="楷体" panose="02010609060101010101" pitchFamily="49" charset="-122"/>
              </a:rPr>
              <a:t>掌握要点：</a:t>
            </a:r>
          </a:p>
          <a:p>
            <a:pPr marL="366713" lvl="1" indent="0" algn="just" eaLnBrk="1" hangingPunct="1">
              <a:lnSpc>
                <a:spcPct val="120000"/>
              </a:lnSpc>
              <a:spcBef>
                <a:spcPts val="600"/>
              </a:spcBef>
              <a:spcAft>
                <a:spcPts val="600"/>
              </a:spcAft>
              <a:buFont typeface="幼圆" panose="02010509060101010101" pitchFamily="49" charset="-122"/>
              <a:buChar char=" "/>
              <a:defRPr/>
            </a:pPr>
            <a:r>
              <a:rPr lang="zh-CN" altLang="en-US" sz="2300" b="1" dirty="0" smtClean="0">
                <a:solidFill>
                  <a:srgbClr val="1E1F20"/>
                </a:solidFill>
                <a:latin typeface="楷体" panose="02010609060101010101" pitchFamily="49" charset="-122"/>
                <a:ea typeface="楷体" panose="02010609060101010101" pitchFamily="49" charset="-122"/>
                <a:sym typeface="楷体" panose="02010609060101010101" pitchFamily="49" charset="-122"/>
              </a:rPr>
              <a:t>1、竣工备案时间报房地产管理部门备案而非房管局，另外是此项为综合验收备案，以竣工验收备案表的时间为准。（秦皇岛案例）</a:t>
            </a:r>
          </a:p>
          <a:p>
            <a:pPr marL="366713" lvl="1" indent="0" algn="just" eaLnBrk="1" hangingPunct="1">
              <a:lnSpc>
                <a:spcPct val="120000"/>
              </a:lnSpc>
              <a:spcBef>
                <a:spcPts val="600"/>
              </a:spcBef>
              <a:spcAft>
                <a:spcPts val="600"/>
              </a:spcAft>
              <a:buFont typeface="幼圆" panose="02010509060101010101" pitchFamily="49" charset="-122"/>
              <a:buChar char=" "/>
              <a:defRPr/>
            </a:pPr>
            <a:r>
              <a:rPr lang="zh-CN" altLang="en-US" sz="2300" b="1" dirty="0" smtClean="0">
                <a:solidFill>
                  <a:srgbClr val="1E1F20"/>
                </a:solidFill>
                <a:latin typeface="楷体" panose="02010609060101010101" pitchFamily="49" charset="-122"/>
                <a:ea typeface="楷体" panose="02010609060101010101" pitchFamily="49" charset="-122"/>
                <a:sym typeface="楷体" panose="02010609060101010101" pitchFamily="49" charset="-122"/>
              </a:rPr>
              <a:t>2、投入使用的把握，（海南税务稽查案例），后经过调解补交税金、滞纳金，未缴纳罚款，税务局稽查物业费、水电费、煤气费等可以确定实际交付时间。实质重于形式原则的运用。</a:t>
            </a:r>
          </a:p>
          <a:p>
            <a:pPr eaLnBrk="1" hangingPunct="1">
              <a:buFont typeface="Arial" panose="020B0604020202020204" pitchFamily="34" charset="0"/>
              <a:buNone/>
              <a:defRPr/>
            </a:pPr>
            <a:endParaRPr lang="zh-CN" altLang="en-US" sz="2400" b="1" dirty="0" smtClean="0">
              <a:solidFill>
                <a:srgbClr val="000000"/>
              </a:solidFill>
              <a:latin typeface="Trebuchet MS" panose="020B0603020202020204" pitchFamily="34" charset="0"/>
              <a:ea typeface="方正姚体" panose="02010601030101010101" pitchFamily="2" charset="-122"/>
              <a:sym typeface="Trebuchet MS" panose="020B0603020202020204" pitchFamily="34" charset="0"/>
            </a:endParaRPr>
          </a:p>
        </p:txBody>
      </p:sp>
      <p:sp>
        <p:nvSpPr>
          <p:cNvPr id="20489" name="标题 3"/>
          <p:cNvSpPr>
            <a:spLocks noGrp="1" noChangeArrowheads="1"/>
          </p:cNvSpPr>
          <p:nvPr>
            <p:ph type="title" idx="4294967295"/>
          </p:nvPr>
        </p:nvSpPr>
        <p:spPr/>
        <p:txBody>
          <a:bodyPr/>
          <a:lstStyle/>
          <a:p>
            <a:pPr marL="0" indent="0" eaLnBrk="1" hangingPunct="1"/>
            <a:r>
              <a:rPr lang="zh-CN" altLang="en-US" smtClean="0">
                <a:solidFill>
                  <a:srgbClr val="9B3131"/>
                </a:solidFill>
              </a:rPr>
              <a:t>房地产开发产品完工结转的必要性</a:t>
            </a:r>
            <a:endParaRPr lang="zh-CN" altLang="en-US" smtClean="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4"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41315"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41316"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41317"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141318"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1319" name="Text Box 6"/>
          <p:cNvSpPr>
            <a:spLocks noChangeArrowheads="1"/>
          </p:cNvSpPr>
          <p:nvPr/>
        </p:nvSpPr>
        <p:spPr bwMode="auto">
          <a:xfrm>
            <a:off x="584200" y="1052513"/>
            <a:ext cx="8245475" cy="3478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a:solidFill>
                  <a:srgbClr val="000000"/>
                </a:solidFill>
                <a:latin typeface="Franklin Gothic Book" panose="020B0503020102020204" pitchFamily="34" charset="0"/>
                <a:sym typeface="Franklin Gothic Book" panose="020B0503020102020204" pitchFamily="34" charset="0"/>
              </a:rPr>
              <a:t>        </a:t>
            </a:r>
            <a:endPar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en-US" altLang="zh-CN" sz="3200" b="1">
                <a:solidFill>
                  <a:srgbClr val="000000"/>
                </a:solidFill>
                <a:latin typeface="Franklin Gothic Book" panose="020B0503020102020204" pitchFamily="34" charset="0"/>
                <a:sym typeface="Franklin Gothic Book" panose="020B0503020102020204" pitchFamily="34" charset="0"/>
              </a:rPr>
              <a:t>    </a:t>
            </a:r>
            <a:r>
              <a:rPr lang="zh-CN" altLang="en-US" sz="3200" b="1">
                <a:solidFill>
                  <a:srgbClr val="000000"/>
                </a:solidFill>
                <a:latin typeface="楷体" panose="02010609060101010101" pitchFamily="49" charset="-122"/>
                <a:ea typeface="楷体" panose="02010609060101010101" pitchFamily="49" charset="-122"/>
                <a:sym typeface="楷体" panose="02010609060101010101" pitchFamily="49" charset="-122"/>
              </a:rPr>
              <a:t>1).文件规定，房地产开发企业按规定对开发项目进行土地增值税清算后，在向税务机关申请办理注销税务登记时，如注销当年汇算清缴出现亏损，应按照国家税务总局规定的方法计算出其在注销前项目开发各年度多缴的企业所得税税款，并申请退税。</a:t>
            </a:r>
            <a:r>
              <a:rPr lang="en-US" sz="2400" b="1">
                <a:solidFill>
                  <a:srgbClr val="000000"/>
                </a:solidFill>
                <a:latin typeface="Franklin Gothic Book" panose="020B0503020102020204" pitchFamily="34" charset="0"/>
                <a:sym typeface="Franklin Gothic Book" panose="020B0503020102020204" pitchFamily="34" charset="0"/>
              </a:rPr>
              <a:t>      </a:t>
            </a:r>
            <a:endParaRPr lang="en-US">
              <a:latin typeface="Franklin Gothic Book" panose="020B0503020102020204" pitchFamily="34" charset="0"/>
              <a:sym typeface="Franklin Gothic Book" panose="020B0503020102020204" pitchFamily="34" charset="0"/>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2338"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42339"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42340"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42341"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142342"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2343" name="Text Box 6"/>
          <p:cNvSpPr>
            <a:spLocks noChangeArrowheads="1"/>
          </p:cNvSpPr>
          <p:nvPr/>
        </p:nvSpPr>
        <p:spPr bwMode="auto">
          <a:xfrm>
            <a:off x="539750" y="1035050"/>
            <a:ext cx="8316913" cy="4030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200" b="1">
                <a:solidFill>
                  <a:srgbClr val="000000"/>
                </a:solidFill>
                <a:latin typeface="Franklin Gothic Book" panose="020B0503020102020204" pitchFamily="34" charset="0"/>
                <a:sym typeface="Franklin Gothic Book" panose="020B0503020102020204" pitchFamily="34" charset="0"/>
              </a:rPr>
              <a:t>        </a:t>
            </a:r>
            <a:endParaRPr lang="zh-CN" altLang="en-US" sz="32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en-US" altLang="zh-CN" sz="3200" b="1">
                <a:solidFill>
                  <a:srgbClr val="000000"/>
                </a:solidFill>
                <a:latin typeface="Franklin Gothic Book" panose="020B0503020102020204" pitchFamily="34" charset="0"/>
                <a:sym typeface="Franklin Gothic Book" panose="020B0503020102020204" pitchFamily="34" charset="0"/>
              </a:rPr>
              <a:t>     </a:t>
            </a:r>
            <a:r>
              <a:rPr lang="en-US" altLang="zh-CN" sz="3200" b="1">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3200" b="1">
                <a:solidFill>
                  <a:srgbClr val="000000"/>
                </a:solidFill>
                <a:latin typeface="楷体" panose="02010609060101010101" pitchFamily="49" charset="-122"/>
                <a:ea typeface="楷体" panose="02010609060101010101" pitchFamily="49" charset="-122"/>
                <a:sym typeface="楷体" panose="02010609060101010101" pitchFamily="49" charset="-122"/>
              </a:rPr>
              <a:t>2).企业在申请退税时，应向主管税务机关提供书面材料证明应退企业所得税款的计算过程，包括企业整个项目缴纳的土地增值税总额、整个项目销售收入总额、项目年度销售收入、各年度应分摊的土地增值税和已经税前扣除的土地增值税、各年度的适用税率等。</a:t>
            </a:r>
            <a:r>
              <a:rPr lang="en-US" sz="2400" b="1">
                <a:solidFill>
                  <a:srgbClr val="000000"/>
                </a:solidFill>
                <a:latin typeface="Franklin Gothic Book" panose="020B0503020102020204" pitchFamily="34" charset="0"/>
                <a:sym typeface="Franklin Gothic Book" panose="020B0503020102020204" pitchFamily="34" charset="0"/>
              </a:rPr>
              <a:t>       </a:t>
            </a:r>
            <a:endParaRPr lang="en-US">
              <a:latin typeface="Franklin Gothic Book" panose="020B0503020102020204" pitchFamily="34" charset="0"/>
              <a:sym typeface="Franklin Gothic Book" panose="020B0503020102020204" pitchFamily="34" charset="0"/>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62"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43363"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43364"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43365"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143366"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367" name="Text Box 6"/>
          <p:cNvSpPr>
            <a:spLocks noChangeArrowheads="1"/>
          </p:cNvSpPr>
          <p:nvPr/>
        </p:nvSpPr>
        <p:spPr bwMode="auto">
          <a:xfrm>
            <a:off x="0" y="908050"/>
            <a:ext cx="9144000" cy="6002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a:solidFill>
                  <a:srgbClr val="000000"/>
                </a:solidFill>
                <a:latin typeface="Franklin Gothic Book" panose="020B0503020102020204" pitchFamily="34" charset="0"/>
                <a:sym typeface="Franklin Gothic Book" panose="020B0503020102020204" pitchFamily="34" charset="0"/>
              </a:rPr>
              <a:t>        </a:t>
            </a:r>
            <a:endParaRPr lang="zh-CN" altLang="en-US" sz="2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en-US" altLang="zh-CN" sz="3200" b="1">
                <a:solidFill>
                  <a:srgbClr val="000000"/>
                </a:solidFill>
                <a:latin typeface="Franklin Gothic Book" panose="020B0503020102020204" pitchFamily="34" charset="0"/>
                <a:sym typeface="Franklin Gothic Book" panose="020B0503020102020204" pitchFamily="34" charset="0"/>
              </a:rPr>
              <a:t>       </a:t>
            </a:r>
            <a:endParaRPr lang="zh-CN" altLang="en-US" sz="32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zh-CN" altLang="en-US" sz="32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3</a:t>
            </a:r>
            <a:r>
              <a:rPr lang="zh-CN" altLang="en-US" sz="3200" b="1">
                <a:solidFill>
                  <a:srgbClr val="000000"/>
                </a:solidFill>
                <a:latin typeface="楷体" panose="02010609060101010101" pitchFamily="49" charset="-122"/>
                <a:ea typeface="楷体" panose="02010609060101010101" pitchFamily="49" charset="-122"/>
                <a:sym typeface="楷体" panose="02010609060101010101" pitchFamily="49" charset="-122"/>
              </a:rPr>
              <a:t>).企业按规定对开发项目进行土地增值税清算后，在向税务机关申请办理注销税务登记时，如注销当年汇算清缴出现亏损，但土地增值税清算当年未出现亏损，或尽管土地增值税清算当年出现亏损，但在注销之前年度已按税法规定弥补完毕的，不执行本公告。</a:t>
            </a:r>
          </a:p>
          <a:p>
            <a:pPr eaLnBrk="1" hangingPunct="1">
              <a:buFont typeface="Arial" panose="020B0604020202020204" pitchFamily="34" charset="0"/>
              <a:buNone/>
            </a:pPr>
            <a:endParaRPr lang="zh-CN" altLang="en-US" sz="3200" b="1">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eaLnBrk="1" hangingPunct="1">
              <a:buFont typeface="Arial" panose="020B0604020202020204" pitchFamily="34" charset="0"/>
              <a:buNone/>
            </a:pPr>
            <a:r>
              <a:rPr lang="zh-CN" altLang="en-US" sz="3200" b="1">
                <a:solidFill>
                  <a:srgbClr val="000000"/>
                </a:solidFill>
                <a:latin typeface="楷体" panose="02010609060101010101" pitchFamily="49" charset="-122"/>
                <a:ea typeface="楷体" panose="02010609060101010101" pitchFamily="49" charset="-122"/>
                <a:sym typeface="楷体" panose="02010609060101010101" pitchFamily="49" charset="-122"/>
              </a:rPr>
              <a:t>    本规定自2010年1月1日起施行。</a:t>
            </a:r>
          </a:p>
          <a:p>
            <a:pPr eaLnBrk="1" hangingPunct="1">
              <a:buFont typeface="Arial" panose="020B0604020202020204" pitchFamily="34" charset="0"/>
              <a:buNone/>
            </a:pPr>
            <a:endParaRPr lang="zh-CN" altLang="en-US" sz="2400" b="1">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eaLnBrk="1" hangingPunct="1">
              <a:buFont typeface="Arial" panose="020B0604020202020204" pitchFamily="34" charset="0"/>
              <a:buNone/>
            </a:pPr>
            <a:endParaRPr lang="zh-CN" altLang="en-US" sz="2400" b="1">
              <a:solidFill>
                <a:srgbClr val="00B05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en-US" altLang="zh-CN" sz="2400" b="1">
                <a:solidFill>
                  <a:srgbClr val="000000"/>
                </a:solidFill>
                <a:latin typeface="Franklin Gothic Book" panose="020B0503020102020204" pitchFamily="34" charset="0"/>
                <a:sym typeface="Franklin Gothic Book" panose="020B0503020102020204" pitchFamily="34" charset="0"/>
              </a:rPr>
              <a:t>       </a:t>
            </a:r>
            <a:endParaRPr lang="en-US" altLang="zh-CN">
              <a:latin typeface="Franklin Gothic Book" panose="020B0503020102020204" pitchFamily="34" charset="0"/>
              <a:sym typeface="Franklin Gothic Book" panose="020B0503020102020204" pitchFamily="34" charset="0"/>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86"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44387"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44388"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44389"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144390"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4391" name="Text Box 6"/>
          <p:cNvSpPr>
            <a:spLocks noChangeArrowheads="1"/>
          </p:cNvSpPr>
          <p:nvPr/>
        </p:nvSpPr>
        <p:spPr bwMode="auto">
          <a:xfrm>
            <a:off x="107950" y="795338"/>
            <a:ext cx="9144000" cy="5410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buFont typeface="Arial" panose="020B0604020202020204" pitchFamily="34" charset="0"/>
              <a:buNone/>
            </a:pPr>
            <a:r>
              <a:rPr lang="en-US" altLang="zh-CN" sz="3200" b="1" dirty="0">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3200" b="1" dirty="0">
                <a:solidFill>
                  <a:srgbClr val="000000"/>
                </a:solidFill>
                <a:latin typeface="楷体" panose="02010609060101010101" pitchFamily="49" charset="-122"/>
                <a:ea typeface="楷体" panose="02010609060101010101" pitchFamily="49" charset="-122"/>
                <a:sym typeface="楷体" panose="02010609060101010101" pitchFamily="49" charset="-122"/>
              </a:rPr>
              <a:t>案例：天安房地产开发有限公司，</a:t>
            </a:r>
            <a:r>
              <a:rPr lang="zh-CN" altLang="en-US" sz="3200" b="1" dirty="0">
                <a:solidFill>
                  <a:srgbClr val="FF0000"/>
                </a:solidFill>
                <a:latin typeface="楷体" panose="02010609060101010101" pitchFamily="49" charset="-122"/>
                <a:ea typeface="楷体" panose="02010609060101010101" pitchFamily="49" charset="-122"/>
                <a:sym typeface="楷体" panose="02010609060101010101" pitchFamily="49" charset="-122"/>
              </a:rPr>
              <a:t>2013年</a:t>
            </a:r>
            <a:r>
              <a:rPr lang="zh-CN" altLang="en-US" sz="3200" b="1" dirty="0">
                <a:solidFill>
                  <a:srgbClr val="000000"/>
                </a:solidFill>
                <a:latin typeface="楷体" panose="02010609060101010101" pitchFamily="49" charset="-122"/>
                <a:ea typeface="楷体" panose="02010609060101010101" pitchFamily="49" charset="-122"/>
                <a:sym typeface="楷体" panose="02010609060101010101" pitchFamily="49" charset="-122"/>
              </a:rPr>
              <a:t>度土地增值税清算税金</a:t>
            </a:r>
            <a:r>
              <a:rPr lang="zh-CN" altLang="en-US" sz="3200" b="1" dirty="0">
                <a:solidFill>
                  <a:srgbClr val="FF0000"/>
                </a:solidFill>
                <a:latin typeface="楷体" panose="02010609060101010101" pitchFamily="49" charset="-122"/>
                <a:ea typeface="楷体" panose="02010609060101010101" pitchFamily="49" charset="-122"/>
                <a:sym typeface="楷体" panose="02010609060101010101" pitchFamily="49" charset="-122"/>
              </a:rPr>
              <a:t>补交税金600万元</a:t>
            </a:r>
            <a:r>
              <a:rPr lang="zh-CN" altLang="en-US" sz="3200" b="1" dirty="0">
                <a:solidFill>
                  <a:srgbClr val="000000"/>
                </a:solidFill>
                <a:latin typeface="楷体" panose="02010609060101010101" pitchFamily="49" charset="-122"/>
                <a:ea typeface="楷体" panose="02010609060101010101" pitchFamily="49" charset="-122"/>
                <a:sym typeface="楷体" panose="02010609060101010101" pitchFamily="49" charset="-122"/>
              </a:rPr>
              <a:t>，本年亏损</a:t>
            </a:r>
            <a:r>
              <a:rPr lang="zh-CN" altLang="en-US" sz="3200" b="1" dirty="0">
                <a:solidFill>
                  <a:srgbClr val="FF0000"/>
                </a:solidFill>
                <a:latin typeface="楷体" panose="02010609060101010101" pitchFamily="49" charset="-122"/>
                <a:ea typeface="楷体" panose="02010609060101010101" pitchFamily="49" charset="-122"/>
                <a:sym typeface="楷体" panose="02010609060101010101" pitchFamily="49" charset="-122"/>
              </a:rPr>
              <a:t>700万元</a:t>
            </a:r>
            <a:r>
              <a:rPr lang="zh-CN" altLang="en-US" sz="3200" b="1" dirty="0">
                <a:solidFill>
                  <a:srgbClr val="000000"/>
                </a:solidFill>
                <a:latin typeface="楷体" panose="02010609060101010101" pitchFamily="49" charset="-122"/>
                <a:ea typeface="楷体" panose="02010609060101010101" pitchFamily="49" charset="-122"/>
                <a:sym typeface="楷体" panose="02010609060101010101" pitchFamily="49" charset="-122"/>
              </a:rPr>
              <a:t>，</a:t>
            </a:r>
            <a:r>
              <a:rPr lang="zh-CN" altLang="en-US" sz="32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同年公司</a:t>
            </a:r>
            <a:r>
              <a:rPr lang="zh-CN" altLang="en-US" sz="3200" b="1" dirty="0">
                <a:solidFill>
                  <a:srgbClr val="000000"/>
                </a:solidFill>
                <a:latin typeface="楷体" panose="02010609060101010101" pitchFamily="49" charset="-122"/>
                <a:ea typeface="楷体" panose="02010609060101010101" pitchFamily="49" charset="-122"/>
                <a:sym typeface="楷体" panose="02010609060101010101" pitchFamily="49" charset="-122"/>
              </a:rPr>
              <a:t>注销，清算所得为200万元，弥补亏损后尚有</a:t>
            </a:r>
            <a:r>
              <a:rPr lang="zh-CN" altLang="en-US" sz="3200" b="1" dirty="0">
                <a:solidFill>
                  <a:srgbClr val="FF0000"/>
                </a:solidFill>
                <a:latin typeface="楷体" panose="02010609060101010101" pitchFamily="49" charset="-122"/>
                <a:ea typeface="楷体" panose="02010609060101010101" pitchFamily="49" charset="-122"/>
                <a:sym typeface="楷体" panose="02010609060101010101" pitchFamily="49" charset="-122"/>
              </a:rPr>
              <a:t>500万元</a:t>
            </a:r>
            <a:r>
              <a:rPr lang="zh-CN" altLang="en-US" sz="3200" b="1" dirty="0">
                <a:solidFill>
                  <a:srgbClr val="000000"/>
                </a:solidFill>
                <a:latin typeface="楷体" panose="02010609060101010101" pitchFamily="49" charset="-122"/>
                <a:ea typeface="楷体" panose="02010609060101010101" pitchFamily="49" charset="-122"/>
                <a:sym typeface="楷体" panose="02010609060101010101" pitchFamily="49" charset="-122"/>
              </a:rPr>
              <a:t>亏损无法弥补，以前年度情况为：</a:t>
            </a:r>
            <a:r>
              <a:rPr lang="zh-CN" altLang="en-US" sz="3200" b="1" dirty="0">
                <a:solidFill>
                  <a:srgbClr val="FF0000"/>
                </a:solidFill>
                <a:latin typeface="楷体" panose="02010609060101010101" pitchFamily="49" charset="-122"/>
                <a:ea typeface="楷体" panose="02010609060101010101" pitchFamily="49" charset="-122"/>
                <a:sym typeface="楷体" panose="02010609060101010101" pitchFamily="49" charset="-122"/>
              </a:rPr>
              <a:t>2011年</a:t>
            </a:r>
            <a:r>
              <a:rPr lang="zh-CN" altLang="en-US" sz="3200" b="1" dirty="0">
                <a:solidFill>
                  <a:srgbClr val="000000"/>
                </a:solidFill>
                <a:latin typeface="楷体" panose="02010609060101010101" pitchFamily="49" charset="-122"/>
                <a:ea typeface="楷体" panose="02010609060101010101" pitchFamily="49" charset="-122"/>
                <a:sym typeface="楷体" panose="02010609060101010101" pitchFamily="49" charset="-122"/>
              </a:rPr>
              <a:t>度当年应纳税所得额200万元，应交所得税50万元，</a:t>
            </a:r>
            <a:r>
              <a:rPr lang="zh-CN" altLang="en-US" sz="3200" b="1" dirty="0">
                <a:solidFill>
                  <a:srgbClr val="FF0000"/>
                </a:solidFill>
                <a:latin typeface="楷体" panose="02010609060101010101" pitchFamily="49" charset="-122"/>
                <a:ea typeface="楷体" panose="02010609060101010101" pitchFamily="49" charset="-122"/>
                <a:sym typeface="楷体" panose="02010609060101010101" pitchFamily="49" charset="-122"/>
              </a:rPr>
              <a:t>2012年</a:t>
            </a:r>
            <a:r>
              <a:rPr lang="zh-CN" altLang="en-US" sz="3200" b="1" dirty="0">
                <a:solidFill>
                  <a:srgbClr val="000000"/>
                </a:solidFill>
                <a:latin typeface="楷体" panose="02010609060101010101" pitchFamily="49" charset="-122"/>
                <a:ea typeface="楷体" panose="02010609060101010101" pitchFamily="49" charset="-122"/>
                <a:sym typeface="楷体" panose="02010609060101010101" pitchFamily="49" charset="-122"/>
              </a:rPr>
              <a:t>应交所得税200万元，</a:t>
            </a:r>
            <a:r>
              <a:rPr lang="zh-CN" altLang="en-US" sz="3200" b="1" dirty="0">
                <a:solidFill>
                  <a:srgbClr val="FF0000"/>
                </a:solidFill>
                <a:latin typeface="楷体" panose="02010609060101010101" pitchFamily="49" charset="-122"/>
                <a:ea typeface="楷体" panose="02010609060101010101" pitchFamily="49" charset="-122"/>
                <a:sym typeface="楷体" panose="02010609060101010101" pitchFamily="49" charset="-122"/>
              </a:rPr>
              <a:t>历年房款总收入为5亿元</a:t>
            </a:r>
            <a:r>
              <a:rPr lang="zh-CN" altLang="en-US" sz="3200" b="1" dirty="0">
                <a:solidFill>
                  <a:srgbClr val="000000"/>
                </a:solidFill>
                <a:latin typeface="楷体" panose="02010609060101010101" pitchFamily="49" charset="-122"/>
                <a:ea typeface="楷体" panose="02010609060101010101" pitchFamily="49" charset="-122"/>
                <a:sym typeface="楷体" panose="02010609060101010101" pitchFamily="49" charset="-122"/>
              </a:rPr>
              <a:t>，其中2011年收取</a:t>
            </a:r>
            <a:r>
              <a:rPr lang="zh-CN" altLang="en-US" sz="3200" b="1" dirty="0">
                <a:solidFill>
                  <a:srgbClr val="FF0000"/>
                </a:solidFill>
                <a:latin typeface="楷体" panose="02010609060101010101" pitchFamily="49" charset="-122"/>
                <a:ea typeface="楷体" panose="02010609060101010101" pitchFamily="49" charset="-122"/>
                <a:sym typeface="楷体" panose="02010609060101010101" pitchFamily="49" charset="-122"/>
              </a:rPr>
              <a:t>3亿元</a:t>
            </a:r>
            <a:r>
              <a:rPr lang="zh-CN" altLang="en-US" sz="3200" b="1" dirty="0">
                <a:solidFill>
                  <a:srgbClr val="000000"/>
                </a:solidFill>
                <a:latin typeface="楷体" panose="02010609060101010101" pitchFamily="49" charset="-122"/>
                <a:ea typeface="楷体" panose="02010609060101010101" pitchFamily="49" charset="-122"/>
                <a:sym typeface="楷体" panose="02010609060101010101" pitchFamily="49" charset="-122"/>
              </a:rPr>
              <a:t>，2012年收取</a:t>
            </a:r>
            <a:r>
              <a:rPr lang="zh-CN" altLang="en-US" sz="3200" b="1" dirty="0">
                <a:solidFill>
                  <a:srgbClr val="FF0000"/>
                </a:solidFill>
                <a:latin typeface="楷体" panose="02010609060101010101" pitchFamily="49" charset="-122"/>
                <a:ea typeface="楷体" panose="02010609060101010101" pitchFamily="49" charset="-122"/>
                <a:sym typeface="楷体" panose="02010609060101010101" pitchFamily="49" charset="-122"/>
              </a:rPr>
              <a:t>2亿元</a:t>
            </a:r>
            <a:r>
              <a:rPr lang="zh-CN" altLang="en-US" sz="3200" b="1" dirty="0">
                <a:solidFill>
                  <a:srgbClr val="000000"/>
                </a:solidFill>
                <a:latin typeface="楷体" panose="02010609060101010101" pitchFamily="49" charset="-122"/>
                <a:ea typeface="楷体" panose="02010609060101010101" pitchFamily="49" charset="-122"/>
                <a:sym typeface="楷体" panose="02010609060101010101" pitchFamily="49" charset="-122"/>
              </a:rPr>
              <a:t>，2013年未收取房款。问2013年度是否可以申请退税？怎么计算？</a:t>
            </a:r>
            <a:endParaRPr lang="zh-CN" altLang="en-US" sz="2400"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45411"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45412"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45413"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145414"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5415" name="Text Box 6"/>
          <p:cNvSpPr>
            <a:spLocks noChangeArrowheads="1"/>
          </p:cNvSpPr>
          <p:nvPr/>
        </p:nvSpPr>
        <p:spPr bwMode="auto">
          <a:xfrm>
            <a:off x="179388" y="714375"/>
            <a:ext cx="8532812" cy="582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3200" b="1" dirty="0">
                <a:solidFill>
                  <a:schemeClr val="accent1"/>
                </a:solidFill>
                <a:latin typeface="楷体" panose="02010609060101010101" pitchFamily="49" charset="-122"/>
                <a:ea typeface="楷体" panose="02010609060101010101" pitchFamily="49" charset="-122"/>
                <a:sym typeface="楷体" panose="02010609060101010101" pitchFamily="49" charset="-122"/>
              </a:rPr>
              <a:t>解析：</a:t>
            </a:r>
          </a:p>
          <a:p>
            <a:pPr eaLnBrk="1" hangingPunct="1">
              <a:lnSpc>
                <a:spcPct val="120000"/>
              </a:lnSpc>
              <a:buFont typeface="Arial" panose="020B0604020202020204" pitchFamily="34" charset="0"/>
              <a:buNone/>
            </a:pPr>
            <a:endParaRPr lang="zh-CN" altLang="en-US" sz="3200" b="1" dirty="0">
              <a:solidFill>
                <a:schemeClr val="accent1"/>
              </a:solidFill>
              <a:latin typeface="楷体" panose="02010609060101010101" pitchFamily="49" charset="-122"/>
              <a:ea typeface="楷体" panose="02010609060101010101" pitchFamily="49" charset="-122"/>
              <a:sym typeface="楷体" panose="02010609060101010101" pitchFamily="49" charset="-122"/>
            </a:endParaRPr>
          </a:p>
          <a:p>
            <a:pPr eaLnBrk="1" hangingPunct="1">
              <a:lnSpc>
                <a:spcPct val="120000"/>
              </a:lnSpc>
              <a:buFont typeface="Arial" panose="020B0604020202020204" pitchFamily="34" charset="0"/>
              <a:buNone/>
            </a:pP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1、2011年应扣除土地增值税：</a:t>
            </a:r>
            <a:r>
              <a:rPr lang="zh-CN" altLang="en-US" sz="28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600*</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60%=360万元,抵应纳税所得额200万元，可退50万元,剩余160万元亏损结转至2012年。</a:t>
            </a:r>
          </a:p>
          <a:p>
            <a:pPr eaLnBrk="1" hangingPunct="1">
              <a:lnSpc>
                <a:spcPct val="120000"/>
              </a:lnSpc>
              <a:buFont typeface="Arial" panose="020B0604020202020204" pitchFamily="34" charset="0"/>
              <a:buNone/>
            </a:pP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2、2012年应扣除土地增值税：</a:t>
            </a:r>
            <a:r>
              <a:rPr lang="zh-CN" altLang="en-US" sz="28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600*</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40%=240万元,抵应纳税所得额240+160=400万元，可退100万元。</a:t>
            </a:r>
          </a:p>
          <a:p>
            <a:pPr eaLnBrk="1" hangingPunct="1">
              <a:lnSpc>
                <a:spcPct val="120000"/>
              </a:lnSpc>
              <a:buFont typeface="Arial" panose="020B0604020202020204" pitchFamily="34" charset="0"/>
              <a:buNone/>
            </a:pP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3、共抵应纳税所得额200+400=600万元，2013年亏损=700-600=100万元，清算所得弥补亏损应纳税所得额=200-100=100万元，应交税金=25万元。</a:t>
            </a:r>
          </a:p>
          <a:p>
            <a:pPr eaLnBrk="1" hangingPunct="1">
              <a:lnSpc>
                <a:spcPct val="120000"/>
              </a:lnSpc>
              <a:buFont typeface="Arial" panose="020B0604020202020204" pitchFamily="34" charset="0"/>
              <a:buNone/>
            </a:pP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4、共计应退税=50+100-25=125万元。</a:t>
            </a:r>
            <a:endParaRPr lang="zh-CN" altLang="en-US" sz="2000"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4" name="日期占位符 1"/>
          <p:cNvSpPr>
            <a:spLocks noGrp="1"/>
          </p:cNvSpPr>
          <p:nvPr>
            <p:ph type="dt" sz="quarter" idx="10"/>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A083F02-D8B2-4425-92B3-712A2B283D92}" type="datetime1">
              <a:rPr lang="zh-CN" altLang="en-US" smtClean="0">
                <a:solidFill>
                  <a:srgbClr val="949495"/>
                </a:solidFill>
              </a:rPr>
              <a:pPr/>
              <a:t>2015/3/24</a:t>
            </a:fld>
            <a:endParaRPr lang="zh-CN" altLang="en-US" sz="1800" b="1" smtClean="0"/>
          </a:p>
        </p:txBody>
      </p:sp>
      <p:sp>
        <p:nvSpPr>
          <p:cNvPr id="131075" name="Text Box 4" descr="羊皮纸"/>
          <p:cNvSpPr txBox="1">
            <a:spLocks noChangeArrowheads="1"/>
          </p:cNvSpPr>
          <p:nvPr/>
        </p:nvSpPr>
        <p:spPr bwMode="auto">
          <a:xfrm>
            <a:off x="323850" y="3860800"/>
            <a:ext cx="7086600" cy="1663700"/>
          </a:xfrm>
          <a:prstGeom prst="rect">
            <a:avLst/>
          </a:prstGeom>
          <a:blipFill dpi="0" rotWithShape="0">
            <a:blip r:embed="rId3" cstate="print"/>
            <a:srcRect/>
            <a:tile tx="0" ty="0" sx="100000" sy="100000" flip="none" algn="tl"/>
          </a:blipFill>
          <a:ln w="9525">
            <a:miter lim="800000"/>
            <a:headEnd/>
            <a:tailEnd/>
          </a:ln>
          <a:scene3d>
            <a:camera prst="legacyPerspectiveTopRight"/>
            <a:lightRig rig="legacyFlat3" dir="b"/>
          </a:scene3d>
          <a:sp3d extrusionH="121893000" prstMaterial="legacyMatte">
            <a:bevelT w="13500" h="13500" prst="angle"/>
            <a:bevelB w="13500" h="13500" prst="angle"/>
            <a:extrusionClr>
              <a:srgbClr val="FFCCCC"/>
            </a:extrusionClr>
            <a:contourClr>
              <a:srgbClr val="FFFFFF"/>
            </a:contourClr>
          </a:sp3d>
        </p:spPr>
        <p:txBody>
          <a:bodyPr lIns="191820" tIns="95911" rIns="191820" bIns="95911">
            <a:spAutoFit/>
            <a:flatTx/>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2400" b="1">
                <a:solidFill>
                  <a:srgbClr val="000000"/>
                </a:solidFill>
                <a:latin typeface="楷体" panose="02010609060101010101" pitchFamily="49" charset="-122"/>
                <a:ea typeface="楷体" panose="02010609060101010101" pitchFamily="49" charset="-122"/>
                <a:sym typeface="楷体" panose="02010609060101010101" pitchFamily="49" charset="-122"/>
              </a:rPr>
              <a:t>主 讲 人：曾庆艳</a:t>
            </a:r>
          </a:p>
          <a:p>
            <a:pPr>
              <a:buFont typeface="Arial" panose="020B0604020202020204" pitchFamily="34" charset="0"/>
              <a:buNone/>
            </a:pPr>
            <a:r>
              <a:rPr lang="zh-CN" altLang="en-US" sz="2400" b="1">
                <a:solidFill>
                  <a:srgbClr val="000000"/>
                </a:solidFill>
                <a:latin typeface="楷体" panose="02010609060101010101" pitchFamily="49" charset="-122"/>
                <a:ea typeface="楷体" panose="02010609060101010101" pitchFamily="49" charset="-122"/>
                <a:sym typeface="楷体" panose="02010609060101010101" pitchFamily="49" charset="-122"/>
              </a:rPr>
              <a:t>咨询电话：</a:t>
            </a:r>
            <a:r>
              <a:rPr lang="en-US" altLang="zh-CN" sz="2400" b="1">
                <a:solidFill>
                  <a:srgbClr val="000000"/>
                </a:solidFill>
                <a:latin typeface="楷体" panose="02010609060101010101" pitchFamily="49" charset="-122"/>
                <a:ea typeface="楷体" panose="02010609060101010101" pitchFamily="49" charset="-122"/>
                <a:sym typeface="楷体" panose="02010609060101010101" pitchFamily="49" charset="-122"/>
              </a:rPr>
              <a:t>3212366</a:t>
            </a:r>
          </a:p>
          <a:p>
            <a:pPr>
              <a:buFont typeface="Arial" panose="020B0604020202020204" pitchFamily="34" charset="0"/>
              <a:buNone/>
            </a:pPr>
            <a:r>
              <a:rPr lang="zh-CN" altLang="en-US" sz="2400" b="1">
                <a:solidFill>
                  <a:srgbClr val="000000"/>
                </a:solidFill>
                <a:latin typeface="楷体" panose="02010609060101010101" pitchFamily="49" charset="-122"/>
                <a:ea typeface="楷体" panose="02010609060101010101" pitchFamily="49" charset="-122"/>
                <a:sym typeface="楷体" panose="02010609060101010101" pitchFamily="49" charset="-122"/>
              </a:rPr>
              <a:t>手    机：</a:t>
            </a:r>
            <a:r>
              <a:rPr lang="en-US" altLang="zh-CN" sz="2400" b="1">
                <a:solidFill>
                  <a:srgbClr val="000000"/>
                </a:solidFill>
                <a:latin typeface="楷体" panose="02010609060101010101" pitchFamily="49" charset="-122"/>
                <a:ea typeface="楷体" panose="02010609060101010101" pitchFamily="49" charset="-122"/>
                <a:sym typeface="楷体" panose="02010609060101010101" pitchFamily="49" charset="-122"/>
              </a:rPr>
              <a:t>13730059933</a:t>
            </a:r>
          </a:p>
          <a:p>
            <a:pPr>
              <a:buFont typeface="Arial" panose="020B0604020202020204" pitchFamily="34" charset="0"/>
              <a:buNone/>
            </a:pPr>
            <a:r>
              <a:rPr lang="zh-CN" altLang="en-US" sz="2400" b="1">
                <a:solidFill>
                  <a:srgbClr val="000000"/>
                </a:solidFill>
                <a:latin typeface="楷体" panose="02010609060101010101" pitchFamily="49" charset="-122"/>
                <a:ea typeface="楷体" panose="02010609060101010101" pitchFamily="49" charset="-122"/>
                <a:sym typeface="楷体" panose="02010609060101010101" pitchFamily="49" charset="-122"/>
              </a:rPr>
              <a:t>邮　　箱：</a:t>
            </a:r>
            <a:r>
              <a:rPr lang="en-US" altLang="zh-CN" sz="2400" b="1">
                <a:solidFill>
                  <a:srgbClr val="000000"/>
                </a:solidFill>
                <a:latin typeface="楷体" panose="02010609060101010101" pitchFamily="49" charset="-122"/>
                <a:ea typeface="楷体" panose="02010609060101010101" pitchFamily="49" charset="-122"/>
                <a:sym typeface="楷体" panose="02010609060101010101" pitchFamily="49" charset="-122"/>
              </a:rPr>
              <a:t>414348747@qq.com</a:t>
            </a:r>
          </a:p>
        </p:txBody>
      </p:sp>
      <p:pic>
        <p:nvPicPr>
          <p:cNvPr id="146436" name="Picture 4" descr="4967b35d020009p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9750" y="549275"/>
            <a:ext cx="3816350" cy="2736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6437" name="图片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812088" y="5559425"/>
            <a:ext cx="1176337" cy="1176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4716010" y="1268850"/>
            <a:ext cx="3960275" cy="923330"/>
          </a:xfrm>
          <a:prstGeom prst="rect">
            <a:avLst/>
          </a:prstGeom>
          <a:noFill/>
        </p:spPr>
        <p:txBody>
          <a:bodyPr wrap="square" rtlCol="0">
            <a:spAutoFit/>
          </a:bodyPr>
          <a:lstStyle/>
          <a:p>
            <a:r>
              <a:rPr lang="zh-CN" altLang="en-US" sz="5400" b="1" dirty="0" smtClean="0">
                <a:solidFill>
                  <a:srgbClr val="FF0000"/>
                </a:solidFill>
                <a:latin typeface="黑体" pitchFamily="49" charset="-122"/>
                <a:ea typeface="黑体" pitchFamily="49" charset="-122"/>
              </a:rPr>
              <a:t>谢谢大家！</a:t>
            </a:r>
            <a:endParaRPr lang="zh-CN" altLang="en-US" sz="5400" b="1" dirty="0">
              <a:solidFill>
                <a:srgbClr val="FF0000"/>
              </a:solidFill>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31075"/>
                                        </p:tgtEl>
                                        <p:attrNameLst>
                                          <p:attrName>style.visibility</p:attrName>
                                        </p:attrNameLst>
                                      </p:cBhvr>
                                      <p:to>
                                        <p:strVal val="visible"/>
                                      </p:to>
                                    </p:set>
                                    <p:animEffect transition="in" filter="box(out)">
                                      <p:cBhvr>
                                        <p:cTn id="7" dur="500"/>
                                        <p:tgtEl>
                                          <p:spTgt spid="13107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ldLvl="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任意多边形 15"/>
          <p:cNvSpPr>
            <a:spLocks noChangeArrowheads="1"/>
          </p:cNvSpPr>
          <p:nvPr/>
        </p:nvSpPr>
        <p:spPr bwMode="auto">
          <a:xfrm>
            <a:off x="8129588" y="6632575"/>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21507" name="燕尾形 12"/>
          <p:cNvSpPr>
            <a:spLocks noChangeArrowheads="1"/>
          </p:cNvSpPr>
          <p:nvPr/>
        </p:nvSpPr>
        <p:spPr bwMode="auto">
          <a:xfrm flipH="1">
            <a:off x="833120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21508" name="任意多边形 16"/>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21509" name="燕尾形 17"/>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21510" name="文本框 6"/>
          <p:cNvSpPr>
            <a:spLocks noChangeArrowheads="1"/>
          </p:cNvSpPr>
          <p:nvPr/>
        </p:nvSpPr>
        <p:spPr bwMode="auto">
          <a:xfrm>
            <a:off x="0" y="539750"/>
            <a:ext cx="804863"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ts val="1800"/>
              </a:spcBef>
              <a:buClr>
                <a:srgbClr val="C94D4D"/>
              </a:buClr>
              <a:buSzPct val="60000"/>
              <a:buFont typeface="Wingdings" panose="05000000000000000000" pitchFamily="2" charset="2"/>
              <a:buNone/>
            </a:pPr>
            <a:r>
              <a:rPr lang="zh-CN" altLang="zh-CN" sz="1600">
                <a:solidFill>
                  <a:schemeClr val="bg1"/>
                </a:solidFill>
                <a:ea typeface="微软雅黑" panose="020B0503020204020204" pitchFamily="34" charset="-122"/>
              </a:rPr>
              <a:t>Part1</a:t>
            </a:r>
          </a:p>
        </p:txBody>
      </p:sp>
      <p:pic>
        <p:nvPicPr>
          <p:cNvPr id="21511" name="图片 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12" name="Text Box 2"/>
          <p:cNvSpPr>
            <a:spLocks noChangeArrowheads="1"/>
          </p:cNvSpPr>
          <p:nvPr/>
        </p:nvSpPr>
        <p:spPr bwMode="auto">
          <a:xfrm>
            <a:off x="685800" y="1052513"/>
            <a:ext cx="8135938" cy="4805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6038" indent="-357188">
              <a:defRPr>
                <a:solidFill>
                  <a:schemeClr val="tx1"/>
                </a:solidFill>
                <a:latin typeface="Arial" panose="020B0604020202020204" pitchFamily="34" charset="0"/>
                <a:ea typeface="宋体" panose="02010600030101010101" pitchFamily="2" charset="-122"/>
              </a:defRPr>
            </a:lvl1pPr>
            <a:lvl2pPr marL="366713">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spcBef>
                <a:spcPts val="1800"/>
              </a:spcBef>
              <a:buClr>
                <a:srgbClr val="C94D4D"/>
              </a:buClr>
              <a:buSzPct val="60000"/>
              <a:buFont typeface="Wingdings" panose="05000000000000000000" pitchFamily="2" charset="2"/>
              <a:buChar char="u"/>
            </a:pPr>
            <a:r>
              <a:rPr lang="zh-CN" altLang="en-US" sz="3600" dirty="0">
                <a:solidFill>
                  <a:srgbClr val="9F3030"/>
                </a:solidFill>
                <a:ea typeface="微软雅黑" panose="020B0503020204020204" pitchFamily="34" charset="-122"/>
              </a:rPr>
              <a:t>如何确定完工年度？</a:t>
            </a:r>
            <a:endParaRPr lang="en-US" sz="3600" dirty="0">
              <a:solidFill>
                <a:srgbClr val="9F3030"/>
              </a:solidFill>
              <a:ea typeface="微软雅黑" panose="020B0503020204020204" pitchFamily="34" charset="-122"/>
            </a:endParaRPr>
          </a:p>
          <a:p>
            <a:pPr lvl="1" algn="just" eaLnBrk="1" hangingPunct="1">
              <a:lnSpc>
                <a:spcPct val="120000"/>
              </a:lnSpc>
              <a:spcBef>
                <a:spcPts val="600"/>
              </a:spcBef>
              <a:spcAft>
                <a:spcPts val="600"/>
              </a:spcAft>
              <a:buFont typeface="幼圆" panose="02010509060101010101" pitchFamily="49" charset="-122"/>
              <a:buChar char=" "/>
            </a:pPr>
            <a:r>
              <a:rPr lang="en-US" altLang="zh-CN" sz="2300" b="1" dirty="0">
                <a:solidFill>
                  <a:srgbClr val="1E1F20"/>
                </a:solidFill>
                <a:latin typeface="楷体" panose="02010609060101010101" pitchFamily="49" charset="-122"/>
                <a:ea typeface="楷体" panose="02010609060101010101" pitchFamily="49" charset="-122"/>
                <a:sym typeface="楷体" panose="02010609060101010101" pitchFamily="49" charset="-122"/>
              </a:rPr>
              <a:t>《</a:t>
            </a:r>
            <a:r>
              <a:rPr lang="zh-CN" altLang="en-US" sz="2300" b="1" dirty="0">
                <a:solidFill>
                  <a:srgbClr val="1E1F20"/>
                </a:solidFill>
                <a:latin typeface="楷体" panose="02010609060101010101" pitchFamily="49" charset="-122"/>
                <a:ea typeface="楷体" panose="02010609060101010101" pitchFamily="49" charset="-122"/>
                <a:sym typeface="楷体" panose="02010609060101010101" pitchFamily="49" charset="-122"/>
              </a:rPr>
              <a:t>国家税务总局关于房地产企业开发产品完工标准税务确认条件的批复</a:t>
            </a:r>
            <a:r>
              <a:rPr lang="en-US" altLang="zh-CN" sz="2300" b="1" dirty="0">
                <a:solidFill>
                  <a:srgbClr val="1E1F20"/>
                </a:solidFill>
                <a:latin typeface="楷体" panose="02010609060101010101" pitchFamily="49" charset="-122"/>
                <a:ea typeface="楷体" panose="02010609060101010101" pitchFamily="49" charset="-122"/>
                <a:sym typeface="楷体" panose="02010609060101010101" pitchFamily="49" charset="-122"/>
              </a:rPr>
              <a:t>》</a:t>
            </a:r>
            <a:r>
              <a:rPr lang="zh-CN" altLang="en-US" sz="2300" b="1" dirty="0">
                <a:solidFill>
                  <a:srgbClr val="1E1F20"/>
                </a:solidFill>
                <a:latin typeface="楷体" panose="02010609060101010101" pitchFamily="49" charset="-122"/>
                <a:ea typeface="楷体" panose="02010609060101010101" pitchFamily="49" charset="-122"/>
                <a:sym typeface="楷体" panose="02010609060101010101" pitchFamily="49" charset="-122"/>
              </a:rPr>
              <a:t>（国税函</a:t>
            </a:r>
            <a:r>
              <a:rPr lang="en-US" altLang="zh-CN" sz="2300" b="1" dirty="0">
                <a:solidFill>
                  <a:srgbClr val="1E1F20"/>
                </a:solidFill>
                <a:latin typeface="楷体" panose="02010609060101010101" pitchFamily="49" charset="-122"/>
                <a:ea typeface="楷体" panose="02010609060101010101" pitchFamily="49" charset="-122"/>
                <a:sym typeface="楷体" panose="02010609060101010101" pitchFamily="49" charset="-122"/>
              </a:rPr>
              <a:t>[2009]342</a:t>
            </a:r>
            <a:r>
              <a:rPr lang="zh-CN" altLang="en-US" sz="2300" b="1" dirty="0">
                <a:solidFill>
                  <a:srgbClr val="1E1F20"/>
                </a:solidFill>
                <a:latin typeface="楷体" panose="02010609060101010101" pitchFamily="49" charset="-122"/>
                <a:ea typeface="楷体" panose="02010609060101010101" pitchFamily="49" charset="-122"/>
                <a:sym typeface="楷体" panose="02010609060101010101" pitchFamily="49" charset="-122"/>
              </a:rPr>
              <a:t>号）：</a:t>
            </a:r>
          </a:p>
          <a:p>
            <a:pPr lvl="1" algn="just" eaLnBrk="1" hangingPunct="1">
              <a:lnSpc>
                <a:spcPct val="120000"/>
              </a:lnSpc>
              <a:spcBef>
                <a:spcPts val="600"/>
              </a:spcBef>
              <a:spcAft>
                <a:spcPts val="600"/>
              </a:spcAft>
              <a:buFont typeface="幼圆" panose="02010509060101010101" pitchFamily="49" charset="-122"/>
              <a:buChar char=" "/>
            </a:pPr>
            <a:r>
              <a:rPr lang="zh-CN" altLang="en-US" sz="2300" b="1" dirty="0">
                <a:solidFill>
                  <a:srgbClr val="1E1F20"/>
                </a:solidFill>
                <a:latin typeface="楷体" panose="02010609060101010101" pitchFamily="49" charset="-122"/>
                <a:ea typeface="楷体" panose="02010609060101010101" pitchFamily="49" charset="-122"/>
                <a:sym typeface="楷体" panose="02010609060101010101" pitchFamily="49" charset="-122"/>
              </a:rPr>
              <a:t>   你局《关于海南永生实业投资有限公司</a:t>
            </a:r>
            <a:r>
              <a:rPr lang="zh-CN" altLang="en-US" sz="2300" b="1" dirty="0">
                <a:solidFill>
                  <a:schemeClr val="accent1"/>
                </a:solidFill>
                <a:latin typeface="楷体" panose="02010609060101010101" pitchFamily="49" charset="-122"/>
                <a:ea typeface="楷体" panose="02010609060101010101" pitchFamily="49" charset="-122"/>
                <a:sym typeface="楷体" panose="02010609060101010101" pitchFamily="49" charset="-122"/>
              </a:rPr>
              <a:t>偷税案</a:t>
            </a:r>
            <a:r>
              <a:rPr lang="zh-CN" altLang="en-US" sz="2300" b="1" dirty="0">
                <a:solidFill>
                  <a:srgbClr val="1E1F20"/>
                </a:solidFill>
                <a:latin typeface="楷体" panose="02010609060101010101" pitchFamily="49" charset="-122"/>
                <a:ea typeface="楷体" panose="02010609060101010101" pitchFamily="49" charset="-122"/>
                <a:sym typeface="楷体" panose="02010609060101010101" pitchFamily="49" charset="-122"/>
              </a:rPr>
              <a:t>中如何认定开发产品已开始投入使用问题的请示》（琼国税发[2009]121号）收悉。经研究，批复如下：</a:t>
            </a:r>
          </a:p>
          <a:p>
            <a:pPr lvl="1" algn="just" eaLnBrk="1" hangingPunct="1">
              <a:lnSpc>
                <a:spcPct val="120000"/>
              </a:lnSpc>
              <a:spcBef>
                <a:spcPts val="600"/>
              </a:spcBef>
              <a:spcAft>
                <a:spcPts val="600"/>
              </a:spcAft>
              <a:buFont typeface="幼圆" panose="02010509060101010101" pitchFamily="49" charset="-122"/>
              <a:buChar char=" "/>
            </a:pPr>
            <a:r>
              <a:rPr lang="zh-CN" altLang="en-US" sz="2300" b="1" dirty="0">
                <a:solidFill>
                  <a:srgbClr val="1E1F20"/>
                </a:solidFill>
                <a:latin typeface="楷体" panose="02010609060101010101" pitchFamily="49" charset="-122"/>
                <a:ea typeface="楷体" panose="02010609060101010101" pitchFamily="49" charset="-122"/>
                <a:sym typeface="楷体" panose="02010609060101010101" pitchFamily="49" charset="-122"/>
              </a:rPr>
              <a:t>   房地产开发企业建造、开发的开发产品无论工程质量是否通过验收合格，或是否办理完工</a:t>
            </a:r>
            <a:r>
              <a:rPr lang="en-US" altLang="zh-CN" sz="2300" b="1" dirty="0">
                <a:solidFill>
                  <a:srgbClr val="1E1F20"/>
                </a:solidFill>
                <a:latin typeface="楷体" panose="02010609060101010101" pitchFamily="49" charset="-122"/>
                <a:ea typeface="楷体" panose="02010609060101010101" pitchFamily="49" charset="-122"/>
                <a:sym typeface="楷体" panose="02010609060101010101" pitchFamily="49" charset="-122"/>
              </a:rPr>
              <a:t>(</a:t>
            </a:r>
            <a:r>
              <a:rPr lang="zh-CN" altLang="en-US" sz="2300" b="1" dirty="0">
                <a:solidFill>
                  <a:srgbClr val="1E1F20"/>
                </a:solidFill>
                <a:latin typeface="楷体" panose="02010609060101010101" pitchFamily="49" charset="-122"/>
                <a:ea typeface="楷体" panose="02010609060101010101" pitchFamily="49" charset="-122"/>
                <a:sym typeface="楷体" panose="02010609060101010101" pitchFamily="49" charset="-122"/>
              </a:rPr>
              <a:t>竣工</a:t>
            </a:r>
            <a:r>
              <a:rPr lang="en-US" altLang="zh-CN" sz="2300" b="1" dirty="0">
                <a:solidFill>
                  <a:srgbClr val="1E1F20"/>
                </a:solidFill>
                <a:latin typeface="楷体" panose="02010609060101010101" pitchFamily="49" charset="-122"/>
                <a:ea typeface="楷体" panose="02010609060101010101" pitchFamily="49" charset="-122"/>
                <a:sym typeface="楷体" panose="02010609060101010101" pitchFamily="49" charset="-122"/>
              </a:rPr>
              <a:t>)</a:t>
            </a:r>
            <a:r>
              <a:rPr lang="zh-CN" altLang="en-US" sz="2300" b="1" dirty="0">
                <a:solidFill>
                  <a:srgbClr val="1E1F20"/>
                </a:solidFill>
                <a:latin typeface="楷体" panose="02010609060101010101" pitchFamily="49" charset="-122"/>
                <a:ea typeface="楷体" panose="02010609060101010101" pitchFamily="49" charset="-122"/>
                <a:sym typeface="楷体" panose="02010609060101010101" pitchFamily="49" charset="-122"/>
              </a:rPr>
              <a:t>备案手续以及会计决算手续，当其开发产品开始投入使用时均应视为已经完工。</a:t>
            </a:r>
            <a:endParaRPr lang="zh-CN" altLang="en-US" sz="2400" b="1" dirty="0">
              <a:solidFill>
                <a:srgbClr val="000000"/>
              </a:solidFill>
              <a:latin typeface="Trebuchet MS" panose="020B0603020202020204" pitchFamily="34" charset="0"/>
              <a:ea typeface="方正姚体" panose="02010601030101010101" pitchFamily="2" charset="-122"/>
              <a:sym typeface="Trebuchet MS" panose="020B0603020202020204" pitchFamily="34" charset="0"/>
            </a:endParaRPr>
          </a:p>
        </p:txBody>
      </p:sp>
      <p:sp>
        <p:nvSpPr>
          <p:cNvPr id="21513" name="标题 3"/>
          <p:cNvSpPr>
            <a:spLocks noGrp="1" noChangeArrowheads="1"/>
          </p:cNvSpPr>
          <p:nvPr>
            <p:ph type="title" idx="4294967295"/>
          </p:nvPr>
        </p:nvSpPr>
        <p:spPr/>
        <p:txBody>
          <a:bodyPr/>
          <a:lstStyle/>
          <a:p>
            <a:pPr marL="0" indent="0" eaLnBrk="1" hangingPunct="1"/>
            <a:r>
              <a:rPr lang="zh-CN" altLang="en-US" smtClean="0">
                <a:solidFill>
                  <a:srgbClr val="9B3131"/>
                </a:solidFill>
              </a:rPr>
              <a:t>房地产开发产品完工结转的必要性</a:t>
            </a:r>
            <a:endParaRPr lang="zh-CN" alt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任意多边形 15"/>
          <p:cNvSpPr>
            <a:spLocks noChangeArrowheads="1"/>
          </p:cNvSpPr>
          <p:nvPr/>
        </p:nvSpPr>
        <p:spPr bwMode="auto">
          <a:xfrm>
            <a:off x="8129588" y="6632575"/>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22531" name="燕尾形 12"/>
          <p:cNvSpPr>
            <a:spLocks noChangeArrowheads="1"/>
          </p:cNvSpPr>
          <p:nvPr/>
        </p:nvSpPr>
        <p:spPr bwMode="auto">
          <a:xfrm flipH="1">
            <a:off x="833120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22532" name="任意多边形 16"/>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22533" name="燕尾形 17"/>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22534" name="文本框 6"/>
          <p:cNvSpPr>
            <a:spLocks noChangeArrowheads="1"/>
          </p:cNvSpPr>
          <p:nvPr/>
        </p:nvSpPr>
        <p:spPr bwMode="auto">
          <a:xfrm>
            <a:off x="0" y="539750"/>
            <a:ext cx="804863"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ts val="1800"/>
              </a:spcBef>
              <a:buClr>
                <a:srgbClr val="C94D4D"/>
              </a:buClr>
              <a:buSzPct val="60000"/>
              <a:buFont typeface="Wingdings" panose="05000000000000000000" pitchFamily="2" charset="2"/>
              <a:buNone/>
            </a:pPr>
            <a:r>
              <a:rPr lang="zh-CN" altLang="zh-CN" sz="1600">
                <a:solidFill>
                  <a:schemeClr val="bg1"/>
                </a:solidFill>
                <a:ea typeface="微软雅黑" panose="020B0503020204020204" pitchFamily="34" charset="-122"/>
              </a:rPr>
              <a:t>Part1</a:t>
            </a:r>
          </a:p>
        </p:txBody>
      </p:sp>
      <p:pic>
        <p:nvPicPr>
          <p:cNvPr id="22535" name="图片 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6" name="Text Box 2"/>
          <p:cNvSpPr>
            <a:spLocks noChangeArrowheads="1"/>
          </p:cNvSpPr>
          <p:nvPr/>
        </p:nvSpPr>
        <p:spPr bwMode="auto">
          <a:xfrm>
            <a:off x="685800" y="1052513"/>
            <a:ext cx="8135938" cy="4700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6038" indent="-357188">
              <a:defRPr>
                <a:solidFill>
                  <a:schemeClr val="tx1"/>
                </a:solidFill>
                <a:latin typeface="Arial" panose="020B0604020202020204" pitchFamily="34" charset="0"/>
                <a:ea typeface="宋体" panose="02010600030101010101" pitchFamily="2" charset="-122"/>
              </a:defRPr>
            </a:lvl1pPr>
            <a:lvl2pPr marL="366713">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spcBef>
                <a:spcPts val="1800"/>
              </a:spcBef>
              <a:buClr>
                <a:srgbClr val="C94D4D"/>
              </a:buClr>
              <a:buSzPct val="60000"/>
              <a:buFont typeface="Wingdings" panose="05000000000000000000" pitchFamily="2" charset="2"/>
              <a:buChar char="u"/>
            </a:pPr>
            <a:r>
              <a:rPr lang="zh-CN" altLang="en-US" sz="3600" dirty="0">
                <a:solidFill>
                  <a:srgbClr val="9F3030"/>
                </a:solidFill>
                <a:ea typeface="微软雅黑" panose="020B0503020204020204" pitchFamily="34" charset="-122"/>
              </a:rPr>
              <a:t>如何确定完工年度？</a:t>
            </a:r>
            <a:endParaRPr lang="en-US" sz="3600" dirty="0">
              <a:solidFill>
                <a:srgbClr val="9F3030"/>
              </a:solidFill>
              <a:ea typeface="微软雅黑" panose="020B0503020204020204" pitchFamily="34" charset="-122"/>
            </a:endParaRPr>
          </a:p>
          <a:p>
            <a:pPr lvl="1" algn="just" eaLnBrk="1" hangingPunct="1">
              <a:lnSpc>
                <a:spcPct val="120000"/>
              </a:lnSpc>
              <a:spcBef>
                <a:spcPts val="600"/>
              </a:spcBef>
              <a:spcAft>
                <a:spcPts val="600"/>
              </a:spcAft>
              <a:buFont typeface="幼圆" panose="02010509060101010101" pitchFamily="49" charset="-122"/>
              <a:buChar char=" "/>
            </a:pPr>
            <a:r>
              <a:rPr lang="en-US" altLang="zh-CN" sz="2300" b="1" dirty="0">
                <a:solidFill>
                  <a:srgbClr val="1E1F20"/>
                </a:solidFill>
                <a:latin typeface="楷体" panose="02010609060101010101" pitchFamily="49" charset="-122"/>
                <a:ea typeface="楷体" panose="02010609060101010101" pitchFamily="49" charset="-122"/>
                <a:sym typeface="楷体" panose="02010609060101010101" pitchFamily="49" charset="-122"/>
              </a:rPr>
              <a:t>《</a:t>
            </a:r>
            <a:r>
              <a:rPr lang="zh-CN" altLang="en-US" sz="2300" b="1" dirty="0">
                <a:solidFill>
                  <a:srgbClr val="1E1F20"/>
                </a:solidFill>
                <a:latin typeface="楷体" panose="02010609060101010101" pitchFamily="49" charset="-122"/>
                <a:ea typeface="楷体" panose="02010609060101010101" pitchFamily="49" charset="-122"/>
                <a:sym typeface="楷体" panose="02010609060101010101" pitchFamily="49" charset="-122"/>
              </a:rPr>
              <a:t>国家税务总局关于房地产开发企业开发产品完工条件确认问题的通知</a:t>
            </a:r>
            <a:r>
              <a:rPr lang="en-US" altLang="zh-CN" sz="2300" b="1" dirty="0">
                <a:solidFill>
                  <a:srgbClr val="1E1F20"/>
                </a:solidFill>
                <a:latin typeface="楷体" panose="02010609060101010101" pitchFamily="49" charset="-122"/>
                <a:ea typeface="楷体" panose="02010609060101010101" pitchFamily="49" charset="-122"/>
                <a:sym typeface="楷体" panose="02010609060101010101" pitchFamily="49" charset="-122"/>
              </a:rPr>
              <a:t>》</a:t>
            </a:r>
            <a:r>
              <a:rPr lang="zh-CN" altLang="en-US" sz="2300" b="1" dirty="0">
                <a:solidFill>
                  <a:srgbClr val="1E1F20"/>
                </a:solidFill>
                <a:latin typeface="楷体" panose="02010609060101010101" pitchFamily="49" charset="-122"/>
                <a:ea typeface="楷体" panose="02010609060101010101" pitchFamily="49" charset="-122"/>
                <a:sym typeface="楷体" panose="02010609060101010101" pitchFamily="49" charset="-122"/>
              </a:rPr>
              <a:t>（国税函</a:t>
            </a:r>
            <a:r>
              <a:rPr lang="en-US" altLang="zh-CN" sz="2300" b="1" dirty="0">
                <a:solidFill>
                  <a:srgbClr val="1E1F20"/>
                </a:solidFill>
                <a:latin typeface="楷体" panose="02010609060101010101" pitchFamily="49" charset="-122"/>
                <a:ea typeface="楷体" panose="02010609060101010101" pitchFamily="49" charset="-122"/>
                <a:sym typeface="楷体" panose="02010609060101010101" pitchFamily="49" charset="-122"/>
              </a:rPr>
              <a:t>[2010]201</a:t>
            </a:r>
            <a:r>
              <a:rPr lang="zh-CN" altLang="en-US" sz="2300" b="1" dirty="0">
                <a:solidFill>
                  <a:srgbClr val="1E1F20"/>
                </a:solidFill>
                <a:latin typeface="楷体" panose="02010609060101010101" pitchFamily="49" charset="-122"/>
                <a:ea typeface="楷体" panose="02010609060101010101" pitchFamily="49" charset="-122"/>
                <a:sym typeface="楷体" panose="02010609060101010101" pitchFamily="49" charset="-122"/>
              </a:rPr>
              <a:t>号）规定：</a:t>
            </a:r>
          </a:p>
          <a:p>
            <a:pPr lvl="1" algn="just" eaLnBrk="1" hangingPunct="1">
              <a:lnSpc>
                <a:spcPct val="120000"/>
              </a:lnSpc>
              <a:spcBef>
                <a:spcPts val="600"/>
              </a:spcBef>
              <a:spcAft>
                <a:spcPts val="600"/>
              </a:spcAft>
              <a:buFont typeface="幼圆" panose="02010509060101010101" pitchFamily="49" charset="-122"/>
              <a:buChar char=" "/>
            </a:pPr>
            <a:r>
              <a:rPr lang="zh-CN" altLang="en-US" sz="2300" b="1" dirty="0">
                <a:solidFill>
                  <a:srgbClr val="1E1F20"/>
                </a:solidFill>
                <a:latin typeface="楷体" panose="02010609060101010101" pitchFamily="49" charset="-122"/>
                <a:ea typeface="楷体" panose="02010609060101010101" pitchFamily="49" charset="-122"/>
                <a:sym typeface="楷体" panose="02010609060101010101" pitchFamily="49" charset="-122"/>
              </a:rPr>
              <a:t>    房地产开发企业建造、开发的开发产品，无论工程质量是否通过验收合格，或是否办理完工（竣工）备案手续以及会计决算手续，当企业开始办理开发产品交付手续（包括入住手续）、或已开始实际投入使用时，为开发产品开始投入使用，应视为开发产品已经完工。房地产开发企业应按规定及时结算开发产品计税成本，并计算企业当年度应纳税所得额。</a:t>
            </a:r>
            <a:endParaRPr lang="zh-CN" altLang="en-US" sz="2400" b="1" dirty="0">
              <a:solidFill>
                <a:srgbClr val="000000"/>
              </a:solidFill>
              <a:latin typeface="Trebuchet MS" panose="020B0603020202020204" pitchFamily="34" charset="0"/>
              <a:ea typeface="方正姚体" panose="02010601030101010101" pitchFamily="2" charset="-122"/>
              <a:sym typeface="Trebuchet MS" panose="020B0603020202020204" pitchFamily="34" charset="0"/>
            </a:endParaRPr>
          </a:p>
        </p:txBody>
      </p:sp>
      <p:sp>
        <p:nvSpPr>
          <p:cNvPr id="22537" name="标题 3"/>
          <p:cNvSpPr>
            <a:spLocks noGrp="1" noChangeArrowheads="1"/>
          </p:cNvSpPr>
          <p:nvPr>
            <p:ph type="title" idx="4294967295"/>
          </p:nvPr>
        </p:nvSpPr>
        <p:spPr/>
        <p:txBody>
          <a:bodyPr/>
          <a:lstStyle/>
          <a:p>
            <a:pPr marL="0" indent="0" eaLnBrk="1" hangingPunct="1"/>
            <a:r>
              <a:rPr lang="zh-CN" altLang="en-US" smtClean="0">
                <a:solidFill>
                  <a:srgbClr val="9B3131"/>
                </a:solidFill>
              </a:rPr>
              <a:t>房地产开发产品完工结转的必要性</a:t>
            </a:r>
            <a:endParaRPr lang="zh-CN" alt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直接连接符 25"/>
          <p:cNvSpPr>
            <a:spLocks noChangeShapeType="1"/>
          </p:cNvSpPr>
          <p:nvPr/>
        </p:nvSpPr>
        <p:spPr bwMode="auto">
          <a:xfrm>
            <a:off x="0" y="3195638"/>
            <a:ext cx="6115050" cy="1587"/>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30723" name="直接连接符 29"/>
          <p:cNvSpPr>
            <a:spLocks noChangeShapeType="1"/>
          </p:cNvSpPr>
          <p:nvPr/>
        </p:nvSpPr>
        <p:spPr bwMode="auto">
          <a:xfrm>
            <a:off x="3805238" y="3284538"/>
            <a:ext cx="5338762" cy="1587"/>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30724" name="标题 1"/>
          <p:cNvSpPr>
            <a:spLocks noGrp="1" noChangeArrowheads="1"/>
          </p:cNvSpPr>
          <p:nvPr>
            <p:ph type="ctrTitle" idx="4294967295"/>
          </p:nvPr>
        </p:nvSpPr>
        <p:spPr>
          <a:xfrm>
            <a:off x="1428750" y="2574925"/>
            <a:ext cx="7172325" cy="619125"/>
          </a:xfrm>
        </p:spPr>
        <p:txBody>
          <a:bodyPr lIns="0" tIns="0" rIns="0" bIns="0"/>
          <a:lstStyle/>
          <a:p>
            <a:pPr marL="0" indent="0" algn="ctr" eaLnBrk="1" hangingPunct="1"/>
            <a:r>
              <a:rPr lang="zh-CN" altLang="en-US" sz="3200" b="0" dirty="0" smtClean="0">
                <a:solidFill>
                  <a:srgbClr val="9B3131"/>
                </a:solidFill>
                <a:latin typeface="Arial" panose="020B0604020202020204" pitchFamily="34" charset="0"/>
                <a:ea typeface="黑体" panose="02010609060101010101" pitchFamily="49" charset="-122"/>
              </a:rPr>
              <a:t>完工年度企业所得税计算过程</a:t>
            </a:r>
            <a:endParaRPr lang="zh-CN" altLang="en-US" sz="3200" b="0" dirty="0" smtClean="0">
              <a:latin typeface="Arial" panose="020B0604020202020204" pitchFamily="34" charset="0"/>
              <a:ea typeface="黑体" panose="02010609060101010101" pitchFamily="49" charset="-122"/>
            </a:endParaRPr>
          </a:p>
        </p:txBody>
      </p:sp>
      <p:sp>
        <p:nvSpPr>
          <p:cNvPr id="30725" name="文本占位符 2"/>
          <p:cNvSpPr>
            <a:spLocks noGrp="1" noChangeArrowheads="1"/>
          </p:cNvSpPr>
          <p:nvPr>
            <p:ph type="subTitle" idx="1"/>
          </p:nvPr>
        </p:nvSpPr>
        <p:spPr>
          <a:xfrm>
            <a:off x="2706688" y="3519488"/>
            <a:ext cx="4616450" cy="1995487"/>
          </a:xfrm>
        </p:spPr>
        <p:txBody>
          <a:bodyPr anchor="ctr"/>
          <a:lstStyle/>
          <a:p>
            <a:pPr algn="l" eaLnBrk="1" hangingPunct="1"/>
            <a:endParaRPr lang="zh-CN" altLang="zh-CN" sz="1800" smtClean="0">
              <a:solidFill>
                <a:srgbClr val="8E9396"/>
              </a:solidFill>
            </a:endParaRPr>
          </a:p>
        </p:txBody>
      </p:sp>
      <p:sp>
        <p:nvSpPr>
          <p:cNvPr id="30726" name="矩形 3"/>
          <p:cNvSpPr>
            <a:spLocks noChangeArrowheads="1"/>
          </p:cNvSpPr>
          <p:nvPr/>
        </p:nvSpPr>
        <p:spPr bwMode="auto">
          <a:xfrm>
            <a:off x="0" y="1562100"/>
            <a:ext cx="1908175" cy="2646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en-US" altLang="zh-CN" sz="16600" b="1">
                <a:solidFill>
                  <a:schemeClr val="accent1"/>
                </a:solidFill>
                <a:latin typeface="华文隶书" panose="02010800040101010101" pitchFamily="2" charset="-122"/>
                <a:ea typeface="华文隶书" panose="02010800040101010101" pitchFamily="2" charset="-122"/>
                <a:sym typeface="华文隶书" panose="02010800040101010101" pitchFamily="2" charset="-122"/>
              </a:rPr>
              <a:t>2</a:t>
            </a:r>
            <a:endParaRPr lang="zh-CN" altLang="en-US" sz="16600" b="1">
              <a:solidFill>
                <a:schemeClr val="accent1"/>
              </a:solidFill>
              <a:latin typeface="华文隶书" panose="02010800040101010101" pitchFamily="2" charset="-122"/>
              <a:ea typeface="华文隶书" panose="02010800040101010101" pitchFamily="2" charset="-122"/>
              <a:sym typeface="华文隶书" panose="02010800040101010101" pitchFamily="2"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任意多边形 15"/>
          <p:cNvSpPr>
            <a:spLocks noChangeArrowheads="1"/>
          </p:cNvSpPr>
          <p:nvPr/>
        </p:nvSpPr>
        <p:spPr bwMode="auto">
          <a:xfrm>
            <a:off x="8129588" y="6632575"/>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1747" name="燕尾形 12"/>
          <p:cNvSpPr>
            <a:spLocks noChangeArrowheads="1"/>
          </p:cNvSpPr>
          <p:nvPr/>
        </p:nvSpPr>
        <p:spPr bwMode="auto">
          <a:xfrm flipH="1">
            <a:off x="833120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31748" name="任意多边形 16"/>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1749" name="燕尾形 17"/>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31750" name="文本框 6"/>
          <p:cNvSpPr>
            <a:spLocks noChangeArrowheads="1"/>
          </p:cNvSpPr>
          <p:nvPr/>
        </p:nvSpPr>
        <p:spPr bwMode="auto">
          <a:xfrm>
            <a:off x="0" y="539750"/>
            <a:ext cx="804863"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ts val="1800"/>
              </a:spcBef>
              <a:buClr>
                <a:srgbClr val="C94D4D"/>
              </a:buClr>
              <a:buSzPct val="60000"/>
              <a:buFont typeface="Wingdings" panose="05000000000000000000" pitchFamily="2" charset="2"/>
              <a:buNone/>
            </a:pPr>
            <a:r>
              <a:rPr lang="en-US" altLang="zh-CN" sz="1600">
                <a:solidFill>
                  <a:schemeClr val="bg1"/>
                </a:solidFill>
                <a:ea typeface="微软雅黑" panose="020B0503020204020204" pitchFamily="34" charset="-122"/>
              </a:rPr>
              <a:t>part2</a:t>
            </a:r>
            <a:endParaRPr lang="zh-CN" altLang="zh-CN" sz="1600">
              <a:solidFill>
                <a:schemeClr val="bg1"/>
              </a:solidFill>
              <a:ea typeface="微软雅黑" panose="020B0503020204020204" pitchFamily="34" charset="-122"/>
            </a:endParaRPr>
          </a:p>
        </p:txBody>
      </p:sp>
      <p:pic>
        <p:nvPicPr>
          <p:cNvPr id="31751" name="图片 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52" name="任意多边形 15"/>
          <p:cNvSpPr>
            <a:spLocks noChangeArrowheads="1"/>
          </p:cNvSpPr>
          <p:nvPr/>
        </p:nvSpPr>
        <p:spPr bwMode="auto">
          <a:xfrm>
            <a:off x="8129588" y="6632575"/>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1753" name="燕尾形 12"/>
          <p:cNvSpPr>
            <a:spLocks noChangeArrowheads="1"/>
          </p:cNvSpPr>
          <p:nvPr/>
        </p:nvSpPr>
        <p:spPr bwMode="auto">
          <a:xfrm flipH="1">
            <a:off x="8331200" y="6707188"/>
            <a:ext cx="96838" cy="96837"/>
          </a:xfrm>
          <a:prstGeom prst="chevron">
            <a:avLst>
              <a:gd name="adj" fmla="val 49672"/>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1300">
              <a:solidFill>
                <a:srgbClr val="494B4D"/>
              </a:solidFill>
              <a:sym typeface="华文楷体" panose="02010600040101010101" pitchFamily="2" charset="-122"/>
            </a:endParaRPr>
          </a:p>
        </p:txBody>
      </p:sp>
      <p:sp>
        <p:nvSpPr>
          <p:cNvPr id="31754" name="任意多边形 16"/>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1755" name="燕尾形 17"/>
          <p:cNvSpPr>
            <a:spLocks noChangeArrowheads="1"/>
          </p:cNvSpPr>
          <p:nvPr/>
        </p:nvSpPr>
        <p:spPr bwMode="auto">
          <a:xfrm>
            <a:off x="8858250" y="6707188"/>
            <a:ext cx="96838" cy="96837"/>
          </a:xfrm>
          <a:prstGeom prst="chevron">
            <a:avLst>
              <a:gd name="adj" fmla="val 49672"/>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1300">
              <a:solidFill>
                <a:srgbClr val="494B4D"/>
              </a:solidFill>
              <a:sym typeface="华文楷体" panose="02010600040101010101" pitchFamily="2" charset="-122"/>
            </a:endParaRPr>
          </a:p>
        </p:txBody>
      </p:sp>
      <p:sp>
        <p:nvSpPr>
          <p:cNvPr id="31756" name="标题 1"/>
          <p:cNvSpPr>
            <a:spLocks noGrp="1" noChangeArrowheads="1"/>
          </p:cNvSpPr>
          <p:nvPr>
            <p:ph type="title" idx="4294967295"/>
          </p:nvPr>
        </p:nvSpPr>
        <p:spPr/>
        <p:txBody>
          <a:bodyPr/>
          <a:lstStyle/>
          <a:p>
            <a:pPr marL="0" indent="0" eaLnBrk="1" hangingPunct="1"/>
            <a:r>
              <a:rPr lang="zh-CN" altLang="en-US" sz="3600" smtClean="0">
                <a:solidFill>
                  <a:srgbClr val="9B3131"/>
                </a:solidFill>
              </a:rPr>
              <a:t>完工年度企业所得税计算</a:t>
            </a:r>
            <a:endParaRPr lang="zh-CN" altLang="en-US" smtClean="0"/>
          </a:p>
        </p:txBody>
      </p:sp>
      <p:sp>
        <p:nvSpPr>
          <p:cNvPr id="20493" name="内容占位符 2"/>
          <p:cNvSpPr>
            <a:spLocks noGrp="1" noChangeArrowheads="1"/>
          </p:cNvSpPr>
          <p:nvPr>
            <p:ph idx="1"/>
          </p:nvPr>
        </p:nvSpPr>
        <p:spPr>
          <a:xfrm>
            <a:off x="522288" y="1049338"/>
            <a:ext cx="8189912" cy="5127625"/>
          </a:xfrm>
        </p:spPr>
        <p:txBody>
          <a:bodyPr/>
          <a:lstStyle/>
          <a:p>
            <a:pPr marL="46038" algn="just" eaLnBrk="1" hangingPunct="1">
              <a:lnSpc>
                <a:spcPct val="99000"/>
              </a:lnSpc>
              <a:buFont typeface="Wingdings" panose="05000000000000000000" pitchFamily="2" charset="2"/>
              <a:buChar char="u"/>
              <a:defRPr/>
            </a:pPr>
            <a:r>
              <a:rPr lang="zh-CN" altLang="en-US" sz="3600" dirty="0" smtClean="0">
                <a:solidFill>
                  <a:srgbClr val="9B3131"/>
                </a:solidFill>
              </a:rPr>
              <a:t>不同年度开发产品涉及会计处理</a:t>
            </a:r>
            <a:endParaRPr lang="en-US" sz="3500" dirty="0" smtClean="0">
              <a:solidFill>
                <a:srgbClr val="9B3131"/>
              </a:solidFill>
              <a:sym typeface="方正姚体" panose="02010601030101010101" pitchFamily="2" charset="-122"/>
            </a:endParaRPr>
          </a:p>
          <a:p>
            <a:pPr marL="46038" lvl="1" algn="just" eaLnBrk="1" hangingPunct="1">
              <a:lnSpc>
                <a:spcPct val="99000"/>
              </a:lnSpc>
              <a:buFont typeface="幼圆" pitchFamily="49" charset="-122"/>
              <a:buChar char=" "/>
              <a:defRPr/>
            </a:pPr>
            <a:r>
              <a:rPr lang="zh-CN" altLang="en-US" sz="3300" dirty="0" smtClean="0">
                <a:solidFill>
                  <a:srgbClr val="9B3131"/>
                </a:solidFill>
                <a:sym typeface="方正姚体" panose="02010601030101010101" pitchFamily="2" charset="-122"/>
              </a:rPr>
              <a:t>1、未完工开发产品的会计处理</a:t>
            </a:r>
          </a:p>
          <a:p>
            <a:pPr marL="0" lvl="2" indent="539750" algn="l" eaLnBrk="1" hangingPunct="1">
              <a:lnSpc>
                <a:spcPct val="97000"/>
              </a:lnSpc>
              <a:buFont typeface="Arial" panose="020B0604020202020204" pitchFamily="34" charset="0"/>
              <a:buChar char="•"/>
              <a:defRPr/>
            </a:pPr>
            <a:r>
              <a:rPr lang="zh-CN" altLang="en-US"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收取房款</a:t>
            </a:r>
          </a:p>
          <a:p>
            <a:pPr marL="0" lvl="2" algn="l" eaLnBrk="1" hangingPunct="1">
              <a:lnSpc>
                <a:spcPct val="97000"/>
              </a:lnSpc>
              <a:defRPr/>
            </a:pPr>
            <a:r>
              <a:rPr lang="zh-CN" altLang="en-US"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  借：银行存款</a:t>
            </a:r>
          </a:p>
          <a:p>
            <a:pPr marL="0" lvl="2" algn="l" eaLnBrk="1" hangingPunct="1">
              <a:lnSpc>
                <a:spcPct val="97000"/>
              </a:lnSpc>
              <a:defRPr/>
            </a:pPr>
            <a:r>
              <a:rPr lang="zh-CN" altLang="en-US"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	贷：预收账款</a:t>
            </a:r>
          </a:p>
          <a:p>
            <a:pPr marL="0" lvl="2" indent="539750" algn="l" eaLnBrk="1" hangingPunct="1">
              <a:lnSpc>
                <a:spcPct val="97000"/>
              </a:lnSpc>
              <a:buFont typeface="Arial" panose="020B0604020202020204" pitchFamily="34" charset="0"/>
              <a:buChar char="•"/>
              <a:defRPr/>
            </a:pPr>
            <a:endParaRPr lang="zh-CN" altLang="en-US"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endParaRPr>
          </a:p>
          <a:p>
            <a:pPr marL="0" lvl="2" indent="539750" algn="l" eaLnBrk="1" hangingPunct="1">
              <a:lnSpc>
                <a:spcPct val="97000"/>
              </a:lnSpc>
              <a:buFont typeface="Arial" panose="020B0604020202020204" pitchFamily="34" charset="0"/>
              <a:buChar char="•"/>
              <a:defRPr/>
            </a:pPr>
            <a:r>
              <a:rPr lang="zh-CN" altLang="en-US"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支付营业税金及附加</a:t>
            </a:r>
          </a:p>
          <a:p>
            <a:pPr marL="0" lvl="2" algn="l" eaLnBrk="1" hangingPunct="1">
              <a:lnSpc>
                <a:spcPct val="97000"/>
              </a:lnSpc>
              <a:defRPr/>
            </a:pPr>
            <a:r>
              <a:rPr lang="zh-CN" altLang="en-US"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  借：应交税费-营业税等</a:t>
            </a:r>
          </a:p>
          <a:p>
            <a:pPr marL="0" lvl="2" algn="l" eaLnBrk="1" hangingPunct="1">
              <a:lnSpc>
                <a:spcPct val="97000"/>
              </a:lnSpc>
              <a:defRPr/>
            </a:pPr>
            <a:r>
              <a:rPr lang="zh-CN" altLang="en-US"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	贷：银行存款</a:t>
            </a:r>
          </a:p>
          <a:p>
            <a:pPr marL="46038" algn="just" eaLnBrk="1" hangingPunct="1">
              <a:lnSpc>
                <a:spcPct val="81000"/>
              </a:lnSpc>
              <a:buFont typeface="Wingdings" panose="05000000000000000000" pitchFamily="2" charset="2"/>
              <a:buChar char="u"/>
              <a:defRPr/>
            </a:pPr>
            <a:endParaRPr lang="zh-CN" altLang="en-US" sz="22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任意多边形 15"/>
          <p:cNvSpPr>
            <a:spLocks noChangeArrowheads="1"/>
          </p:cNvSpPr>
          <p:nvPr/>
        </p:nvSpPr>
        <p:spPr bwMode="auto">
          <a:xfrm>
            <a:off x="8129588" y="6632575"/>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2771" name="燕尾形 12"/>
          <p:cNvSpPr>
            <a:spLocks noChangeArrowheads="1"/>
          </p:cNvSpPr>
          <p:nvPr/>
        </p:nvSpPr>
        <p:spPr bwMode="auto">
          <a:xfrm flipH="1">
            <a:off x="833120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32772" name="任意多边形 16"/>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2773" name="燕尾形 17"/>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32774" name="文本框 6"/>
          <p:cNvSpPr>
            <a:spLocks noChangeArrowheads="1"/>
          </p:cNvSpPr>
          <p:nvPr/>
        </p:nvSpPr>
        <p:spPr bwMode="auto">
          <a:xfrm>
            <a:off x="0" y="539750"/>
            <a:ext cx="804863"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ts val="1800"/>
              </a:spcBef>
              <a:buClr>
                <a:srgbClr val="C94D4D"/>
              </a:buClr>
              <a:buSzPct val="60000"/>
              <a:buFont typeface="Wingdings" panose="05000000000000000000" pitchFamily="2" charset="2"/>
              <a:buNone/>
            </a:pPr>
            <a:r>
              <a:rPr lang="en-US" altLang="zh-CN" sz="1600">
                <a:solidFill>
                  <a:schemeClr val="bg1"/>
                </a:solidFill>
                <a:ea typeface="微软雅黑" panose="020B0503020204020204" pitchFamily="34" charset="-122"/>
              </a:rPr>
              <a:t>part2</a:t>
            </a:r>
            <a:endParaRPr lang="zh-CN" altLang="zh-CN" sz="1600">
              <a:solidFill>
                <a:schemeClr val="bg1"/>
              </a:solidFill>
              <a:ea typeface="微软雅黑" panose="020B0503020204020204" pitchFamily="34" charset="-122"/>
            </a:endParaRPr>
          </a:p>
        </p:txBody>
      </p:sp>
      <p:pic>
        <p:nvPicPr>
          <p:cNvPr id="32775" name="图片 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6" name="任意多边形 15"/>
          <p:cNvSpPr>
            <a:spLocks noChangeArrowheads="1"/>
          </p:cNvSpPr>
          <p:nvPr/>
        </p:nvSpPr>
        <p:spPr bwMode="auto">
          <a:xfrm>
            <a:off x="8129588" y="6632575"/>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2777" name="燕尾形 12"/>
          <p:cNvSpPr>
            <a:spLocks noChangeArrowheads="1"/>
          </p:cNvSpPr>
          <p:nvPr/>
        </p:nvSpPr>
        <p:spPr bwMode="auto">
          <a:xfrm flipH="1">
            <a:off x="8331200" y="6707188"/>
            <a:ext cx="96838" cy="96837"/>
          </a:xfrm>
          <a:prstGeom prst="chevron">
            <a:avLst>
              <a:gd name="adj" fmla="val 49672"/>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1300">
              <a:solidFill>
                <a:srgbClr val="494B4D"/>
              </a:solidFill>
              <a:sym typeface="华文楷体" panose="02010600040101010101" pitchFamily="2" charset="-122"/>
            </a:endParaRPr>
          </a:p>
        </p:txBody>
      </p:sp>
      <p:sp>
        <p:nvSpPr>
          <p:cNvPr id="32778" name="任意多边形 16"/>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2779" name="燕尾形 17"/>
          <p:cNvSpPr>
            <a:spLocks noChangeArrowheads="1"/>
          </p:cNvSpPr>
          <p:nvPr/>
        </p:nvSpPr>
        <p:spPr bwMode="auto">
          <a:xfrm>
            <a:off x="8858250" y="6707188"/>
            <a:ext cx="96838" cy="96837"/>
          </a:xfrm>
          <a:prstGeom prst="chevron">
            <a:avLst>
              <a:gd name="adj" fmla="val 49672"/>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1300">
              <a:solidFill>
                <a:srgbClr val="494B4D"/>
              </a:solidFill>
              <a:sym typeface="华文楷体" panose="02010600040101010101" pitchFamily="2" charset="-122"/>
            </a:endParaRPr>
          </a:p>
        </p:txBody>
      </p:sp>
      <p:sp>
        <p:nvSpPr>
          <p:cNvPr id="32780" name="标题 1"/>
          <p:cNvSpPr>
            <a:spLocks noGrp="1" noChangeArrowheads="1"/>
          </p:cNvSpPr>
          <p:nvPr>
            <p:ph type="title" idx="4294967295"/>
          </p:nvPr>
        </p:nvSpPr>
        <p:spPr/>
        <p:txBody>
          <a:bodyPr/>
          <a:lstStyle/>
          <a:p>
            <a:pPr marL="0" indent="0" eaLnBrk="1" hangingPunct="1"/>
            <a:r>
              <a:rPr lang="zh-CN" altLang="en-US" sz="3600" smtClean="0">
                <a:solidFill>
                  <a:srgbClr val="9B3131"/>
                </a:solidFill>
              </a:rPr>
              <a:t>完工年度企业所得税计算</a:t>
            </a:r>
            <a:endParaRPr lang="zh-CN" altLang="en-US" smtClean="0"/>
          </a:p>
        </p:txBody>
      </p:sp>
      <p:sp>
        <p:nvSpPr>
          <p:cNvPr id="21517" name="内容占位符 2"/>
          <p:cNvSpPr>
            <a:spLocks noGrp="1" noChangeArrowheads="1"/>
          </p:cNvSpPr>
          <p:nvPr>
            <p:ph idx="1"/>
          </p:nvPr>
        </p:nvSpPr>
        <p:spPr>
          <a:xfrm>
            <a:off x="522288" y="1049338"/>
            <a:ext cx="8189912" cy="5127625"/>
          </a:xfrm>
        </p:spPr>
        <p:txBody>
          <a:bodyPr/>
          <a:lstStyle/>
          <a:p>
            <a:pPr marL="46038" algn="just" eaLnBrk="1" hangingPunct="1">
              <a:lnSpc>
                <a:spcPct val="99000"/>
              </a:lnSpc>
              <a:buFont typeface="Wingdings" panose="05000000000000000000" pitchFamily="2" charset="2"/>
              <a:buChar char="u"/>
              <a:defRPr/>
            </a:pPr>
            <a:r>
              <a:rPr lang="zh-CN" altLang="en-US" sz="3200" dirty="0" smtClean="0">
                <a:solidFill>
                  <a:srgbClr val="9B3131"/>
                </a:solidFill>
              </a:rPr>
              <a:t>不同年度开发产品涉及会计处理</a:t>
            </a:r>
            <a:endParaRPr lang="en-US" sz="3500" dirty="0" smtClean="0">
              <a:solidFill>
                <a:srgbClr val="9B3131"/>
              </a:solidFill>
              <a:sym typeface="方正姚体" panose="02010601030101010101" pitchFamily="2" charset="-122"/>
            </a:endParaRPr>
          </a:p>
          <a:p>
            <a:pPr marL="46038" lvl="1" algn="just" eaLnBrk="1" hangingPunct="1">
              <a:lnSpc>
                <a:spcPct val="99000"/>
              </a:lnSpc>
              <a:buFont typeface="幼圆" pitchFamily="49" charset="-122"/>
              <a:buChar char=" "/>
              <a:defRPr/>
            </a:pPr>
            <a:r>
              <a:rPr lang="zh-CN" altLang="en-US" sz="3300" dirty="0" smtClean="0">
                <a:solidFill>
                  <a:srgbClr val="9B3131"/>
                </a:solidFill>
                <a:sym typeface="方正姚体" panose="02010601030101010101" pitchFamily="2" charset="-122"/>
              </a:rPr>
              <a:t>1、未完工开发产品的会计处理</a:t>
            </a:r>
          </a:p>
          <a:p>
            <a:pPr marL="0" lvl="2" indent="539750" algn="l" eaLnBrk="1" hangingPunct="1">
              <a:lnSpc>
                <a:spcPct val="97000"/>
              </a:lnSpc>
              <a:buFont typeface="Arial" panose="020B0604020202020204" pitchFamily="34" charset="0"/>
              <a:buChar char="•"/>
              <a:defRPr/>
            </a:pPr>
            <a:r>
              <a:rPr lang="zh-CN" altLang="en-US"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收取房款</a:t>
            </a:r>
          </a:p>
          <a:p>
            <a:pPr marL="0" lvl="2" algn="l" eaLnBrk="1" hangingPunct="1">
              <a:lnSpc>
                <a:spcPct val="97000"/>
              </a:lnSpc>
              <a:defRPr/>
            </a:pPr>
            <a:r>
              <a:rPr lang="zh-CN" altLang="en-US"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  借：银行存款</a:t>
            </a:r>
          </a:p>
          <a:p>
            <a:pPr marL="0" lvl="2" algn="l" eaLnBrk="1" hangingPunct="1">
              <a:lnSpc>
                <a:spcPct val="97000"/>
              </a:lnSpc>
              <a:defRPr/>
            </a:pPr>
            <a:r>
              <a:rPr lang="zh-CN" altLang="en-US"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	贷：预收账款</a:t>
            </a:r>
          </a:p>
          <a:p>
            <a:pPr marL="0" lvl="2" indent="539750" algn="l" eaLnBrk="1" hangingPunct="1">
              <a:lnSpc>
                <a:spcPct val="97000"/>
              </a:lnSpc>
              <a:buFont typeface="Arial" panose="020B0604020202020204" pitchFamily="34" charset="0"/>
              <a:buChar char="•"/>
              <a:defRPr/>
            </a:pPr>
            <a:endParaRPr lang="zh-CN" altLang="en-US"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endParaRPr>
          </a:p>
          <a:p>
            <a:pPr marL="0" lvl="2" indent="539750" algn="l" eaLnBrk="1" hangingPunct="1">
              <a:lnSpc>
                <a:spcPct val="97000"/>
              </a:lnSpc>
              <a:buFont typeface="Arial" panose="020B0604020202020204" pitchFamily="34" charset="0"/>
              <a:buChar char="•"/>
              <a:defRPr/>
            </a:pPr>
            <a:r>
              <a:rPr lang="zh-CN" altLang="en-US"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支付营业税金及附加</a:t>
            </a:r>
          </a:p>
          <a:p>
            <a:pPr marL="0" lvl="2" algn="l" eaLnBrk="1" hangingPunct="1">
              <a:lnSpc>
                <a:spcPct val="97000"/>
              </a:lnSpc>
              <a:defRPr/>
            </a:pPr>
            <a:r>
              <a:rPr lang="zh-CN" altLang="en-US"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  借：应交税费-营业税等</a:t>
            </a:r>
          </a:p>
          <a:p>
            <a:pPr marL="0" lvl="2" algn="l" eaLnBrk="1" hangingPunct="1">
              <a:lnSpc>
                <a:spcPct val="97000"/>
              </a:lnSpc>
              <a:defRPr/>
            </a:pPr>
            <a:r>
              <a:rPr lang="zh-CN" altLang="en-US"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	贷：银行存款</a:t>
            </a:r>
          </a:p>
          <a:p>
            <a:pPr marL="46038" algn="just" eaLnBrk="1" hangingPunct="1">
              <a:lnSpc>
                <a:spcPct val="81000"/>
              </a:lnSpc>
              <a:buFont typeface="Wingdings" panose="05000000000000000000" pitchFamily="2" charset="2"/>
              <a:buChar char="u"/>
              <a:defRPr/>
            </a:pPr>
            <a:endParaRPr lang="zh-CN" altLang="en-US" sz="22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任意多边形 15"/>
          <p:cNvSpPr>
            <a:spLocks noChangeArrowheads="1"/>
          </p:cNvSpPr>
          <p:nvPr/>
        </p:nvSpPr>
        <p:spPr bwMode="auto">
          <a:xfrm>
            <a:off x="8129588" y="6632575"/>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3795" name="燕尾形 12"/>
          <p:cNvSpPr>
            <a:spLocks noChangeArrowheads="1"/>
          </p:cNvSpPr>
          <p:nvPr/>
        </p:nvSpPr>
        <p:spPr bwMode="auto">
          <a:xfrm flipH="1">
            <a:off x="833120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33796" name="任意多边形 16"/>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3797" name="燕尾形 17"/>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33798" name="文本框 6"/>
          <p:cNvSpPr>
            <a:spLocks noChangeArrowheads="1"/>
          </p:cNvSpPr>
          <p:nvPr/>
        </p:nvSpPr>
        <p:spPr bwMode="auto">
          <a:xfrm>
            <a:off x="0" y="539750"/>
            <a:ext cx="804863"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ts val="1800"/>
              </a:spcBef>
              <a:buClr>
                <a:srgbClr val="C94D4D"/>
              </a:buClr>
              <a:buSzPct val="60000"/>
              <a:buFont typeface="Wingdings" panose="05000000000000000000" pitchFamily="2" charset="2"/>
              <a:buNone/>
            </a:pPr>
            <a:r>
              <a:rPr lang="en-US" altLang="zh-CN" sz="1600">
                <a:solidFill>
                  <a:schemeClr val="bg1"/>
                </a:solidFill>
                <a:ea typeface="微软雅黑" panose="020B0503020204020204" pitchFamily="34" charset="-122"/>
              </a:rPr>
              <a:t>part2</a:t>
            </a:r>
            <a:endParaRPr lang="zh-CN" altLang="zh-CN" sz="1600">
              <a:solidFill>
                <a:schemeClr val="bg1"/>
              </a:solidFill>
              <a:ea typeface="微软雅黑" panose="020B0503020204020204" pitchFamily="34" charset="-122"/>
            </a:endParaRPr>
          </a:p>
        </p:txBody>
      </p:sp>
      <p:pic>
        <p:nvPicPr>
          <p:cNvPr id="33799" name="图片 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800" name="任意多边形 15"/>
          <p:cNvSpPr>
            <a:spLocks noChangeArrowheads="1"/>
          </p:cNvSpPr>
          <p:nvPr/>
        </p:nvSpPr>
        <p:spPr bwMode="auto">
          <a:xfrm>
            <a:off x="8129588" y="6632575"/>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3801" name="燕尾形 12"/>
          <p:cNvSpPr>
            <a:spLocks noChangeArrowheads="1"/>
          </p:cNvSpPr>
          <p:nvPr/>
        </p:nvSpPr>
        <p:spPr bwMode="auto">
          <a:xfrm flipH="1">
            <a:off x="8331200" y="6707188"/>
            <a:ext cx="96838" cy="96837"/>
          </a:xfrm>
          <a:prstGeom prst="chevron">
            <a:avLst>
              <a:gd name="adj" fmla="val 49672"/>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1300">
              <a:solidFill>
                <a:srgbClr val="494B4D"/>
              </a:solidFill>
              <a:sym typeface="华文楷体" panose="02010600040101010101" pitchFamily="2" charset="-122"/>
            </a:endParaRPr>
          </a:p>
        </p:txBody>
      </p:sp>
      <p:sp>
        <p:nvSpPr>
          <p:cNvPr id="33802" name="任意多边形 16"/>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3803" name="燕尾形 17"/>
          <p:cNvSpPr>
            <a:spLocks noChangeArrowheads="1"/>
          </p:cNvSpPr>
          <p:nvPr/>
        </p:nvSpPr>
        <p:spPr bwMode="auto">
          <a:xfrm>
            <a:off x="8858250" y="6707188"/>
            <a:ext cx="96838" cy="96837"/>
          </a:xfrm>
          <a:prstGeom prst="chevron">
            <a:avLst>
              <a:gd name="adj" fmla="val 49672"/>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1300">
              <a:solidFill>
                <a:srgbClr val="494B4D"/>
              </a:solidFill>
              <a:sym typeface="华文楷体" panose="02010600040101010101" pitchFamily="2" charset="-122"/>
            </a:endParaRPr>
          </a:p>
        </p:txBody>
      </p:sp>
      <p:sp>
        <p:nvSpPr>
          <p:cNvPr id="33804" name="标题 1"/>
          <p:cNvSpPr>
            <a:spLocks noGrp="1" noChangeArrowheads="1"/>
          </p:cNvSpPr>
          <p:nvPr>
            <p:ph type="title" idx="4294967295"/>
          </p:nvPr>
        </p:nvSpPr>
        <p:spPr/>
        <p:txBody>
          <a:bodyPr/>
          <a:lstStyle/>
          <a:p>
            <a:pPr marL="0" indent="0" eaLnBrk="1" hangingPunct="1"/>
            <a:r>
              <a:rPr lang="zh-CN" altLang="en-US" sz="3600" smtClean="0">
                <a:solidFill>
                  <a:srgbClr val="9B3131"/>
                </a:solidFill>
              </a:rPr>
              <a:t>完工年度企业所得税计算</a:t>
            </a:r>
            <a:endParaRPr lang="zh-CN" altLang="en-US" smtClean="0"/>
          </a:p>
        </p:txBody>
      </p:sp>
      <p:sp>
        <p:nvSpPr>
          <p:cNvPr id="22541" name="内容占位符 2"/>
          <p:cNvSpPr>
            <a:spLocks noGrp="1" noChangeArrowheads="1"/>
          </p:cNvSpPr>
          <p:nvPr>
            <p:ph idx="1"/>
          </p:nvPr>
        </p:nvSpPr>
        <p:spPr>
          <a:xfrm>
            <a:off x="522288" y="1049338"/>
            <a:ext cx="8189912" cy="5127625"/>
          </a:xfrm>
        </p:spPr>
        <p:txBody>
          <a:bodyPr/>
          <a:lstStyle/>
          <a:p>
            <a:pPr marL="46038" algn="just" eaLnBrk="1" hangingPunct="1">
              <a:lnSpc>
                <a:spcPct val="99000"/>
              </a:lnSpc>
              <a:buFont typeface="Wingdings" panose="05000000000000000000" pitchFamily="2" charset="2"/>
              <a:buChar char="u"/>
              <a:defRPr/>
            </a:pPr>
            <a:r>
              <a:rPr lang="zh-CN" altLang="en-US" sz="3200" dirty="0" smtClean="0">
                <a:solidFill>
                  <a:srgbClr val="9B3131"/>
                </a:solidFill>
              </a:rPr>
              <a:t>不同年度开发产品涉及会计处理</a:t>
            </a:r>
            <a:endParaRPr lang="en-US" sz="3500" dirty="0" smtClean="0">
              <a:solidFill>
                <a:srgbClr val="9B3131"/>
              </a:solidFill>
              <a:sym typeface="方正姚体" panose="02010601030101010101" pitchFamily="2" charset="-122"/>
            </a:endParaRPr>
          </a:p>
          <a:p>
            <a:pPr marL="46038" lvl="1" algn="just" eaLnBrk="1" hangingPunct="1">
              <a:lnSpc>
                <a:spcPct val="99000"/>
              </a:lnSpc>
              <a:buFont typeface="幼圆" pitchFamily="49" charset="-122"/>
              <a:buChar char=" "/>
              <a:defRPr/>
            </a:pPr>
            <a:r>
              <a:rPr lang="en-US" sz="3300" dirty="0" smtClean="0">
                <a:solidFill>
                  <a:srgbClr val="9B3131"/>
                </a:solidFill>
                <a:sym typeface="方正姚体" panose="02010601030101010101" pitchFamily="2" charset="-122"/>
              </a:rPr>
              <a:t>2</a:t>
            </a:r>
            <a:r>
              <a:rPr lang="zh-CN" altLang="en-US" sz="3300" dirty="0" smtClean="0">
                <a:solidFill>
                  <a:srgbClr val="9B3131"/>
                </a:solidFill>
                <a:sym typeface="方正姚体" panose="02010601030101010101" pitchFamily="2" charset="-122"/>
              </a:rPr>
              <a:t>、已完工开发产品的会计处理</a:t>
            </a:r>
          </a:p>
          <a:p>
            <a:pPr marL="0" lvl="2" indent="539750" algn="l" eaLnBrk="1" hangingPunct="1">
              <a:lnSpc>
                <a:spcPct val="97000"/>
              </a:lnSpc>
              <a:buFont typeface="Arial" panose="020B0604020202020204" pitchFamily="34" charset="0"/>
              <a:buChar char="•"/>
              <a:defRPr/>
            </a:pPr>
            <a:r>
              <a:rPr lang="zh-CN" altLang="en-US"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将开发成本转入开发产品</a:t>
            </a:r>
          </a:p>
          <a:p>
            <a:pPr marL="0" lvl="2" algn="l" eaLnBrk="1" hangingPunct="1">
              <a:lnSpc>
                <a:spcPct val="97000"/>
              </a:lnSpc>
              <a:defRPr/>
            </a:pPr>
            <a:r>
              <a:rPr lang="zh-CN" altLang="en-US"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  借：开发产品</a:t>
            </a:r>
            <a:r>
              <a:rPr lang="en-US"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a:t>
            </a:r>
            <a:r>
              <a:rPr lang="zh-CN" altLang="en-US"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各成本对象</a:t>
            </a:r>
          </a:p>
          <a:p>
            <a:pPr marL="0" lvl="2" algn="l" eaLnBrk="1" hangingPunct="1">
              <a:lnSpc>
                <a:spcPct val="97000"/>
              </a:lnSpc>
              <a:defRPr/>
            </a:pPr>
            <a:r>
              <a:rPr lang="zh-CN" altLang="en-US"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	贷：开发成本</a:t>
            </a:r>
            <a:r>
              <a:rPr lang="en-US"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a:t>
            </a:r>
            <a:r>
              <a:rPr lang="zh-CN" altLang="en-US"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成本项目</a:t>
            </a:r>
          </a:p>
          <a:p>
            <a:pPr marL="0" lvl="2" indent="539750" algn="l" eaLnBrk="1" hangingPunct="1">
              <a:lnSpc>
                <a:spcPct val="97000"/>
              </a:lnSpc>
              <a:buFont typeface="Arial" panose="020B0604020202020204" pitchFamily="34" charset="0"/>
              <a:buChar char="•"/>
              <a:defRPr/>
            </a:pPr>
            <a:endParaRPr lang="zh-CN" altLang="en-US"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endParaRPr>
          </a:p>
          <a:p>
            <a:pPr marL="0" lvl="2" indent="539750" algn="l" eaLnBrk="1" hangingPunct="1">
              <a:lnSpc>
                <a:spcPct val="97000"/>
              </a:lnSpc>
              <a:buFont typeface="Arial" panose="020B0604020202020204" pitchFamily="34" charset="0"/>
              <a:buChar char="•"/>
              <a:defRPr/>
            </a:pPr>
            <a:r>
              <a:rPr lang="zh-CN" altLang="en-US"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确认开发产品销售收入</a:t>
            </a:r>
          </a:p>
          <a:p>
            <a:pPr marL="0" lvl="2" algn="l" eaLnBrk="1" hangingPunct="1">
              <a:lnSpc>
                <a:spcPct val="97000"/>
              </a:lnSpc>
              <a:defRPr/>
            </a:pPr>
            <a:r>
              <a:rPr lang="zh-CN" altLang="en-US"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  借：预收账款</a:t>
            </a:r>
          </a:p>
          <a:p>
            <a:pPr marL="0" lvl="2" algn="l" eaLnBrk="1" hangingPunct="1">
              <a:lnSpc>
                <a:spcPct val="97000"/>
              </a:lnSpc>
              <a:defRPr/>
            </a:pPr>
            <a:r>
              <a:rPr lang="zh-CN" altLang="en-US"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	贷：主营业务收入</a:t>
            </a:r>
          </a:p>
          <a:p>
            <a:pPr marL="46038" algn="just" eaLnBrk="1" hangingPunct="1">
              <a:lnSpc>
                <a:spcPct val="81000"/>
              </a:lnSpc>
              <a:buFont typeface="Wingdings" panose="05000000000000000000" pitchFamily="2" charset="2"/>
              <a:buChar char="u"/>
              <a:defRPr/>
            </a:pPr>
            <a:endParaRPr lang="zh-CN" altLang="en-US" sz="22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任意多边形 15"/>
          <p:cNvSpPr>
            <a:spLocks noChangeArrowheads="1"/>
          </p:cNvSpPr>
          <p:nvPr/>
        </p:nvSpPr>
        <p:spPr bwMode="auto">
          <a:xfrm>
            <a:off x="8129588" y="6632575"/>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4819" name="燕尾形 12"/>
          <p:cNvSpPr>
            <a:spLocks noChangeArrowheads="1"/>
          </p:cNvSpPr>
          <p:nvPr/>
        </p:nvSpPr>
        <p:spPr bwMode="auto">
          <a:xfrm flipH="1">
            <a:off x="833120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34820" name="任意多边形 16"/>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4821" name="燕尾形 17"/>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34822" name="文本框 6"/>
          <p:cNvSpPr>
            <a:spLocks noChangeArrowheads="1"/>
          </p:cNvSpPr>
          <p:nvPr/>
        </p:nvSpPr>
        <p:spPr bwMode="auto">
          <a:xfrm>
            <a:off x="0" y="539750"/>
            <a:ext cx="804863"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ts val="1800"/>
              </a:spcBef>
              <a:buClr>
                <a:srgbClr val="C94D4D"/>
              </a:buClr>
              <a:buSzPct val="60000"/>
              <a:buFont typeface="Wingdings" panose="05000000000000000000" pitchFamily="2" charset="2"/>
              <a:buNone/>
            </a:pPr>
            <a:r>
              <a:rPr lang="en-US" altLang="zh-CN" sz="1600">
                <a:solidFill>
                  <a:schemeClr val="bg1"/>
                </a:solidFill>
                <a:ea typeface="微软雅黑" panose="020B0503020204020204" pitchFamily="34" charset="-122"/>
              </a:rPr>
              <a:t>part2</a:t>
            </a:r>
            <a:endParaRPr lang="zh-CN" altLang="zh-CN" sz="1600">
              <a:solidFill>
                <a:schemeClr val="bg1"/>
              </a:solidFill>
              <a:ea typeface="微软雅黑" panose="020B0503020204020204" pitchFamily="34" charset="-122"/>
            </a:endParaRPr>
          </a:p>
        </p:txBody>
      </p:sp>
      <p:pic>
        <p:nvPicPr>
          <p:cNvPr id="34823" name="图片 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24" name="任意多边形 15"/>
          <p:cNvSpPr>
            <a:spLocks noChangeArrowheads="1"/>
          </p:cNvSpPr>
          <p:nvPr/>
        </p:nvSpPr>
        <p:spPr bwMode="auto">
          <a:xfrm>
            <a:off x="8129588" y="6632575"/>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4825" name="燕尾形 12"/>
          <p:cNvSpPr>
            <a:spLocks noChangeArrowheads="1"/>
          </p:cNvSpPr>
          <p:nvPr/>
        </p:nvSpPr>
        <p:spPr bwMode="auto">
          <a:xfrm flipH="1">
            <a:off x="8331200" y="6707188"/>
            <a:ext cx="96838" cy="96837"/>
          </a:xfrm>
          <a:prstGeom prst="chevron">
            <a:avLst>
              <a:gd name="adj" fmla="val 49672"/>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1300">
              <a:solidFill>
                <a:srgbClr val="494B4D"/>
              </a:solidFill>
              <a:sym typeface="华文楷体" panose="02010600040101010101" pitchFamily="2" charset="-122"/>
            </a:endParaRPr>
          </a:p>
        </p:txBody>
      </p:sp>
      <p:sp>
        <p:nvSpPr>
          <p:cNvPr id="34826" name="任意多边形 16"/>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4827" name="燕尾形 17"/>
          <p:cNvSpPr>
            <a:spLocks noChangeArrowheads="1"/>
          </p:cNvSpPr>
          <p:nvPr/>
        </p:nvSpPr>
        <p:spPr bwMode="auto">
          <a:xfrm>
            <a:off x="8858250" y="6707188"/>
            <a:ext cx="96838" cy="96837"/>
          </a:xfrm>
          <a:prstGeom prst="chevron">
            <a:avLst>
              <a:gd name="adj" fmla="val 49672"/>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1300">
              <a:solidFill>
                <a:srgbClr val="494B4D"/>
              </a:solidFill>
              <a:sym typeface="华文楷体" panose="02010600040101010101" pitchFamily="2" charset="-122"/>
            </a:endParaRPr>
          </a:p>
        </p:txBody>
      </p:sp>
      <p:sp>
        <p:nvSpPr>
          <p:cNvPr id="34828" name="标题 1"/>
          <p:cNvSpPr>
            <a:spLocks noGrp="1" noChangeArrowheads="1"/>
          </p:cNvSpPr>
          <p:nvPr>
            <p:ph type="title" idx="4294967295"/>
          </p:nvPr>
        </p:nvSpPr>
        <p:spPr/>
        <p:txBody>
          <a:bodyPr/>
          <a:lstStyle/>
          <a:p>
            <a:pPr marL="0" indent="0" eaLnBrk="1" hangingPunct="1"/>
            <a:r>
              <a:rPr lang="zh-CN" altLang="en-US" sz="3600" smtClean="0">
                <a:solidFill>
                  <a:srgbClr val="9B3131"/>
                </a:solidFill>
              </a:rPr>
              <a:t>完工年度企业所得税计算</a:t>
            </a:r>
            <a:endParaRPr lang="zh-CN" altLang="en-US" smtClean="0"/>
          </a:p>
        </p:txBody>
      </p:sp>
      <p:sp>
        <p:nvSpPr>
          <p:cNvPr id="23565" name="内容占位符 2"/>
          <p:cNvSpPr>
            <a:spLocks noGrp="1" noChangeArrowheads="1"/>
          </p:cNvSpPr>
          <p:nvPr>
            <p:ph idx="1"/>
          </p:nvPr>
        </p:nvSpPr>
        <p:spPr>
          <a:xfrm>
            <a:off x="522288" y="1049338"/>
            <a:ext cx="8189912" cy="5127625"/>
          </a:xfrm>
        </p:spPr>
        <p:txBody>
          <a:bodyPr/>
          <a:lstStyle/>
          <a:p>
            <a:pPr marL="46038" algn="just" eaLnBrk="1" hangingPunct="1">
              <a:lnSpc>
                <a:spcPct val="99000"/>
              </a:lnSpc>
              <a:buFont typeface="Wingdings" panose="05000000000000000000" pitchFamily="2" charset="2"/>
              <a:buChar char="u"/>
              <a:defRPr/>
            </a:pPr>
            <a:r>
              <a:rPr lang="zh-CN" altLang="en-US" sz="3200" dirty="0" smtClean="0">
                <a:solidFill>
                  <a:srgbClr val="9B3131"/>
                </a:solidFill>
              </a:rPr>
              <a:t>不同年度开发产品涉及会计处理</a:t>
            </a:r>
            <a:endParaRPr lang="en-US" sz="3500" dirty="0" smtClean="0">
              <a:solidFill>
                <a:srgbClr val="9B3131"/>
              </a:solidFill>
              <a:sym typeface="方正姚体" panose="02010601030101010101" pitchFamily="2" charset="-122"/>
            </a:endParaRPr>
          </a:p>
          <a:p>
            <a:pPr marL="46038" lvl="1" algn="just" eaLnBrk="1" hangingPunct="1">
              <a:lnSpc>
                <a:spcPct val="99000"/>
              </a:lnSpc>
              <a:buFont typeface="幼圆" pitchFamily="49" charset="-122"/>
              <a:buChar char=" "/>
              <a:defRPr/>
            </a:pPr>
            <a:r>
              <a:rPr lang="en-US" sz="3300" dirty="0" smtClean="0">
                <a:solidFill>
                  <a:srgbClr val="9B3131"/>
                </a:solidFill>
                <a:sym typeface="方正姚体" panose="02010601030101010101" pitchFamily="2" charset="-122"/>
              </a:rPr>
              <a:t>2</a:t>
            </a:r>
            <a:r>
              <a:rPr lang="zh-CN" altLang="en-US" sz="3300" dirty="0" smtClean="0">
                <a:solidFill>
                  <a:srgbClr val="9B3131"/>
                </a:solidFill>
                <a:sym typeface="方正姚体" panose="02010601030101010101" pitchFamily="2" charset="-122"/>
              </a:rPr>
              <a:t>、已完工开发产品的会计处理</a:t>
            </a:r>
          </a:p>
          <a:p>
            <a:pPr marL="0" lvl="2" indent="539750" algn="l" eaLnBrk="1" hangingPunct="1">
              <a:lnSpc>
                <a:spcPct val="97000"/>
              </a:lnSpc>
              <a:buFont typeface="Arial" panose="020B0604020202020204" pitchFamily="34" charset="0"/>
              <a:buChar char="•"/>
              <a:defRPr/>
            </a:pPr>
            <a:r>
              <a:rPr lang="zh-CN" altLang="en-US"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确认销售成本</a:t>
            </a:r>
          </a:p>
          <a:p>
            <a:pPr marL="0" lvl="2" algn="l" eaLnBrk="1" hangingPunct="1">
              <a:lnSpc>
                <a:spcPct val="97000"/>
              </a:lnSpc>
              <a:defRPr/>
            </a:pPr>
            <a:r>
              <a:rPr lang="zh-CN" altLang="en-US"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  借：主营业务成本</a:t>
            </a:r>
          </a:p>
          <a:p>
            <a:pPr marL="0" lvl="2" algn="l" eaLnBrk="1" hangingPunct="1">
              <a:lnSpc>
                <a:spcPct val="97000"/>
              </a:lnSpc>
              <a:defRPr/>
            </a:pPr>
            <a:r>
              <a:rPr lang="zh-CN" altLang="en-US"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	贷：开发产品</a:t>
            </a:r>
          </a:p>
          <a:p>
            <a:pPr marL="0" lvl="2" indent="539750" algn="l" eaLnBrk="1" hangingPunct="1">
              <a:lnSpc>
                <a:spcPct val="97000"/>
              </a:lnSpc>
              <a:buFont typeface="Arial" panose="020B0604020202020204" pitchFamily="34" charset="0"/>
              <a:buChar char="•"/>
              <a:defRPr/>
            </a:pPr>
            <a:endParaRPr lang="zh-CN" altLang="en-US"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endParaRPr>
          </a:p>
          <a:p>
            <a:pPr marL="0" lvl="2" indent="539750" algn="l" eaLnBrk="1" hangingPunct="1">
              <a:lnSpc>
                <a:spcPct val="97000"/>
              </a:lnSpc>
              <a:buFont typeface="Arial" panose="020B0604020202020204" pitchFamily="34" charset="0"/>
              <a:buChar char="•"/>
              <a:defRPr/>
            </a:pPr>
            <a:r>
              <a:rPr lang="zh-CN" altLang="en-US"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计提税金及附加</a:t>
            </a:r>
          </a:p>
          <a:p>
            <a:pPr marL="0" lvl="2" algn="l" eaLnBrk="1" hangingPunct="1">
              <a:lnSpc>
                <a:spcPct val="97000"/>
              </a:lnSpc>
              <a:defRPr/>
            </a:pPr>
            <a:r>
              <a:rPr lang="zh-CN" altLang="en-US"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  借：营业税金及附加</a:t>
            </a:r>
          </a:p>
          <a:p>
            <a:pPr marL="0" lvl="2" algn="l" eaLnBrk="1" hangingPunct="1">
              <a:lnSpc>
                <a:spcPct val="97000"/>
              </a:lnSpc>
              <a:defRPr/>
            </a:pPr>
            <a:r>
              <a:rPr lang="zh-CN" altLang="en-US"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	贷：应交税费</a:t>
            </a:r>
            <a:r>
              <a:rPr lang="en-US"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a:t>
            </a:r>
            <a:r>
              <a:rPr lang="zh-CN" altLang="en-US"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营业税等</a:t>
            </a:r>
          </a:p>
          <a:p>
            <a:pPr marL="46038" algn="just" eaLnBrk="1" hangingPunct="1">
              <a:lnSpc>
                <a:spcPct val="81000"/>
              </a:lnSpc>
              <a:buFont typeface="Wingdings" panose="05000000000000000000" pitchFamily="2" charset="2"/>
              <a:buChar char="u"/>
              <a:defRPr/>
            </a:pPr>
            <a:endParaRPr lang="zh-CN" altLang="en-US" sz="22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任意多边形 15"/>
          <p:cNvSpPr>
            <a:spLocks noChangeArrowheads="1"/>
          </p:cNvSpPr>
          <p:nvPr/>
        </p:nvSpPr>
        <p:spPr bwMode="auto">
          <a:xfrm>
            <a:off x="8129588" y="6632575"/>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6387" name="燕尾形 12"/>
          <p:cNvSpPr>
            <a:spLocks noChangeArrowheads="1"/>
          </p:cNvSpPr>
          <p:nvPr/>
        </p:nvSpPr>
        <p:spPr bwMode="auto">
          <a:xfrm flipH="1">
            <a:off x="833120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6388" name="任意多边形 16"/>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6389" name="燕尾形 17"/>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6390" name="文本框 6"/>
          <p:cNvSpPr>
            <a:spLocks noChangeArrowheads="1"/>
          </p:cNvSpPr>
          <p:nvPr/>
        </p:nvSpPr>
        <p:spPr bwMode="auto">
          <a:xfrm>
            <a:off x="0" y="539750"/>
            <a:ext cx="804863"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ts val="1800"/>
              </a:spcBef>
              <a:buClr>
                <a:srgbClr val="C94D4D"/>
              </a:buClr>
              <a:buSzPct val="60000"/>
              <a:buFont typeface="Wingdings" panose="05000000000000000000" pitchFamily="2" charset="2"/>
              <a:buNone/>
            </a:pPr>
            <a:r>
              <a:rPr lang="zh-CN" altLang="zh-CN" sz="1600">
                <a:solidFill>
                  <a:schemeClr val="bg1"/>
                </a:solidFill>
                <a:ea typeface="微软雅黑" panose="020B0503020204020204" pitchFamily="34" charset="-122"/>
              </a:rPr>
              <a:t>Part1</a:t>
            </a:r>
          </a:p>
        </p:txBody>
      </p:sp>
      <p:pic>
        <p:nvPicPr>
          <p:cNvPr id="16391" name="图片 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92" name="任意多边形 15"/>
          <p:cNvSpPr>
            <a:spLocks noChangeArrowheads="1"/>
          </p:cNvSpPr>
          <p:nvPr/>
        </p:nvSpPr>
        <p:spPr bwMode="auto">
          <a:xfrm>
            <a:off x="8129588" y="6632575"/>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6393" name="燕尾形 12"/>
          <p:cNvSpPr>
            <a:spLocks noChangeArrowheads="1"/>
          </p:cNvSpPr>
          <p:nvPr/>
        </p:nvSpPr>
        <p:spPr bwMode="auto">
          <a:xfrm flipH="1">
            <a:off x="8331200" y="6707188"/>
            <a:ext cx="96838" cy="96837"/>
          </a:xfrm>
          <a:prstGeom prst="chevron">
            <a:avLst>
              <a:gd name="adj" fmla="val 49672"/>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1300">
              <a:solidFill>
                <a:srgbClr val="494B4D"/>
              </a:solidFill>
              <a:sym typeface="华文楷体" panose="02010600040101010101" pitchFamily="2" charset="-122"/>
            </a:endParaRPr>
          </a:p>
        </p:txBody>
      </p:sp>
      <p:sp>
        <p:nvSpPr>
          <p:cNvPr id="16394" name="任意多边形 16"/>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6395" name="燕尾形 17"/>
          <p:cNvSpPr>
            <a:spLocks noChangeArrowheads="1"/>
          </p:cNvSpPr>
          <p:nvPr/>
        </p:nvSpPr>
        <p:spPr bwMode="auto">
          <a:xfrm>
            <a:off x="8858250" y="6707188"/>
            <a:ext cx="96838" cy="96837"/>
          </a:xfrm>
          <a:prstGeom prst="chevron">
            <a:avLst>
              <a:gd name="adj" fmla="val 49672"/>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1300">
              <a:solidFill>
                <a:srgbClr val="494B4D"/>
              </a:solidFill>
              <a:sym typeface="华文楷体" panose="02010600040101010101" pitchFamily="2" charset="-122"/>
            </a:endParaRPr>
          </a:p>
        </p:txBody>
      </p:sp>
      <p:sp>
        <p:nvSpPr>
          <p:cNvPr id="16396" name="标题 3"/>
          <p:cNvSpPr>
            <a:spLocks noGrp="1" noChangeArrowheads="1"/>
          </p:cNvSpPr>
          <p:nvPr>
            <p:ph type="title" idx="4294967295"/>
          </p:nvPr>
        </p:nvSpPr>
        <p:spPr/>
        <p:txBody>
          <a:bodyPr/>
          <a:lstStyle/>
          <a:p>
            <a:pPr marL="342900" indent="-342900" eaLnBrk="1" hangingPunct="1"/>
            <a:r>
              <a:rPr lang="zh-CN" altLang="en-US" sz="3200" b="0" smtClean="0">
                <a:solidFill>
                  <a:srgbClr val="9B3131"/>
                </a:solidFill>
              </a:rPr>
              <a:t>课件大纲</a:t>
            </a:r>
            <a:endParaRPr lang="zh-CN" altLang="en-US" smtClean="0"/>
          </a:p>
        </p:txBody>
      </p:sp>
      <p:sp>
        <p:nvSpPr>
          <p:cNvPr id="5133" name="内容占位符 4"/>
          <p:cNvSpPr>
            <a:spLocks noGrp="1" noChangeArrowheads="1"/>
          </p:cNvSpPr>
          <p:nvPr>
            <p:ph idx="1"/>
          </p:nvPr>
        </p:nvSpPr>
        <p:spPr>
          <a:xfrm>
            <a:off x="523875" y="1125538"/>
            <a:ext cx="7937500" cy="5051425"/>
          </a:xfrm>
        </p:spPr>
        <p:txBody>
          <a:bodyPr/>
          <a:lstStyle/>
          <a:p>
            <a:pPr marL="342900" indent="-342900" algn="just" eaLnBrk="1" hangingPunct="1">
              <a:lnSpc>
                <a:spcPct val="90000"/>
              </a:lnSpc>
              <a:defRPr/>
            </a:pPr>
            <a:endParaRPr lang="zh-CN" altLang="zh-CN" sz="3600" dirty="0" smtClean="0">
              <a:solidFill>
                <a:srgbClr val="9B3131"/>
              </a:solidFill>
            </a:endParaRPr>
          </a:p>
          <a:p>
            <a:pPr algn="just" eaLnBrk="1" hangingPunct="1">
              <a:lnSpc>
                <a:spcPct val="90000"/>
              </a:lnSpc>
              <a:defRPr/>
            </a:pPr>
            <a:r>
              <a:rPr lang="zh-CN" altLang="zh-CN" sz="3600" dirty="0" smtClean="0">
                <a:solidFill>
                  <a:srgbClr val="9B3131"/>
                </a:solidFill>
                <a:ea typeface="黑体" panose="02010609060101010101" pitchFamily="49" charset="-122"/>
              </a:rPr>
              <a:t>1.</a:t>
            </a:r>
            <a:r>
              <a:rPr lang="zh-CN" sz="3600" dirty="0" smtClean="0">
                <a:solidFill>
                  <a:srgbClr val="9B3131"/>
                </a:solidFill>
                <a:ea typeface="黑体" panose="02010609060101010101" pitchFamily="49" charset="-122"/>
              </a:rPr>
              <a:t>房地产开发产品完工结转的必要性</a:t>
            </a:r>
          </a:p>
          <a:p>
            <a:pPr algn="just" eaLnBrk="1" hangingPunct="1">
              <a:lnSpc>
                <a:spcPct val="90000"/>
              </a:lnSpc>
              <a:defRPr/>
            </a:pPr>
            <a:r>
              <a:rPr lang="zh-CN" altLang="zh-CN" sz="3600" dirty="0" smtClean="0">
                <a:solidFill>
                  <a:srgbClr val="9B3131"/>
                </a:solidFill>
                <a:ea typeface="黑体" panose="02010609060101010101" pitchFamily="49" charset="-122"/>
              </a:rPr>
              <a:t>2.</a:t>
            </a:r>
            <a:r>
              <a:rPr lang="zh-CN" sz="3600" dirty="0" smtClean="0">
                <a:solidFill>
                  <a:srgbClr val="9B3131"/>
                </a:solidFill>
                <a:ea typeface="黑体" panose="02010609060101010101" pitchFamily="49" charset="-122"/>
              </a:rPr>
              <a:t>完工年度企业所得税计算</a:t>
            </a:r>
            <a:r>
              <a:rPr lang="zh-CN" altLang="en-US" sz="3600" dirty="0" smtClean="0">
                <a:solidFill>
                  <a:srgbClr val="9B3131"/>
                </a:solidFill>
                <a:ea typeface="黑体" panose="02010609060101010101" pitchFamily="49" charset="-122"/>
              </a:rPr>
              <a:t>过程</a:t>
            </a:r>
            <a:endParaRPr lang="zh-CN" sz="3600" dirty="0" smtClean="0">
              <a:solidFill>
                <a:srgbClr val="9B3131"/>
              </a:solidFill>
            </a:endParaRPr>
          </a:p>
          <a:p>
            <a:pPr algn="just" eaLnBrk="1" hangingPunct="1">
              <a:lnSpc>
                <a:spcPct val="90000"/>
              </a:lnSpc>
              <a:defRPr/>
            </a:pPr>
            <a:r>
              <a:rPr lang="zh-CN" altLang="zh-CN" sz="3600" dirty="0" smtClean="0">
                <a:solidFill>
                  <a:srgbClr val="9B3131"/>
                </a:solidFill>
                <a:ea typeface="黑体" panose="02010609060101010101" pitchFamily="49" charset="-122"/>
              </a:rPr>
              <a:t>3.</a:t>
            </a:r>
            <a:r>
              <a:rPr lang="zh-CN" sz="3600" dirty="0" smtClean="0">
                <a:solidFill>
                  <a:srgbClr val="9B3131"/>
                </a:solidFill>
                <a:ea typeface="黑体" panose="02010609060101010101" pitchFamily="49" charset="-122"/>
              </a:rPr>
              <a:t> </a:t>
            </a:r>
            <a:r>
              <a:rPr lang="zh-CN" altLang="en-US" sz="3600" dirty="0" smtClean="0">
                <a:solidFill>
                  <a:srgbClr val="9B3131"/>
                </a:solidFill>
                <a:ea typeface="黑体" panose="02010609060101010101" pitchFamily="49" charset="-122"/>
              </a:rPr>
              <a:t>完工年度</a:t>
            </a:r>
            <a:r>
              <a:rPr lang="zh-CN" sz="3600" dirty="0" smtClean="0">
                <a:solidFill>
                  <a:srgbClr val="9B3131"/>
                </a:solidFill>
                <a:ea typeface="黑体" panose="02010609060101010101" pitchFamily="49" charset="-122"/>
              </a:rPr>
              <a:t>所得税</a:t>
            </a:r>
            <a:r>
              <a:rPr lang="zh-CN" altLang="en-US" sz="3600" dirty="0" smtClean="0">
                <a:solidFill>
                  <a:srgbClr val="9B3131"/>
                </a:solidFill>
                <a:ea typeface="黑体" panose="02010609060101010101" pitchFamily="49" charset="-122"/>
              </a:rPr>
              <a:t>申报表与</a:t>
            </a:r>
            <a:r>
              <a:rPr lang="zh-CN" sz="3600" dirty="0" smtClean="0">
                <a:solidFill>
                  <a:srgbClr val="9B3131"/>
                </a:solidFill>
                <a:ea typeface="黑体" panose="02010609060101010101" pitchFamily="49" charset="-122"/>
              </a:rPr>
              <a:t>政策解读</a:t>
            </a:r>
          </a:p>
          <a:p>
            <a:pPr algn="just" eaLnBrk="1" hangingPunct="1">
              <a:lnSpc>
                <a:spcPct val="90000"/>
              </a:lnSpc>
              <a:defRPr/>
            </a:pPr>
            <a:r>
              <a:rPr lang="zh-CN" altLang="zh-CN" sz="3600" dirty="0" smtClean="0">
                <a:solidFill>
                  <a:srgbClr val="9B3131"/>
                </a:solidFill>
                <a:ea typeface="黑体" panose="02010609060101010101" pitchFamily="49" charset="-122"/>
              </a:rPr>
              <a:t>4.</a:t>
            </a:r>
            <a:r>
              <a:rPr lang="zh-CN" sz="3600" dirty="0" smtClean="0">
                <a:solidFill>
                  <a:srgbClr val="9B3131"/>
                </a:solidFill>
                <a:ea typeface="黑体" panose="02010609060101010101" pitchFamily="49" charset="-122"/>
              </a:rPr>
              <a:t>完工年度特定事项</a:t>
            </a:r>
          </a:p>
          <a:p>
            <a:pPr marL="342900" indent="-342900" algn="just" eaLnBrk="1" hangingPunct="1">
              <a:lnSpc>
                <a:spcPct val="90000"/>
              </a:lnSpc>
              <a:buFont typeface="Wingdings" panose="05000000000000000000" pitchFamily="2" charset="2"/>
              <a:buChar char="l"/>
              <a:defRPr/>
            </a:pPr>
            <a:endParaRPr lang="zh-CN" sz="3600" dirty="0" smtClean="0">
              <a:solidFill>
                <a:srgbClr val="9B3131"/>
              </a:solidFill>
              <a:ea typeface="黑体" panose="02010609060101010101" pitchFamily="49" charset="-122"/>
            </a:endParaRPr>
          </a:p>
          <a:p>
            <a:pPr marL="342900" indent="-342900" algn="just" eaLnBrk="1" hangingPunct="1">
              <a:lnSpc>
                <a:spcPct val="90000"/>
              </a:lnSpc>
              <a:defRPr/>
            </a:pPr>
            <a:endParaRPr lang="zh-CN" altLang="zh-CN" sz="3600" dirty="0" smtClean="0">
              <a:solidFill>
                <a:srgbClr val="9B313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任意多边形 15"/>
          <p:cNvSpPr>
            <a:spLocks noChangeArrowheads="1"/>
          </p:cNvSpPr>
          <p:nvPr/>
        </p:nvSpPr>
        <p:spPr bwMode="auto">
          <a:xfrm>
            <a:off x="8129588" y="6632575"/>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5843" name="燕尾形 12"/>
          <p:cNvSpPr>
            <a:spLocks noChangeArrowheads="1"/>
          </p:cNvSpPr>
          <p:nvPr/>
        </p:nvSpPr>
        <p:spPr bwMode="auto">
          <a:xfrm flipH="1">
            <a:off x="833120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35844" name="任意多边形 16"/>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5845" name="燕尾形 17"/>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35846" name="文本框 6"/>
          <p:cNvSpPr>
            <a:spLocks noChangeArrowheads="1"/>
          </p:cNvSpPr>
          <p:nvPr/>
        </p:nvSpPr>
        <p:spPr bwMode="auto">
          <a:xfrm>
            <a:off x="0" y="539750"/>
            <a:ext cx="804863"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ts val="1800"/>
              </a:spcBef>
              <a:buClr>
                <a:srgbClr val="C94D4D"/>
              </a:buClr>
              <a:buSzPct val="60000"/>
              <a:buFont typeface="Wingdings" panose="05000000000000000000" pitchFamily="2" charset="2"/>
              <a:buNone/>
            </a:pPr>
            <a:r>
              <a:rPr lang="en-US" altLang="zh-CN" sz="1600">
                <a:solidFill>
                  <a:schemeClr val="bg1"/>
                </a:solidFill>
                <a:ea typeface="微软雅黑" panose="020B0503020204020204" pitchFamily="34" charset="-122"/>
              </a:rPr>
              <a:t>part2</a:t>
            </a:r>
            <a:endParaRPr lang="zh-CN" altLang="zh-CN" sz="1600">
              <a:solidFill>
                <a:schemeClr val="bg1"/>
              </a:solidFill>
              <a:ea typeface="微软雅黑" panose="020B0503020204020204" pitchFamily="34" charset="-122"/>
            </a:endParaRPr>
          </a:p>
        </p:txBody>
      </p:sp>
      <p:pic>
        <p:nvPicPr>
          <p:cNvPr id="35847" name="图片 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8" name="任意多边形 15"/>
          <p:cNvSpPr>
            <a:spLocks noChangeArrowheads="1"/>
          </p:cNvSpPr>
          <p:nvPr/>
        </p:nvSpPr>
        <p:spPr bwMode="auto">
          <a:xfrm>
            <a:off x="8129588" y="6632575"/>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5849" name="燕尾形 12"/>
          <p:cNvSpPr>
            <a:spLocks noChangeArrowheads="1"/>
          </p:cNvSpPr>
          <p:nvPr/>
        </p:nvSpPr>
        <p:spPr bwMode="auto">
          <a:xfrm flipH="1">
            <a:off x="8331200" y="6707188"/>
            <a:ext cx="96838" cy="96837"/>
          </a:xfrm>
          <a:prstGeom prst="chevron">
            <a:avLst>
              <a:gd name="adj" fmla="val 49672"/>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1300">
              <a:solidFill>
                <a:srgbClr val="494B4D"/>
              </a:solidFill>
              <a:sym typeface="华文楷体" panose="02010600040101010101" pitchFamily="2" charset="-122"/>
            </a:endParaRPr>
          </a:p>
        </p:txBody>
      </p:sp>
      <p:sp>
        <p:nvSpPr>
          <p:cNvPr id="35850" name="任意多边形 16"/>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5851" name="燕尾形 17"/>
          <p:cNvSpPr>
            <a:spLocks noChangeArrowheads="1"/>
          </p:cNvSpPr>
          <p:nvPr/>
        </p:nvSpPr>
        <p:spPr bwMode="auto">
          <a:xfrm>
            <a:off x="8858250" y="6707188"/>
            <a:ext cx="96838" cy="96837"/>
          </a:xfrm>
          <a:prstGeom prst="chevron">
            <a:avLst>
              <a:gd name="adj" fmla="val 49672"/>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1300">
              <a:solidFill>
                <a:srgbClr val="494B4D"/>
              </a:solidFill>
              <a:sym typeface="华文楷体" panose="02010600040101010101" pitchFamily="2" charset="-122"/>
            </a:endParaRPr>
          </a:p>
        </p:txBody>
      </p:sp>
      <p:sp>
        <p:nvSpPr>
          <p:cNvPr id="35852" name="标题 1"/>
          <p:cNvSpPr>
            <a:spLocks noGrp="1" noChangeArrowheads="1"/>
          </p:cNvSpPr>
          <p:nvPr>
            <p:ph type="title" idx="4294967295"/>
          </p:nvPr>
        </p:nvSpPr>
        <p:spPr/>
        <p:txBody>
          <a:bodyPr/>
          <a:lstStyle/>
          <a:p>
            <a:pPr marL="0" indent="0" eaLnBrk="1" hangingPunct="1"/>
            <a:r>
              <a:rPr lang="zh-CN" altLang="en-US" sz="3600" smtClean="0">
                <a:solidFill>
                  <a:srgbClr val="9B3131"/>
                </a:solidFill>
              </a:rPr>
              <a:t>完工年度企业所得税计算</a:t>
            </a:r>
            <a:endParaRPr lang="zh-CN" altLang="en-US" smtClean="0"/>
          </a:p>
        </p:txBody>
      </p:sp>
      <p:sp>
        <p:nvSpPr>
          <p:cNvPr id="35853" name="内容占位符 2"/>
          <p:cNvSpPr>
            <a:spLocks noGrp="1" noChangeArrowheads="1"/>
          </p:cNvSpPr>
          <p:nvPr>
            <p:ph idx="1"/>
          </p:nvPr>
        </p:nvSpPr>
        <p:spPr>
          <a:xfrm>
            <a:off x="522288" y="1049338"/>
            <a:ext cx="8189912" cy="5127625"/>
          </a:xfrm>
        </p:spPr>
        <p:txBody>
          <a:bodyPr/>
          <a:lstStyle/>
          <a:p>
            <a:pPr marL="46038" algn="just" eaLnBrk="1" hangingPunct="1">
              <a:lnSpc>
                <a:spcPct val="110000"/>
              </a:lnSpc>
              <a:buFont typeface="Wingdings" panose="05000000000000000000" pitchFamily="2" charset="2"/>
              <a:buChar char="u"/>
            </a:pPr>
            <a:r>
              <a:rPr lang="zh-CN" altLang="en-US" sz="4000" dirty="0" smtClean="0">
                <a:solidFill>
                  <a:srgbClr val="9B3131"/>
                </a:solidFill>
              </a:rPr>
              <a:t>不同年度开发产品涉及</a:t>
            </a:r>
            <a:r>
              <a:rPr lang="zh-CN" altLang="en-US" sz="3900" dirty="0" smtClean="0">
                <a:solidFill>
                  <a:srgbClr val="9B3131"/>
                </a:solidFill>
                <a:sym typeface="方正姚体" panose="02010601030101010101" pitchFamily="2" charset="-122"/>
              </a:rPr>
              <a:t>税务处理：</a:t>
            </a:r>
          </a:p>
          <a:p>
            <a:pPr marL="46038" lvl="1" algn="just" eaLnBrk="1" hangingPunct="1">
              <a:lnSpc>
                <a:spcPct val="110000"/>
              </a:lnSpc>
              <a:buFont typeface="幼圆" pitchFamily="49" charset="-122"/>
              <a:buChar char=" "/>
            </a:pPr>
            <a:r>
              <a:rPr lang="en-US" altLang="zh-CN" sz="3700" dirty="0" smtClean="0">
                <a:solidFill>
                  <a:srgbClr val="9B3131"/>
                </a:solidFill>
                <a:sym typeface="方正姚体" panose="02010601030101010101" pitchFamily="2" charset="-122"/>
              </a:rPr>
              <a:t>1</a:t>
            </a:r>
            <a:r>
              <a:rPr lang="zh-CN" altLang="en-US" sz="3700" dirty="0" smtClean="0">
                <a:solidFill>
                  <a:srgbClr val="9B3131"/>
                </a:solidFill>
                <a:sym typeface="方正姚体" panose="02010601030101010101" pitchFamily="2" charset="-122"/>
              </a:rPr>
              <a:t>、未完工开发产品的税务处理</a:t>
            </a:r>
          </a:p>
          <a:p>
            <a:pPr marL="0" lvl="2" indent="539750" algn="l" eaLnBrk="1" hangingPunct="1">
              <a:lnSpc>
                <a:spcPct val="108000"/>
              </a:lnSpc>
              <a:buFont typeface="Arial" panose="020B0604020202020204" pitchFamily="34" charset="0"/>
              <a:buChar char="•"/>
            </a:pP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当期未完工开发产品的税务处理如下：</a:t>
            </a:r>
          </a:p>
          <a:p>
            <a:pPr marL="0" lvl="2" indent="539750" algn="l" eaLnBrk="1" hangingPunct="1">
              <a:lnSpc>
                <a:spcPct val="108000"/>
              </a:lnSpc>
              <a:buFont typeface="Arial" panose="020B0604020202020204" pitchFamily="34" charset="0"/>
              <a:buChar char="•"/>
            </a:pP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当期应交纳的所得税</a:t>
            </a:r>
            <a:r>
              <a:rPr lang="en-US" altLang="zh-CN"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a:t>
            </a: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当期应纳税所得额</a:t>
            </a:r>
            <a:r>
              <a:rPr lang="en-US" altLang="zh-CN"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×25%</a:t>
            </a:r>
            <a:endPar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endParaRPr>
          </a:p>
          <a:p>
            <a:pPr marL="46038" algn="just" eaLnBrk="1" hangingPunct="1">
              <a:lnSpc>
                <a:spcPct val="90000"/>
              </a:lnSpc>
              <a:buFont typeface="Wingdings" panose="05000000000000000000" pitchFamily="2" charset="2"/>
              <a:buChar char="u"/>
            </a:pPr>
            <a:endParaRPr lang="zh-CN" altLang="en-US" sz="2600" dirty="0" smtClean="0"/>
          </a:p>
        </p:txBody>
      </p:sp>
      <p:pic>
        <p:nvPicPr>
          <p:cNvPr id="35854" name="图片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60475" y="3638550"/>
            <a:ext cx="6869113" cy="2547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任意多边形 15"/>
          <p:cNvSpPr>
            <a:spLocks noChangeArrowheads="1"/>
          </p:cNvSpPr>
          <p:nvPr/>
        </p:nvSpPr>
        <p:spPr bwMode="auto">
          <a:xfrm>
            <a:off x="8129588" y="6632575"/>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6867" name="燕尾形 12"/>
          <p:cNvSpPr>
            <a:spLocks noChangeArrowheads="1"/>
          </p:cNvSpPr>
          <p:nvPr/>
        </p:nvSpPr>
        <p:spPr bwMode="auto">
          <a:xfrm flipH="1">
            <a:off x="833120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36868" name="任意多边形 16"/>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6869" name="燕尾形 17"/>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36870" name="文本框 6"/>
          <p:cNvSpPr>
            <a:spLocks noChangeArrowheads="1"/>
          </p:cNvSpPr>
          <p:nvPr/>
        </p:nvSpPr>
        <p:spPr bwMode="auto">
          <a:xfrm>
            <a:off x="0" y="539750"/>
            <a:ext cx="804863"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ts val="1800"/>
              </a:spcBef>
              <a:buClr>
                <a:srgbClr val="C94D4D"/>
              </a:buClr>
              <a:buSzPct val="60000"/>
              <a:buFont typeface="Wingdings" panose="05000000000000000000" pitchFamily="2" charset="2"/>
              <a:buNone/>
            </a:pPr>
            <a:r>
              <a:rPr lang="en-US" altLang="zh-CN" sz="1600">
                <a:solidFill>
                  <a:schemeClr val="bg1"/>
                </a:solidFill>
                <a:ea typeface="微软雅黑" panose="020B0503020204020204" pitchFamily="34" charset="-122"/>
              </a:rPr>
              <a:t>part2</a:t>
            </a:r>
            <a:endParaRPr lang="zh-CN" altLang="zh-CN" sz="1600">
              <a:solidFill>
                <a:schemeClr val="bg1"/>
              </a:solidFill>
              <a:ea typeface="微软雅黑" panose="020B0503020204020204" pitchFamily="34" charset="-122"/>
            </a:endParaRPr>
          </a:p>
        </p:txBody>
      </p:sp>
      <p:pic>
        <p:nvPicPr>
          <p:cNvPr id="36871" name="图片 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72" name="任意多边形 15"/>
          <p:cNvSpPr>
            <a:spLocks noChangeArrowheads="1"/>
          </p:cNvSpPr>
          <p:nvPr/>
        </p:nvSpPr>
        <p:spPr bwMode="auto">
          <a:xfrm>
            <a:off x="8129588" y="6632575"/>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6873" name="燕尾形 12"/>
          <p:cNvSpPr>
            <a:spLocks noChangeArrowheads="1"/>
          </p:cNvSpPr>
          <p:nvPr/>
        </p:nvSpPr>
        <p:spPr bwMode="auto">
          <a:xfrm flipH="1">
            <a:off x="8331200" y="6707188"/>
            <a:ext cx="96838" cy="96837"/>
          </a:xfrm>
          <a:prstGeom prst="chevron">
            <a:avLst>
              <a:gd name="adj" fmla="val 49672"/>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1300">
              <a:solidFill>
                <a:srgbClr val="494B4D"/>
              </a:solidFill>
              <a:sym typeface="华文楷体" panose="02010600040101010101" pitchFamily="2" charset="-122"/>
            </a:endParaRPr>
          </a:p>
        </p:txBody>
      </p:sp>
      <p:sp>
        <p:nvSpPr>
          <p:cNvPr id="36874" name="任意多边形 16"/>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6875" name="燕尾形 17"/>
          <p:cNvSpPr>
            <a:spLocks noChangeArrowheads="1"/>
          </p:cNvSpPr>
          <p:nvPr/>
        </p:nvSpPr>
        <p:spPr bwMode="auto">
          <a:xfrm>
            <a:off x="8858250" y="6707188"/>
            <a:ext cx="96838" cy="96837"/>
          </a:xfrm>
          <a:prstGeom prst="chevron">
            <a:avLst>
              <a:gd name="adj" fmla="val 49672"/>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1300">
              <a:solidFill>
                <a:srgbClr val="494B4D"/>
              </a:solidFill>
              <a:sym typeface="华文楷体" panose="02010600040101010101" pitchFamily="2" charset="-122"/>
            </a:endParaRPr>
          </a:p>
        </p:txBody>
      </p:sp>
      <p:sp>
        <p:nvSpPr>
          <p:cNvPr id="36876" name="标题 1"/>
          <p:cNvSpPr>
            <a:spLocks noGrp="1" noChangeArrowheads="1"/>
          </p:cNvSpPr>
          <p:nvPr>
            <p:ph type="title" idx="4294967295"/>
          </p:nvPr>
        </p:nvSpPr>
        <p:spPr/>
        <p:txBody>
          <a:bodyPr/>
          <a:lstStyle/>
          <a:p>
            <a:pPr marL="0" indent="0" eaLnBrk="1" hangingPunct="1"/>
            <a:r>
              <a:rPr lang="zh-CN" altLang="en-US" sz="3600" smtClean="0">
                <a:solidFill>
                  <a:srgbClr val="9B3131"/>
                </a:solidFill>
              </a:rPr>
              <a:t>完工年度企业所得税计算</a:t>
            </a:r>
            <a:endParaRPr lang="zh-CN" altLang="en-US" smtClean="0"/>
          </a:p>
        </p:txBody>
      </p:sp>
      <p:sp>
        <p:nvSpPr>
          <p:cNvPr id="36877" name="内容占位符 2"/>
          <p:cNvSpPr>
            <a:spLocks noGrp="1" noChangeArrowheads="1"/>
          </p:cNvSpPr>
          <p:nvPr>
            <p:ph idx="1"/>
          </p:nvPr>
        </p:nvSpPr>
        <p:spPr>
          <a:xfrm>
            <a:off x="522288" y="1049338"/>
            <a:ext cx="8189912" cy="5127625"/>
          </a:xfrm>
        </p:spPr>
        <p:txBody>
          <a:bodyPr/>
          <a:lstStyle/>
          <a:p>
            <a:pPr marL="46038" algn="just" eaLnBrk="1" hangingPunct="1">
              <a:lnSpc>
                <a:spcPct val="110000"/>
              </a:lnSpc>
              <a:buFont typeface="Wingdings" panose="05000000000000000000" pitchFamily="2" charset="2"/>
              <a:buChar char="u"/>
            </a:pPr>
            <a:r>
              <a:rPr lang="zh-CN" altLang="en-US" sz="3600" dirty="0" smtClean="0">
                <a:solidFill>
                  <a:srgbClr val="9B3131"/>
                </a:solidFill>
              </a:rPr>
              <a:t>不同年度开发产品涉及</a:t>
            </a:r>
            <a:r>
              <a:rPr lang="zh-CN" altLang="en-US" sz="3500" dirty="0" smtClean="0">
                <a:solidFill>
                  <a:srgbClr val="9B3131"/>
                </a:solidFill>
                <a:sym typeface="方正姚体" panose="02010601030101010101" pitchFamily="2" charset="-122"/>
              </a:rPr>
              <a:t>税务处理：</a:t>
            </a:r>
          </a:p>
          <a:p>
            <a:pPr marL="46038" lvl="1" algn="just" eaLnBrk="1" hangingPunct="1">
              <a:buFont typeface="幼圆" pitchFamily="49" charset="-122"/>
              <a:buChar char=" "/>
            </a:pPr>
            <a:r>
              <a:rPr lang="en-US" altLang="zh-CN" sz="3700" dirty="0" smtClean="0">
                <a:solidFill>
                  <a:srgbClr val="9B3131"/>
                </a:solidFill>
                <a:sym typeface="方正姚体" panose="02010601030101010101" pitchFamily="2" charset="-122"/>
              </a:rPr>
              <a:t>1</a:t>
            </a:r>
            <a:r>
              <a:rPr lang="zh-CN" altLang="en-US" sz="3700" dirty="0" smtClean="0">
                <a:solidFill>
                  <a:srgbClr val="9B3131"/>
                </a:solidFill>
                <a:sym typeface="方正姚体" panose="02010601030101010101" pitchFamily="2" charset="-122"/>
              </a:rPr>
              <a:t>、未完工开发产品的税务处理</a:t>
            </a:r>
          </a:p>
          <a:p>
            <a:pPr marL="0" lvl="2" indent="539750" algn="l" eaLnBrk="1" hangingPunct="1">
              <a:lnSpc>
                <a:spcPct val="108000"/>
              </a:lnSpc>
              <a:buFont typeface="Arial" panose="020B0604020202020204" pitchFamily="34" charset="0"/>
              <a:buChar char="•"/>
            </a:pPr>
            <a:r>
              <a:rPr lang="zh-CN" altLang="en-US"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当期应纳税所得额</a:t>
            </a:r>
            <a:r>
              <a:rPr lang="en-US" altLang="zh-CN"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a:t>
            </a:r>
            <a:r>
              <a:rPr lang="zh-CN" altLang="en-US"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当期利润总额</a:t>
            </a:r>
            <a:r>
              <a:rPr lang="en-US" altLang="zh-CN"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a:t>
            </a:r>
            <a:r>
              <a:rPr lang="zh-CN" altLang="en-US"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当期调增计税毛利额</a:t>
            </a:r>
            <a:r>
              <a:rPr lang="en-US" altLang="zh-CN"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a:t>
            </a:r>
            <a:r>
              <a:rPr lang="zh-CN" altLang="en-US"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实际发生的营业税金及附加</a:t>
            </a:r>
            <a:r>
              <a:rPr lang="en-US" altLang="zh-CN"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a:t>
            </a:r>
            <a:r>
              <a:rPr lang="zh-CN" altLang="en-US"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其他纳税调整项目（此时无成本调整）</a:t>
            </a:r>
          </a:p>
          <a:p>
            <a:pPr marL="0" lvl="2" indent="539750" algn="l" eaLnBrk="1" hangingPunct="1">
              <a:lnSpc>
                <a:spcPct val="108000"/>
              </a:lnSpc>
              <a:buFont typeface="Arial" panose="020B0604020202020204" pitchFamily="34" charset="0"/>
              <a:buChar char="•"/>
            </a:pPr>
            <a:r>
              <a:rPr lang="zh-CN" altLang="en-US"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当期计税毛利额</a:t>
            </a:r>
            <a:r>
              <a:rPr lang="en-US" altLang="zh-CN"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a:t>
            </a:r>
            <a:r>
              <a:rPr lang="zh-CN" altLang="en-US"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当期预售收入</a:t>
            </a:r>
            <a:r>
              <a:rPr lang="en-US" altLang="zh-CN"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a:t>
            </a:r>
            <a:r>
              <a:rPr lang="zh-CN" altLang="en-US"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预计计税毛利率</a:t>
            </a:r>
            <a:endParaRPr lang="en-US" altLang="zh-CN"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endParaRPr>
          </a:p>
          <a:p>
            <a:pPr marL="0" lvl="2" indent="539750" algn="l" eaLnBrk="1" hangingPunct="1">
              <a:lnSpc>
                <a:spcPct val="108000"/>
              </a:lnSpc>
              <a:buFont typeface="Arial" panose="020B0604020202020204" pitchFamily="34" charset="0"/>
              <a:buChar char="•"/>
            </a:pPr>
            <a:endParaRPr lang="zh-CN" altLang="en-US" sz="2400" dirty="0" smtClean="0">
              <a:solidFill>
                <a:srgbClr val="242526"/>
              </a:solidFill>
              <a:latin typeface="楷体" panose="02010609060101010101" pitchFamily="49" charset="-122"/>
              <a:ea typeface="楷体" panose="02010609060101010101" pitchFamily="49" charset="-122"/>
              <a:sym typeface="楷体" panose="02010609060101010101" pitchFamily="49" charset="-122"/>
            </a:endParaRPr>
          </a:p>
        </p:txBody>
      </p:sp>
      <p:sp>
        <p:nvSpPr>
          <p:cNvPr id="36878"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任意多边形 15"/>
          <p:cNvSpPr>
            <a:spLocks noChangeArrowheads="1"/>
          </p:cNvSpPr>
          <p:nvPr/>
        </p:nvSpPr>
        <p:spPr bwMode="auto">
          <a:xfrm>
            <a:off x="8129588" y="6632575"/>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028" name="燕尾形 12"/>
          <p:cNvSpPr>
            <a:spLocks noChangeArrowheads="1"/>
          </p:cNvSpPr>
          <p:nvPr/>
        </p:nvSpPr>
        <p:spPr bwMode="auto">
          <a:xfrm flipH="1">
            <a:off x="833120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029" name="任意多边形 16"/>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030" name="燕尾形 17"/>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031" name="文本框 6"/>
          <p:cNvSpPr>
            <a:spLocks noChangeArrowheads="1"/>
          </p:cNvSpPr>
          <p:nvPr/>
        </p:nvSpPr>
        <p:spPr bwMode="auto">
          <a:xfrm>
            <a:off x="0" y="539750"/>
            <a:ext cx="804863"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ts val="1800"/>
              </a:spcBef>
              <a:buClr>
                <a:srgbClr val="C94D4D"/>
              </a:buClr>
              <a:buSzPct val="60000"/>
              <a:buFont typeface="Wingdings" panose="05000000000000000000" pitchFamily="2" charset="2"/>
              <a:buNone/>
            </a:pPr>
            <a:r>
              <a:rPr lang="en-US" altLang="zh-CN" sz="1600">
                <a:solidFill>
                  <a:schemeClr val="bg1"/>
                </a:solidFill>
                <a:ea typeface="微软雅黑" panose="020B0503020204020204" pitchFamily="34" charset="-122"/>
              </a:rPr>
              <a:t>part2</a:t>
            </a:r>
            <a:endParaRPr lang="zh-CN" altLang="zh-CN" sz="1600">
              <a:solidFill>
                <a:schemeClr val="bg1"/>
              </a:solidFill>
              <a:ea typeface="微软雅黑" panose="020B0503020204020204" pitchFamily="34" charset="-122"/>
            </a:endParaRPr>
          </a:p>
        </p:txBody>
      </p:sp>
      <p:pic>
        <p:nvPicPr>
          <p:cNvPr id="1032" name="图片 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3" name="任意多边形 15"/>
          <p:cNvSpPr>
            <a:spLocks noChangeArrowheads="1"/>
          </p:cNvSpPr>
          <p:nvPr/>
        </p:nvSpPr>
        <p:spPr bwMode="auto">
          <a:xfrm>
            <a:off x="8129588" y="6632575"/>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034" name="燕尾形 12"/>
          <p:cNvSpPr>
            <a:spLocks noChangeArrowheads="1"/>
          </p:cNvSpPr>
          <p:nvPr/>
        </p:nvSpPr>
        <p:spPr bwMode="auto">
          <a:xfrm flipH="1">
            <a:off x="8331200" y="6707188"/>
            <a:ext cx="96838" cy="96837"/>
          </a:xfrm>
          <a:prstGeom prst="chevron">
            <a:avLst>
              <a:gd name="adj" fmla="val 49672"/>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1300">
              <a:solidFill>
                <a:srgbClr val="494B4D"/>
              </a:solidFill>
              <a:sym typeface="华文楷体" panose="02010600040101010101" pitchFamily="2" charset="-122"/>
            </a:endParaRPr>
          </a:p>
        </p:txBody>
      </p:sp>
      <p:sp>
        <p:nvSpPr>
          <p:cNvPr id="1035" name="任意多边形 16"/>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036" name="燕尾形 17"/>
          <p:cNvSpPr>
            <a:spLocks noChangeArrowheads="1"/>
          </p:cNvSpPr>
          <p:nvPr/>
        </p:nvSpPr>
        <p:spPr bwMode="auto">
          <a:xfrm>
            <a:off x="8858250" y="6707188"/>
            <a:ext cx="96838" cy="96837"/>
          </a:xfrm>
          <a:prstGeom prst="chevron">
            <a:avLst>
              <a:gd name="adj" fmla="val 49672"/>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1300">
              <a:solidFill>
                <a:srgbClr val="494B4D"/>
              </a:solidFill>
              <a:sym typeface="华文楷体" panose="02010600040101010101" pitchFamily="2" charset="-122"/>
            </a:endParaRPr>
          </a:p>
        </p:txBody>
      </p:sp>
      <p:sp>
        <p:nvSpPr>
          <p:cNvPr id="1037" name="标题 1"/>
          <p:cNvSpPr>
            <a:spLocks noGrp="1" noChangeArrowheads="1"/>
          </p:cNvSpPr>
          <p:nvPr>
            <p:ph type="title" idx="4294967295"/>
          </p:nvPr>
        </p:nvSpPr>
        <p:spPr/>
        <p:txBody>
          <a:bodyPr/>
          <a:lstStyle/>
          <a:p>
            <a:pPr marL="0" indent="0" eaLnBrk="1" hangingPunct="1"/>
            <a:r>
              <a:rPr lang="zh-CN" altLang="en-US" sz="3600" smtClean="0">
                <a:solidFill>
                  <a:srgbClr val="9B3131"/>
                </a:solidFill>
              </a:rPr>
              <a:t>完工年度企业所得税计算</a:t>
            </a:r>
            <a:endParaRPr lang="zh-CN" altLang="en-US" smtClean="0"/>
          </a:p>
        </p:txBody>
      </p:sp>
      <p:sp>
        <p:nvSpPr>
          <p:cNvPr id="1038" name="内容占位符 2"/>
          <p:cNvSpPr>
            <a:spLocks noGrp="1" noChangeArrowheads="1"/>
          </p:cNvSpPr>
          <p:nvPr>
            <p:ph idx="1"/>
          </p:nvPr>
        </p:nvSpPr>
        <p:spPr>
          <a:xfrm>
            <a:off x="522288" y="1049338"/>
            <a:ext cx="8189912" cy="5127625"/>
          </a:xfrm>
        </p:spPr>
        <p:txBody>
          <a:bodyPr/>
          <a:lstStyle/>
          <a:p>
            <a:pPr marL="46038" algn="just" eaLnBrk="1" hangingPunct="1">
              <a:lnSpc>
                <a:spcPct val="110000"/>
              </a:lnSpc>
              <a:buFont typeface="Wingdings" panose="05000000000000000000" pitchFamily="2" charset="2"/>
              <a:buChar char="u"/>
            </a:pPr>
            <a:r>
              <a:rPr lang="zh-CN" altLang="en-US" sz="3600" smtClean="0">
                <a:solidFill>
                  <a:srgbClr val="9B3131"/>
                </a:solidFill>
              </a:rPr>
              <a:t>不同年度开发产品涉及</a:t>
            </a:r>
            <a:r>
              <a:rPr lang="zh-CN" altLang="en-US" sz="3500" smtClean="0">
                <a:solidFill>
                  <a:srgbClr val="9B3131"/>
                </a:solidFill>
                <a:sym typeface="方正姚体" panose="02010601030101010101" pitchFamily="2" charset="-122"/>
              </a:rPr>
              <a:t>税务处理：</a:t>
            </a:r>
          </a:p>
        </p:txBody>
      </p:sp>
      <p:sp>
        <p:nvSpPr>
          <p:cNvPr id="1039"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en-US"/>
          </a:p>
        </p:txBody>
      </p:sp>
      <p:sp>
        <p:nvSpPr>
          <p:cNvPr id="104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en-US"/>
          </a:p>
        </p:txBody>
      </p:sp>
      <p:graphicFrame>
        <p:nvGraphicFramePr>
          <p:cNvPr id="1026" name="对象 3"/>
          <p:cNvGraphicFramePr>
            <a:graphicFrameLocks noChangeAspect="1"/>
          </p:cNvGraphicFramePr>
          <p:nvPr/>
        </p:nvGraphicFramePr>
        <p:xfrm>
          <a:off x="323850" y="1500188"/>
          <a:ext cx="8534400" cy="5114925"/>
        </p:xfrm>
        <a:graphic>
          <a:graphicData uri="http://schemas.openxmlformats.org/presentationml/2006/ole">
            <p:oleObj spid="_x0000_s1045" name="Visio" r:id="rId4" imgW="4591154" imgH="2762230" progId="">
              <p:embed/>
            </p:oleObj>
          </a:graphicData>
        </a:graphic>
      </p:graphicFrame>
      <p:sp>
        <p:nvSpPr>
          <p:cNvPr id="1041" name="矩形 4"/>
          <p:cNvSpPr>
            <a:spLocks noChangeArrowheads="1"/>
          </p:cNvSpPr>
          <p:nvPr/>
        </p:nvSpPr>
        <p:spPr bwMode="auto">
          <a:xfrm>
            <a:off x="522288" y="1735138"/>
            <a:ext cx="7197725" cy="706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46038">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1" algn="just">
              <a:lnSpc>
                <a:spcPct val="120000"/>
              </a:lnSpc>
              <a:spcBef>
                <a:spcPts val="600"/>
              </a:spcBef>
              <a:spcAft>
                <a:spcPts val="600"/>
              </a:spcAft>
              <a:buClr>
                <a:srgbClr val="C94D4D"/>
              </a:buClr>
              <a:buSzPct val="60000"/>
              <a:buFont typeface="幼圆" panose="02010509060101010101" pitchFamily="49" charset="-122"/>
              <a:buChar char=" "/>
            </a:pPr>
            <a:r>
              <a:rPr lang="en-US" altLang="zh-CN" sz="3700">
                <a:solidFill>
                  <a:srgbClr val="9B3131"/>
                </a:solidFill>
                <a:latin typeface="幼圆" panose="02010509060101010101" pitchFamily="49" charset="-122"/>
                <a:ea typeface="幼圆" panose="02010509060101010101" pitchFamily="49" charset="-122"/>
                <a:sym typeface="方正姚体" panose="02010601030101010101" pitchFamily="2" charset="-122"/>
              </a:rPr>
              <a:t>1</a:t>
            </a:r>
            <a:r>
              <a:rPr lang="zh-CN" altLang="en-US" sz="3700">
                <a:solidFill>
                  <a:srgbClr val="9B3131"/>
                </a:solidFill>
                <a:latin typeface="幼圆" panose="02010509060101010101" pitchFamily="49" charset="-122"/>
                <a:ea typeface="幼圆" panose="02010509060101010101" pitchFamily="49" charset="-122"/>
                <a:sym typeface="方正姚体" panose="02010601030101010101" pitchFamily="2" charset="-122"/>
              </a:rPr>
              <a:t>、未完工开发产品的税务处理</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任意多边形 15"/>
          <p:cNvSpPr>
            <a:spLocks noChangeArrowheads="1"/>
          </p:cNvSpPr>
          <p:nvPr/>
        </p:nvSpPr>
        <p:spPr bwMode="auto">
          <a:xfrm>
            <a:off x="8129588" y="6632575"/>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7891" name="燕尾形 12"/>
          <p:cNvSpPr>
            <a:spLocks noChangeArrowheads="1"/>
          </p:cNvSpPr>
          <p:nvPr/>
        </p:nvSpPr>
        <p:spPr bwMode="auto">
          <a:xfrm flipH="1">
            <a:off x="833120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37892" name="任意多边形 16"/>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7893" name="燕尾形 17"/>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37894" name="文本框 6"/>
          <p:cNvSpPr>
            <a:spLocks noChangeArrowheads="1"/>
          </p:cNvSpPr>
          <p:nvPr/>
        </p:nvSpPr>
        <p:spPr bwMode="auto">
          <a:xfrm>
            <a:off x="0" y="539750"/>
            <a:ext cx="804863"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ts val="1800"/>
              </a:spcBef>
              <a:buClr>
                <a:srgbClr val="C94D4D"/>
              </a:buClr>
              <a:buSzPct val="60000"/>
              <a:buFont typeface="Wingdings" panose="05000000000000000000" pitchFamily="2" charset="2"/>
              <a:buNone/>
            </a:pPr>
            <a:r>
              <a:rPr lang="en-US" altLang="zh-CN" sz="1600">
                <a:solidFill>
                  <a:schemeClr val="bg1"/>
                </a:solidFill>
                <a:ea typeface="微软雅黑" panose="020B0503020204020204" pitchFamily="34" charset="-122"/>
              </a:rPr>
              <a:t>part2</a:t>
            </a:r>
            <a:endParaRPr lang="zh-CN" altLang="zh-CN" sz="1600">
              <a:solidFill>
                <a:schemeClr val="bg1"/>
              </a:solidFill>
              <a:ea typeface="微软雅黑" panose="020B0503020204020204" pitchFamily="34" charset="-122"/>
            </a:endParaRPr>
          </a:p>
        </p:txBody>
      </p:sp>
      <p:pic>
        <p:nvPicPr>
          <p:cNvPr id="37895" name="图片 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6" name="任意多边形 15"/>
          <p:cNvSpPr>
            <a:spLocks noChangeArrowheads="1"/>
          </p:cNvSpPr>
          <p:nvPr/>
        </p:nvSpPr>
        <p:spPr bwMode="auto">
          <a:xfrm>
            <a:off x="8129588" y="6632575"/>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7897" name="燕尾形 12"/>
          <p:cNvSpPr>
            <a:spLocks noChangeArrowheads="1"/>
          </p:cNvSpPr>
          <p:nvPr/>
        </p:nvSpPr>
        <p:spPr bwMode="auto">
          <a:xfrm flipH="1">
            <a:off x="8331200" y="6707188"/>
            <a:ext cx="96838" cy="96837"/>
          </a:xfrm>
          <a:prstGeom prst="chevron">
            <a:avLst>
              <a:gd name="adj" fmla="val 49672"/>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1300">
              <a:solidFill>
                <a:srgbClr val="494B4D"/>
              </a:solidFill>
              <a:sym typeface="华文楷体" panose="02010600040101010101" pitchFamily="2" charset="-122"/>
            </a:endParaRPr>
          </a:p>
        </p:txBody>
      </p:sp>
      <p:sp>
        <p:nvSpPr>
          <p:cNvPr id="37898" name="任意多边形 16"/>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7899" name="燕尾形 17"/>
          <p:cNvSpPr>
            <a:spLocks noChangeArrowheads="1"/>
          </p:cNvSpPr>
          <p:nvPr/>
        </p:nvSpPr>
        <p:spPr bwMode="auto">
          <a:xfrm>
            <a:off x="8858250" y="6707188"/>
            <a:ext cx="96838" cy="96837"/>
          </a:xfrm>
          <a:prstGeom prst="chevron">
            <a:avLst>
              <a:gd name="adj" fmla="val 49672"/>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1300">
              <a:solidFill>
                <a:srgbClr val="494B4D"/>
              </a:solidFill>
              <a:sym typeface="华文楷体" panose="02010600040101010101" pitchFamily="2" charset="-122"/>
            </a:endParaRPr>
          </a:p>
        </p:txBody>
      </p:sp>
      <p:sp>
        <p:nvSpPr>
          <p:cNvPr id="37900" name="标题 1"/>
          <p:cNvSpPr>
            <a:spLocks noGrp="1" noChangeArrowheads="1"/>
          </p:cNvSpPr>
          <p:nvPr>
            <p:ph type="title" idx="4294967295"/>
          </p:nvPr>
        </p:nvSpPr>
        <p:spPr/>
        <p:txBody>
          <a:bodyPr/>
          <a:lstStyle/>
          <a:p>
            <a:pPr marL="0" indent="0" eaLnBrk="1" hangingPunct="1"/>
            <a:r>
              <a:rPr lang="zh-CN" altLang="en-US" sz="3600" smtClean="0">
                <a:solidFill>
                  <a:srgbClr val="9B3131"/>
                </a:solidFill>
              </a:rPr>
              <a:t>完工年度企业所得税计算</a:t>
            </a:r>
            <a:endParaRPr lang="zh-CN" altLang="en-US" smtClean="0"/>
          </a:p>
        </p:txBody>
      </p:sp>
      <p:sp>
        <p:nvSpPr>
          <p:cNvPr id="37901" name="内容占位符 2"/>
          <p:cNvSpPr>
            <a:spLocks noGrp="1" noChangeArrowheads="1"/>
          </p:cNvSpPr>
          <p:nvPr>
            <p:ph idx="1"/>
          </p:nvPr>
        </p:nvSpPr>
        <p:spPr>
          <a:xfrm>
            <a:off x="522288" y="1049338"/>
            <a:ext cx="8189912" cy="5127625"/>
          </a:xfrm>
        </p:spPr>
        <p:txBody>
          <a:bodyPr/>
          <a:lstStyle/>
          <a:p>
            <a:pPr marL="46038" algn="just" eaLnBrk="1" hangingPunct="1">
              <a:lnSpc>
                <a:spcPct val="110000"/>
              </a:lnSpc>
              <a:buFont typeface="Wingdings" panose="05000000000000000000" pitchFamily="2" charset="2"/>
              <a:buChar char="u"/>
            </a:pPr>
            <a:r>
              <a:rPr lang="zh-CN" altLang="en-US" sz="4000" dirty="0" smtClean="0">
                <a:solidFill>
                  <a:srgbClr val="9B3131"/>
                </a:solidFill>
              </a:rPr>
              <a:t>不同年度开发产品涉及</a:t>
            </a:r>
            <a:r>
              <a:rPr lang="zh-CN" altLang="en-US" sz="3900" dirty="0" smtClean="0">
                <a:solidFill>
                  <a:srgbClr val="9B3131"/>
                </a:solidFill>
                <a:sym typeface="方正姚体" panose="02010601030101010101" pitchFamily="2" charset="-122"/>
              </a:rPr>
              <a:t>税务处理：</a:t>
            </a:r>
          </a:p>
          <a:p>
            <a:pPr marL="46038" lvl="1" algn="just" eaLnBrk="1" hangingPunct="1">
              <a:lnSpc>
                <a:spcPct val="100000"/>
              </a:lnSpc>
              <a:buFont typeface="幼圆" pitchFamily="49" charset="-122"/>
              <a:buChar char=" "/>
            </a:pPr>
            <a:r>
              <a:rPr lang="en-US" altLang="zh-CN" sz="3700" dirty="0" smtClean="0">
                <a:solidFill>
                  <a:srgbClr val="9B3131"/>
                </a:solidFill>
                <a:sym typeface="方正姚体" panose="02010601030101010101" pitchFamily="2" charset="-122"/>
              </a:rPr>
              <a:t>2</a:t>
            </a:r>
            <a:r>
              <a:rPr lang="zh-CN" altLang="en-US" sz="3700" dirty="0" smtClean="0">
                <a:solidFill>
                  <a:srgbClr val="9B3131"/>
                </a:solidFill>
                <a:sym typeface="方正姚体" panose="02010601030101010101" pitchFamily="2" charset="-122"/>
              </a:rPr>
              <a:t>、完工开发产品的税务处理</a:t>
            </a:r>
          </a:p>
          <a:p>
            <a:pPr marL="0" lvl="2" indent="539750" algn="l" eaLnBrk="1" hangingPunct="1">
              <a:lnSpc>
                <a:spcPct val="108000"/>
              </a:lnSpc>
              <a:buFont typeface="Arial" panose="020B0604020202020204" pitchFamily="34" charset="0"/>
              <a:buChar char="•"/>
            </a:pP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完工年度应纳所得税额</a:t>
            </a:r>
            <a:r>
              <a:rPr lang="en-US" altLang="zh-CN"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a:t>
            </a: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完工年度应纳税所得额</a:t>
            </a:r>
            <a:r>
              <a:rPr lang="en-US" altLang="zh-CN"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×25%</a:t>
            </a:r>
          </a:p>
          <a:p>
            <a:pPr marL="0" lvl="2" indent="539750" algn="l" eaLnBrk="1" hangingPunct="1">
              <a:lnSpc>
                <a:spcPct val="108000"/>
              </a:lnSpc>
              <a:buFont typeface="Arial" panose="020B0604020202020204" pitchFamily="34" charset="0"/>
              <a:buChar char="•"/>
            </a:pP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完工年度应纳税所得额</a:t>
            </a:r>
            <a:r>
              <a:rPr lang="en-US" altLang="zh-CN"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a:t>
            </a: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当期利润总额</a:t>
            </a:r>
            <a:r>
              <a:rPr lang="en-US" altLang="zh-CN"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a:t>
            </a: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以前年度预售收入毛利额</a:t>
            </a:r>
            <a:r>
              <a:rPr lang="en-US" altLang="zh-CN"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a:t>
            </a: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以前年度已扣除主营业务税金及附加</a:t>
            </a:r>
            <a:r>
              <a:rPr lang="en-US" altLang="zh-CN"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a:t>
            </a: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其他纳税调整项目（包括成本调整项）</a:t>
            </a:r>
          </a:p>
          <a:p>
            <a:pPr marL="0" lvl="2" indent="539750" algn="l" eaLnBrk="1" hangingPunct="1">
              <a:lnSpc>
                <a:spcPct val="108000"/>
              </a:lnSpc>
              <a:buFont typeface="Arial" panose="020B0604020202020204" pitchFamily="34" charset="0"/>
              <a:buChar char="•"/>
            </a:pP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以前年度预售收入毛利额</a:t>
            </a:r>
            <a:r>
              <a:rPr lang="en-US" altLang="zh-CN"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a:t>
            </a: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以前年度预售收入</a:t>
            </a:r>
            <a:r>
              <a:rPr lang="en-US" altLang="zh-CN"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a:t>
            </a: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预计计税毛利率</a:t>
            </a:r>
          </a:p>
          <a:p>
            <a:pPr marL="46038" algn="just" eaLnBrk="1" hangingPunct="1">
              <a:lnSpc>
                <a:spcPct val="80000"/>
              </a:lnSpc>
              <a:buFont typeface="Wingdings" panose="05000000000000000000" pitchFamily="2" charset="2"/>
              <a:buChar char="u"/>
            </a:pPr>
            <a:endParaRPr lang="zh-CN" altLang="en-US" sz="26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任意多边形 15"/>
          <p:cNvSpPr>
            <a:spLocks noChangeArrowheads="1"/>
          </p:cNvSpPr>
          <p:nvPr/>
        </p:nvSpPr>
        <p:spPr bwMode="auto">
          <a:xfrm>
            <a:off x="8129588" y="6632575"/>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2052" name="燕尾形 12"/>
          <p:cNvSpPr>
            <a:spLocks noChangeArrowheads="1"/>
          </p:cNvSpPr>
          <p:nvPr/>
        </p:nvSpPr>
        <p:spPr bwMode="auto">
          <a:xfrm flipH="1">
            <a:off x="833120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2053" name="任意多边形 16"/>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2054" name="燕尾形 17"/>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2055" name="文本框 6"/>
          <p:cNvSpPr>
            <a:spLocks noChangeArrowheads="1"/>
          </p:cNvSpPr>
          <p:nvPr/>
        </p:nvSpPr>
        <p:spPr bwMode="auto">
          <a:xfrm>
            <a:off x="0" y="539750"/>
            <a:ext cx="804863"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ts val="1800"/>
              </a:spcBef>
              <a:buClr>
                <a:srgbClr val="C94D4D"/>
              </a:buClr>
              <a:buSzPct val="60000"/>
              <a:buFont typeface="Wingdings" panose="05000000000000000000" pitchFamily="2" charset="2"/>
              <a:buNone/>
            </a:pPr>
            <a:r>
              <a:rPr lang="en-US" altLang="zh-CN" sz="1600">
                <a:solidFill>
                  <a:schemeClr val="bg1"/>
                </a:solidFill>
                <a:ea typeface="微软雅黑" panose="020B0503020204020204" pitchFamily="34" charset="-122"/>
              </a:rPr>
              <a:t>part2</a:t>
            </a:r>
            <a:endParaRPr lang="zh-CN" altLang="zh-CN" sz="1600">
              <a:solidFill>
                <a:schemeClr val="bg1"/>
              </a:solidFill>
              <a:ea typeface="微软雅黑" panose="020B0503020204020204" pitchFamily="34" charset="-122"/>
            </a:endParaRPr>
          </a:p>
        </p:txBody>
      </p:sp>
      <p:pic>
        <p:nvPicPr>
          <p:cNvPr id="2056" name="图片 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7" name="任意多边形 15"/>
          <p:cNvSpPr>
            <a:spLocks noChangeArrowheads="1"/>
          </p:cNvSpPr>
          <p:nvPr/>
        </p:nvSpPr>
        <p:spPr bwMode="auto">
          <a:xfrm>
            <a:off x="8129588" y="6632575"/>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2058" name="燕尾形 12"/>
          <p:cNvSpPr>
            <a:spLocks noChangeArrowheads="1"/>
          </p:cNvSpPr>
          <p:nvPr/>
        </p:nvSpPr>
        <p:spPr bwMode="auto">
          <a:xfrm flipH="1">
            <a:off x="8331200" y="6707188"/>
            <a:ext cx="96838" cy="96837"/>
          </a:xfrm>
          <a:prstGeom prst="chevron">
            <a:avLst>
              <a:gd name="adj" fmla="val 49672"/>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1300">
              <a:solidFill>
                <a:srgbClr val="494B4D"/>
              </a:solidFill>
              <a:sym typeface="华文楷体" panose="02010600040101010101" pitchFamily="2" charset="-122"/>
            </a:endParaRPr>
          </a:p>
        </p:txBody>
      </p:sp>
      <p:sp>
        <p:nvSpPr>
          <p:cNvPr id="2059" name="任意多边形 16"/>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2060" name="燕尾形 17"/>
          <p:cNvSpPr>
            <a:spLocks noChangeArrowheads="1"/>
          </p:cNvSpPr>
          <p:nvPr/>
        </p:nvSpPr>
        <p:spPr bwMode="auto">
          <a:xfrm>
            <a:off x="8858250" y="6707188"/>
            <a:ext cx="96838" cy="96837"/>
          </a:xfrm>
          <a:prstGeom prst="chevron">
            <a:avLst>
              <a:gd name="adj" fmla="val 49672"/>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1300">
              <a:solidFill>
                <a:srgbClr val="494B4D"/>
              </a:solidFill>
              <a:sym typeface="华文楷体" panose="02010600040101010101" pitchFamily="2" charset="-122"/>
            </a:endParaRPr>
          </a:p>
        </p:txBody>
      </p:sp>
      <p:sp>
        <p:nvSpPr>
          <p:cNvPr id="2061" name="标题 1"/>
          <p:cNvSpPr>
            <a:spLocks noGrp="1" noChangeArrowheads="1"/>
          </p:cNvSpPr>
          <p:nvPr>
            <p:ph type="title" idx="4294967295"/>
          </p:nvPr>
        </p:nvSpPr>
        <p:spPr/>
        <p:txBody>
          <a:bodyPr/>
          <a:lstStyle/>
          <a:p>
            <a:pPr marL="0" indent="0" eaLnBrk="1" hangingPunct="1"/>
            <a:r>
              <a:rPr lang="zh-CN" altLang="en-US" sz="3600" smtClean="0">
                <a:solidFill>
                  <a:srgbClr val="9B3131"/>
                </a:solidFill>
              </a:rPr>
              <a:t>完工年度企业所得税计算</a:t>
            </a:r>
            <a:endParaRPr lang="zh-CN" altLang="en-US" smtClean="0"/>
          </a:p>
        </p:txBody>
      </p:sp>
      <p:sp>
        <p:nvSpPr>
          <p:cNvPr id="2062" name="内容占位符 2"/>
          <p:cNvSpPr>
            <a:spLocks noGrp="1" noChangeArrowheads="1"/>
          </p:cNvSpPr>
          <p:nvPr>
            <p:ph idx="1"/>
          </p:nvPr>
        </p:nvSpPr>
        <p:spPr>
          <a:xfrm>
            <a:off x="522288" y="1049338"/>
            <a:ext cx="8189912" cy="5127625"/>
          </a:xfrm>
        </p:spPr>
        <p:txBody>
          <a:bodyPr/>
          <a:lstStyle/>
          <a:p>
            <a:pPr marL="46038" algn="just" eaLnBrk="1" hangingPunct="1">
              <a:lnSpc>
                <a:spcPct val="110000"/>
              </a:lnSpc>
              <a:buFont typeface="Wingdings" panose="05000000000000000000" pitchFamily="2" charset="2"/>
              <a:buChar char="u"/>
            </a:pPr>
            <a:r>
              <a:rPr lang="zh-CN" altLang="en-US" sz="4000" smtClean="0">
                <a:solidFill>
                  <a:srgbClr val="9B3131"/>
                </a:solidFill>
              </a:rPr>
              <a:t>不同年度开发产品涉及</a:t>
            </a:r>
            <a:r>
              <a:rPr lang="zh-CN" altLang="en-US" sz="3900" smtClean="0">
                <a:solidFill>
                  <a:srgbClr val="9B3131"/>
                </a:solidFill>
                <a:sym typeface="方正姚体" panose="02010601030101010101" pitchFamily="2" charset="-122"/>
              </a:rPr>
              <a:t>税务处理：</a:t>
            </a:r>
          </a:p>
          <a:p>
            <a:pPr marL="46038" lvl="1" algn="just" eaLnBrk="1" hangingPunct="1">
              <a:lnSpc>
                <a:spcPct val="100000"/>
              </a:lnSpc>
              <a:buFont typeface="幼圆" pitchFamily="49" charset="-122"/>
              <a:buChar char=" "/>
            </a:pPr>
            <a:r>
              <a:rPr lang="en-US" altLang="zh-CN" sz="3700" smtClean="0">
                <a:solidFill>
                  <a:srgbClr val="9B3131"/>
                </a:solidFill>
                <a:sym typeface="方正姚体" panose="02010601030101010101" pitchFamily="2" charset="-122"/>
              </a:rPr>
              <a:t>2</a:t>
            </a:r>
            <a:r>
              <a:rPr lang="zh-CN" altLang="en-US" sz="3700" smtClean="0">
                <a:solidFill>
                  <a:srgbClr val="9B3131"/>
                </a:solidFill>
                <a:sym typeface="方正姚体" panose="02010601030101010101" pitchFamily="2" charset="-122"/>
              </a:rPr>
              <a:t>、完工开发产品的税务处理</a:t>
            </a:r>
          </a:p>
          <a:p>
            <a:pPr marL="46038" algn="just" eaLnBrk="1" hangingPunct="1">
              <a:lnSpc>
                <a:spcPct val="80000"/>
              </a:lnSpc>
            </a:pPr>
            <a:endParaRPr lang="zh-CN" altLang="en-US" sz="2600" smtClean="0"/>
          </a:p>
        </p:txBody>
      </p:sp>
      <p:sp>
        <p:nvSpPr>
          <p:cNvPr id="206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en-US"/>
          </a:p>
        </p:txBody>
      </p:sp>
      <p:graphicFrame>
        <p:nvGraphicFramePr>
          <p:cNvPr id="2050" name="对象 2"/>
          <p:cNvGraphicFramePr>
            <a:graphicFrameLocks noChangeAspect="1"/>
          </p:cNvGraphicFramePr>
          <p:nvPr/>
        </p:nvGraphicFramePr>
        <p:xfrm>
          <a:off x="0" y="1884363"/>
          <a:ext cx="9139238" cy="4973637"/>
        </p:xfrm>
        <a:graphic>
          <a:graphicData uri="http://schemas.openxmlformats.org/presentationml/2006/ole">
            <p:oleObj spid="_x0000_s2067" name="Visio" r:id="rId4" imgW="4591154" imgH="2762230" progId="">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任意多边形 15"/>
          <p:cNvSpPr>
            <a:spLocks noChangeArrowheads="1"/>
          </p:cNvSpPr>
          <p:nvPr/>
        </p:nvSpPr>
        <p:spPr bwMode="auto">
          <a:xfrm>
            <a:off x="8129588" y="6632575"/>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8915" name="燕尾形 12"/>
          <p:cNvSpPr>
            <a:spLocks noChangeArrowheads="1"/>
          </p:cNvSpPr>
          <p:nvPr/>
        </p:nvSpPr>
        <p:spPr bwMode="auto">
          <a:xfrm flipH="1">
            <a:off x="833120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38916" name="任意多边形 16"/>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8917" name="燕尾形 17"/>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38918" name="文本框 6"/>
          <p:cNvSpPr>
            <a:spLocks noChangeArrowheads="1"/>
          </p:cNvSpPr>
          <p:nvPr/>
        </p:nvSpPr>
        <p:spPr bwMode="auto">
          <a:xfrm>
            <a:off x="0" y="539750"/>
            <a:ext cx="804863"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ts val="1800"/>
              </a:spcBef>
              <a:buClr>
                <a:srgbClr val="C94D4D"/>
              </a:buClr>
              <a:buSzPct val="60000"/>
              <a:buFont typeface="Wingdings" panose="05000000000000000000" pitchFamily="2" charset="2"/>
              <a:buNone/>
            </a:pPr>
            <a:r>
              <a:rPr lang="en-US" altLang="zh-CN" sz="1600">
                <a:solidFill>
                  <a:schemeClr val="bg1"/>
                </a:solidFill>
                <a:ea typeface="微软雅黑" panose="020B0503020204020204" pitchFamily="34" charset="-122"/>
              </a:rPr>
              <a:t>part2</a:t>
            </a:r>
            <a:endParaRPr lang="zh-CN" altLang="zh-CN" sz="1600">
              <a:solidFill>
                <a:schemeClr val="bg1"/>
              </a:solidFill>
              <a:ea typeface="微软雅黑" panose="020B0503020204020204" pitchFamily="34" charset="-122"/>
            </a:endParaRPr>
          </a:p>
        </p:txBody>
      </p:sp>
      <p:pic>
        <p:nvPicPr>
          <p:cNvPr id="38919" name="图片 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20" name="任意多边形 15"/>
          <p:cNvSpPr>
            <a:spLocks noChangeArrowheads="1"/>
          </p:cNvSpPr>
          <p:nvPr/>
        </p:nvSpPr>
        <p:spPr bwMode="auto">
          <a:xfrm>
            <a:off x="8129588" y="6632575"/>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8921" name="燕尾形 12"/>
          <p:cNvSpPr>
            <a:spLocks noChangeArrowheads="1"/>
          </p:cNvSpPr>
          <p:nvPr/>
        </p:nvSpPr>
        <p:spPr bwMode="auto">
          <a:xfrm flipH="1">
            <a:off x="8331200" y="6707188"/>
            <a:ext cx="96838" cy="96837"/>
          </a:xfrm>
          <a:prstGeom prst="chevron">
            <a:avLst>
              <a:gd name="adj" fmla="val 49672"/>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1300">
              <a:solidFill>
                <a:srgbClr val="494B4D"/>
              </a:solidFill>
              <a:sym typeface="华文楷体" panose="02010600040101010101" pitchFamily="2" charset="-122"/>
            </a:endParaRPr>
          </a:p>
        </p:txBody>
      </p:sp>
      <p:sp>
        <p:nvSpPr>
          <p:cNvPr id="38922" name="任意多边形 16"/>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8923" name="燕尾形 17"/>
          <p:cNvSpPr>
            <a:spLocks noChangeArrowheads="1"/>
          </p:cNvSpPr>
          <p:nvPr/>
        </p:nvSpPr>
        <p:spPr bwMode="auto">
          <a:xfrm>
            <a:off x="8858250" y="6707188"/>
            <a:ext cx="96838" cy="96837"/>
          </a:xfrm>
          <a:prstGeom prst="chevron">
            <a:avLst>
              <a:gd name="adj" fmla="val 49672"/>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1300">
              <a:solidFill>
                <a:srgbClr val="494B4D"/>
              </a:solidFill>
              <a:sym typeface="华文楷体" panose="02010600040101010101" pitchFamily="2" charset="-122"/>
            </a:endParaRPr>
          </a:p>
        </p:txBody>
      </p:sp>
      <p:sp>
        <p:nvSpPr>
          <p:cNvPr id="38924" name="标题 1"/>
          <p:cNvSpPr>
            <a:spLocks noGrp="1" noChangeArrowheads="1"/>
          </p:cNvSpPr>
          <p:nvPr>
            <p:ph type="title" idx="4294967295"/>
          </p:nvPr>
        </p:nvSpPr>
        <p:spPr/>
        <p:txBody>
          <a:bodyPr/>
          <a:lstStyle/>
          <a:p>
            <a:pPr marL="0" indent="0" eaLnBrk="1" hangingPunct="1"/>
            <a:r>
              <a:rPr lang="zh-CN" altLang="en-US" sz="3600" smtClean="0">
                <a:solidFill>
                  <a:srgbClr val="9B3131"/>
                </a:solidFill>
              </a:rPr>
              <a:t>完工年度企业所得税计算</a:t>
            </a:r>
            <a:endParaRPr lang="zh-CN" altLang="en-US" smtClean="0"/>
          </a:p>
        </p:txBody>
      </p:sp>
      <p:sp>
        <p:nvSpPr>
          <p:cNvPr id="27661" name="内容占位符 2"/>
          <p:cNvSpPr>
            <a:spLocks noGrp="1" noChangeArrowheads="1"/>
          </p:cNvSpPr>
          <p:nvPr>
            <p:ph idx="1"/>
          </p:nvPr>
        </p:nvSpPr>
        <p:spPr>
          <a:xfrm>
            <a:off x="522288" y="1049338"/>
            <a:ext cx="8189912" cy="5127625"/>
          </a:xfrm>
        </p:spPr>
        <p:txBody>
          <a:bodyPr/>
          <a:lstStyle/>
          <a:p>
            <a:pPr marL="46038" algn="just" eaLnBrk="1" hangingPunct="1">
              <a:lnSpc>
                <a:spcPct val="99000"/>
              </a:lnSpc>
              <a:buFont typeface="Wingdings" panose="05000000000000000000" pitchFamily="2" charset="2"/>
              <a:buChar char="u"/>
              <a:defRPr/>
            </a:pPr>
            <a:r>
              <a:rPr lang="zh-CN" altLang="en-US" sz="3700" dirty="0" smtClean="0">
                <a:solidFill>
                  <a:srgbClr val="9B3131"/>
                </a:solidFill>
              </a:rPr>
              <a:t>不同年度开发产品涉及</a:t>
            </a:r>
            <a:r>
              <a:rPr lang="zh-CN" altLang="en-US" sz="3600" dirty="0" smtClean="0">
                <a:solidFill>
                  <a:srgbClr val="9B3131"/>
                </a:solidFill>
                <a:sym typeface="方正姚体" panose="02010601030101010101" pitchFamily="2" charset="-122"/>
              </a:rPr>
              <a:t>税务处理：</a:t>
            </a:r>
          </a:p>
          <a:p>
            <a:pPr marL="46038" lvl="1" algn="just" eaLnBrk="1" hangingPunct="1">
              <a:lnSpc>
                <a:spcPct val="99000"/>
              </a:lnSpc>
              <a:buFont typeface="幼圆" pitchFamily="49" charset="-122"/>
              <a:buChar char=" "/>
              <a:defRPr/>
            </a:pPr>
            <a:r>
              <a:rPr lang="zh-CN" altLang="en-US" sz="3400" dirty="0" smtClean="0">
                <a:solidFill>
                  <a:srgbClr val="9B3131"/>
                </a:solidFill>
                <a:sym typeface="方正姚体" panose="02010601030101010101" pitchFamily="2" charset="-122"/>
              </a:rPr>
              <a:t>3、房地产开发产品完工年度出现的重大影响事项</a:t>
            </a:r>
          </a:p>
          <a:p>
            <a:pPr marL="0" lvl="2" indent="539750" algn="l" eaLnBrk="1" hangingPunct="1">
              <a:lnSpc>
                <a:spcPct val="97000"/>
              </a:lnSpc>
              <a:buFont typeface="Arial" panose="020B0604020202020204" pitchFamily="34" charset="0"/>
              <a:buChar char="•"/>
              <a:defRPr/>
            </a:pPr>
            <a:r>
              <a:rPr lang="zh-CN" altLang="en-US" sz="2600"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 </a:t>
            </a:r>
            <a:r>
              <a:rPr lang="zh-CN" altLang="en-US" sz="26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a:t>
            </a:r>
            <a:r>
              <a:rPr lang="en-US" sz="26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1</a:t>
            </a:r>
            <a:r>
              <a:rPr lang="zh-CN" altLang="en-US" sz="26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）在没有卖房子的年度可能出现缴纳大额所得税或巨额亏损的情形</a:t>
            </a:r>
          </a:p>
          <a:p>
            <a:pPr marL="0" lvl="2" algn="l" eaLnBrk="1" hangingPunct="1">
              <a:lnSpc>
                <a:spcPct val="97000"/>
              </a:lnSpc>
              <a:defRPr/>
            </a:pPr>
            <a:r>
              <a:rPr lang="zh-CN" altLang="en-US" sz="26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     原因主要是预计毛率形成的，计税毛利率大于实际毛率时，完工年度会出现亏损；预计毛利率小于实际毛利率时会出现当年补交大额所得税，企业应根据自身情况提前做好各种准备工作。</a:t>
            </a:r>
            <a:endParaRPr lang="zh-CN" altLang="en-US" sz="2000" b="1"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任意多边形 15"/>
          <p:cNvSpPr>
            <a:spLocks noChangeArrowheads="1"/>
          </p:cNvSpPr>
          <p:nvPr/>
        </p:nvSpPr>
        <p:spPr bwMode="auto">
          <a:xfrm>
            <a:off x="8129588" y="6632575"/>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9939" name="燕尾形 12"/>
          <p:cNvSpPr>
            <a:spLocks noChangeArrowheads="1"/>
          </p:cNvSpPr>
          <p:nvPr/>
        </p:nvSpPr>
        <p:spPr bwMode="auto">
          <a:xfrm flipH="1">
            <a:off x="833120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39940" name="任意多边形 16"/>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9941" name="燕尾形 17"/>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39942" name="文本框 6"/>
          <p:cNvSpPr>
            <a:spLocks noChangeArrowheads="1"/>
          </p:cNvSpPr>
          <p:nvPr/>
        </p:nvSpPr>
        <p:spPr bwMode="auto">
          <a:xfrm>
            <a:off x="0" y="539750"/>
            <a:ext cx="804863"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ts val="1800"/>
              </a:spcBef>
              <a:buClr>
                <a:srgbClr val="C94D4D"/>
              </a:buClr>
              <a:buSzPct val="60000"/>
              <a:buFont typeface="Wingdings" panose="05000000000000000000" pitchFamily="2" charset="2"/>
              <a:buNone/>
            </a:pPr>
            <a:r>
              <a:rPr lang="en-US" altLang="zh-CN" sz="1600">
                <a:solidFill>
                  <a:schemeClr val="bg1"/>
                </a:solidFill>
                <a:ea typeface="微软雅黑" panose="020B0503020204020204" pitchFamily="34" charset="-122"/>
              </a:rPr>
              <a:t>part2</a:t>
            </a:r>
            <a:endParaRPr lang="zh-CN" altLang="zh-CN" sz="1600">
              <a:solidFill>
                <a:schemeClr val="bg1"/>
              </a:solidFill>
              <a:ea typeface="微软雅黑" panose="020B0503020204020204" pitchFamily="34" charset="-122"/>
            </a:endParaRPr>
          </a:p>
        </p:txBody>
      </p:sp>
      <p:pic>
        <p:nvPicPr>
          <p:cNvPr id="39943" name="图片 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44" name="任意多边形 15"/>
          <p:cNvSpPr>
            <a:spLocks noChangeArrowheads="1"/>
          </p:cNvSpPr>
          <p:nvPr/>
        </p:nvSpPr>
        <p:spPr bwMode="auto">
          <a:xfrm>
            <a:off x="8129588" y="6632575"/>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9945" name="燕尾形 12"/>
          <p:cNvSpPr>
            <a:spLocks noChangeArrowheads="1"/>
          </p:cNvSpPr>
          <p:nvPr/>
        </p:nvSpPr>
        <p:spPr bwMode="auto">
          <a:xfrm flipH="1">
            <a:off x="8331200" y="6707188"/>
            <a:ext cx="96838" cy="96837"/>
          </a:xfrm>
          <a:prstGeom prst="chevron">
            <a:avLst>
              <a:gd name="adj" fmla="val 49672"/>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1300">
              <a:solidFill>
                <a:srgbClr val="494B4D"/>
              </a:solidFill>
              <a:sym typeface="华文楷体" panose="02010600040101010101" pitchFamily="2" charset="-122"/>
            </a:endParaRPr>
          </a:p>
        </p:txBody>
      </p:sp>
      <p:sp>
        <p:nvSpPr>
          <p:cNvPr id="39946" name="任意多边形 16"/>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9947" name="燕尾形 17"/>
          <p:cNvSpPr>
            <a:spLocks noChangeArrowheads="1"/>
          </p:cNvSpPr>
          <p:nvPr/>
        </p:nvSpPr>
        <p:spPr bwMode="auto">
          <a:xfrm>
            <a:off x="8858250" y="6707188"/>
            <a:ext cx="96838" cy="96837"/>
          </a:xfrm>
          <a:prstGeom prst="chevron">
            <a:avLst>
              <a:gd name="adj" fmla="val 49672"/>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1300">
              <a:solidFill>
                <a:srgbClr val="494B4D"/>
              </a:solidFill>
              <a:sym typeface="华文楷体" panose="02010600040101010101" pitchFamily="2" charset="-122"/>
            </a:endParaRPr>
          </a:p>
        </p:txBody>
      </p:sp>
      <p:sp>
        <p:nvSpPr>
          <p:cNvPr id="39948" name="标题 1"/>
          <p:cNvSpPr>
            <a:spLocks noGrp="1" noChangeArrowheads="1"/>
          </p:cNvSpPr>
          <p:nvPr>
            <p:ph type="title" idx="4294967295"/>
          </p:nvPr>
        </p:nvSpPr>
        <p:spPr/>
        <p:txBody>
          <a:bodyPr/>
          <a:lstStyle/>
          <a:p>
            <a:pPr marL="0" indent="0" eaLnBrk="1" hangingPunct="1"/>
            <a:r>
              <a:rPr lang="zh-CN" altLang="en-US" sz="3600" smtClean="0">
                <a:solidFill>
                  <a:srgbClr val="9B3131"/>
                </a:solidFill>
              </a:rPr>
              <a:t>完工年度企业所得税计算</a:t>
            </a:r>
            <a:endParaRPr lang="zh-CN" altLang="en-US" smtClean="0"/>
          </a:p>
        </p:txBody>
      </p:sp>
      <p:sp>
        <p:nvSpPr>
          <p:cNvPr id="28685" name="内容占位符 2"/>
          <p:cNvSpPr>
            <a:spLocks noGrp="1" noChangeArrowheads="1"/>
          </p:cNvSpPr>
          <p:nvPr>
            <p:ph idx="1"/>
          </p:nvPr>
        </p:nvSpPr>
        <p:spPr>
          <a:xfrm>
            <a:off x="522288" y="1049338"/>
            <a:ext cx="8189912" cy="5127625"/>
          </a:xfrm>
        </p:spPr>
        <p:txBody>
          <a:bodyPr/>
          <a:lstStyle/>
          <a:p>
            <a:pPr marL="46038" algn="just" eaLnBrk="1" hangingPunct="1">
              <a:lnSpc>
                <a:spcPct val="99000"/>
              </a:lnSpc>
              <a:buFont typeface="Wingdings" panose="05000000000000000000" pitchFamily="2" charset="2"/>
              <a:buChar char="u"/>
              <a:defRPr/>
            </a:pPr>
            <a:r>
              <a:rPr lang="zh-CN" altLang="en-US" sz="3700" dirty="0" smtClean="0">
                <a:solidFill>
                  <a:srgbClr val="9B3131"/>
                </a:solidFill>
              </a:rPr>
              <a:t>不同年度开发产品涉及</a:t>
            </a:r>
            <a:r>
              <a:rPr lang="zh-CN" altLang="en-US" sz="3600" dirty="0" smtClean="0">
                <a:solidFill>
                  <a:srgbClr val="9B3131"/>
                </a:solidFill>
                <a:sym typeface="方正姚体" panose="02010601030101010101" pitchFamily="2" charset="-122"/>
              </a:rPr>
              <a:t>税务处理：</a:t>
            </a:r>
          </a:p>
          <a:p>
            <a:pPr marL="46038" lvl="1" algn="just" eaLnBrk="1" hangingPunct="1">
              <a:lnSpc>
                <a:spcPct val="99000"/>
              </a:lnSpc>
              <a:buFont typeface="幼圆" pitchFamily="49" charset="-122"/>
              <a:buChar char=" "/>
              <a:defRPr/>
            </a:pPr>
            <a:r>
              <a:rPr lang="zh-CN" altLang="en-US" sz="3400" dirty="0" smtClean="0">
                <a:solidFill>
                  <a:srgbClr val="9B3131"/>
                </a:solidFill>
                <a:sym typeface="方正姚体" panose="02010601030101010101" pitchFamily="2" charset="-122"/>
              </a:rPr>
              <a:t>3、房地产开发产品完工年度出现的重大影响事项</a:t>
            </a:r>
          </a:p>
          <a:p>
            <a:pPr marL="0" lvl="2" indent="539750" algn="l" eaLnBrk="1" hangingPunct="1">
              <a:lnSpc>
                <a:spcPct val="97000"/>
              </a:lnSpc>
              <a:buFont typeface="Arial" panose="020B0604020202020204" pitchFamily="34" charset="0"/>
              <a:buChar char="•"/>
              <a:defRPr/>
            </a:pPr>
            <a:r>
              <a:rPr lang="zh-CN" altLang="en-US" sz="26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a:t>
            </a:r>
            <a:r>
              <a:rPr lang="en-US" sz="26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2</a:t>
            </a:r>
            <a:r>
              <a:rPr lang="zh-CN" altLang="en-US" sz="26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）完工年度假票及未开具发票的成本风险加大</a:t>
            </a:r>
          </a:p>
          <a:p>
            <a:pPr marL="0" lvl="2" algn="l" eaLnBrk="1" hangingPunct="1">
              <a:lnSpc>
                <a:spcPct val="97000"/>
              </a:lnSpc>
              <a:defRPr/>
            </a:pPr>
            <a:r>
              <a:rPr lang="zh-CN" altLang="en-US" sz="26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    未完工年度依据预计毛利率计算缴纳税款，完工年度依据实际收入及计税成本计算缴纳所得税；此时的成本是否能在税前扣除显得尤为重要了。</a:t>
            </a:r>
          </a:p>
          <a:p>
            <a:pPr marL="0" lvl="2" indent="539750" algn="l" eaLnBrk="1" hangingPunct="1">
              <a:lnSpc>
                <a:spcPct val="97000"/>
              </a:lnSpc>
              <a:buFont typeface="Arial" panose="020B0604020202020204" pitchFamily="34" charset="0"/>
              <a:buChar char="•"/>
              <a:defRPr/>
            </a:pPr>
            <a:r>
              <a:rPr lang="zh-CN" altLang="en-US" sz="26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a:t>
            </a:r>
            <a:r>
              <a:rPr lang="en-US" sz="26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3</a:t>
            </a:r>
            <a:r>
              <a:rPr lang="zh-CN" altLang="en-US" sz="26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）此环节将会是整个所得税纳税流程的分水岭。计税的方式发生了重大变化。（预计毛利计税改为了实际毛利计税）</a:t>
            </a:r>
            <a:endParaRPr lang="zh-CN" altLang="en-US" sz="2000" b="1"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直接连接符 25"/>
          <p:cNvSpPr>
            <a:spLocks noChangeShapeType="1"/>
          </p:cNvSpPr>
          <p:nvPr/>
        </p:nvSpPr>
        <p:spPr bwMode="auto">
          <a:xfrm>
            <a:off x="0" y="3195638"/>
            <a:ext cx="6115050" cy="1587"/>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40963" name="直接连接符 29"/>
          <p:cNvSpPr>
            <a:spLocks noChangeShapeType="1"/>
          </p:cNvSpPr>
          <p:nvPr/>
        </p:nvSpPr>
        <p:spPr bwMode="auto">
          <a:xfrm>
            <a:off x="3805238" y="3284538"/>
            <a:ext cx="5338762" cy="1587"/>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40964" name="标题 1"/>
          <p:cNvSpPr>
            <a:spLocks noGrp="1" noChangeArrowheads="1"/>
          </p:cNvSpPr>
          <p:nvPr>
            <p:ph type="ctrTitle" idx="4294967295"/>
          </p:nvPr>
        </p:nvSpPr>
        <p:spPr>
          <a:xfrm>
            <a:off x="1428750" y="2182813"/>
            <a:ext cx="7172325" cy="1011237"/>
          </a:xfrm>
        </p:spPr>
        <p:txBody>
          <a:bodyPr lIns="0" tIns="0" rIns="0" bIns="0"/>
          <a:lstStyle/>
          <a:p>
            <a:pPr marL="0" indent="0" algn="ctr" eaLnBrk="1" hangingPunct="1"/>
            <a:r>
              <a:rPr lang="zh-CN" altLang="en-US" sz="3200" dirty="0" smtClean="0">
                <a:solidFill>
                  <a:srgbClr val="9B3131"/>
                </a:solidFill>
                <a:ea typeface="黑体" panose="02010609060101010101" pitchFamily="49" charset="-122"/>
              </a:rPr>
              <a:t>完工年度</a:t>
            </a:r>
            <a:r>
              <a:rPr lang="zh-CN" altLang="zh-CN" sz="3200" dirty="0" smtClean="0">
                <a:solidFill>
                  <a:srgbClr val="9B3131"/>
                </a:solidFill>
                <a:ea typeface="黑体" panose="02010609060101010101" pitchFamily="49" charset="-122"/>
              </a:rPr>
              <a:t>所得税</a:t>
            </a:r>
            <a:r>
              <a:rPr lang="zh-CN" altLang="en-US" sz="3200" dirty="0" smtClean="0">
                <a:solidFill>
                  <a:srgbClr val="9B3131"/>
                </a:solidFill>
                <a:ea typeface="黑体" panose="02010609060101010101" pitchFamily="49" charset="-122"/>
              </a:rPr>
              <a:t>申报表与</a:t>
            </a:r>
            <a:r>
              <a:rPr lang="zh-CN" altLang="zh-CN" sz="3200" dirty="0" smtClean="0">
                <a:solidFill>
                  <a:srgbClr val="9B3131"/>
                </a:solidFill>
                <a:ea typeface="黑体" panose="02010609060101010101" pitchFamily="49" charset="-122"/>
              </a:rPr>
              <a:t>政策解读</a:t>
            </a:r>
            <a:endParaRPr lang="zh-CN" altLang="en-US" sz="3200" b="0" dirty="0" smtClean="0">
              <a:latin typeface="Arial" panose="020B0604020202020204" pitchFamily="34" charset="0"/>
              <a:ea typeface="黑体" panose="02010609060101010101" pitchFamily="49" charset="-122"/>
            </a:endParaRPr>
          </a:p>
        </p:txBody>
      </p:sp>
      <p:sp>
        <p:nvSpPr>
          <p:cNvPr id="40965" name="文本占位符 2"/>
          <p:cNvSpPr>
            <a:spLocks noGrp="1" noChangeArrowheads="1"/>
          </p:cNvSpPr>
          <p:nvPr>
            <p:ph type="subTitle" idx="1"/>
          </p:nvPr>
        </p:nvSpPr>
        <p:spPr>
          <a:xfrm>
            <a:off x="2706688" y="3519488"/>
            <a:ext cx="4616450" cy="1995487"/>
          </a:xfrm>
        </p:spPr>
        <p:txBody>
          <a:bodyPr anchor="ctr"/>
          <a:lstStyle/>
          <a:p>
            <a:pPr algn="l" eaLnBrk="1" hangingPunct="1"/>
            <a:endParaRPr lang="zh-CN" altLang="zh-CN" sz="1800" smtClean="0">
              <a:solidFill>
                <a:srgbClr val="8E9396"/>
              </a:solidFill>
            </a:endParaRPr>
          </a:p>
        </p:txBody>
      </p:sp>
      <p:sp>
        <p:nvSpPr>
          <p:cNvPr id="40966" name="矩形 3"/>
          <p:cNvSpPr>
            <a:spLocks noChangeArrowheads="1"/>
          </p:cNvSpPr>
          <p:nvPr/>
        </p:nvSpPr>
        <p:spPr bwMode="auto">
          <a:xfrm>
            <a:off x="0" y="1562100"/>
            <a:ext cx="1908175" cy="2646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en-US" altLang="zh-CN" sz="16600" b="1">
                <a:solidFill>
                  <a:schemeClr val="accent1"/>
                </a:solidFill>
                <a:latin typeface="华文隶书" panose="02010800040101010101" pitchFamily="2" charset="-122"/>
                <a:ea typeface="华文隶书" panose="02010800040101010101" pitchFamily="2" charset="-122"/>
                <a:sym typeface="华文隶书" panose="02010800040101010101" pitchFamily="2" charset="-122"/>
              </a:rPr>
              <a:t>3</a:t>
            </a:r>
            <a:endParaRPr lang="zh-CN" altLang="en-US" sz="16600" b="1">
              <a:solidFill>
                <a:schemeClr val="accent1"/>
              </a:solidFill>
              <a:latin typeface="华文隶书" panose="02010800040101010101" pitchFamily="2" charset="-122"/>
              <a:ea typeface="华文隶书" panose="02010800040101010101" pitchFamily="2" charset="-122"/>
              <a:sym typeface="华文隶书" panose="02010800040101010101" pitchFamily="2"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任意多边形 15"/>
          <p:cNvSpPr>
            <a:spLocks noChangeArrowheads="1"/>
          </p:cNvSpPr>
          <p:nvPr/>
        </p:nvSpPr>
        <p:spPr bwMode="auto">
          <a:xfrm>
            <a:off x="8129588" y="6632575"/>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41987" name="燕尾形 12"/>
          <p:cNvSpPr>
            <a:spLocks noChangeArrowheads="1"/>
          </p:cNvSpPr>
          <p:nvPr/>
        </p:nvSpPr>
        <p:spPr bwMode="auto">
          <a:xfrm flipH="1">
            <a:off x="833120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41988" name="任意多边形 16"/>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41989" name="燕尾形 17"/>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41990" name="文本框 6"/>
          <p:cNvSpPr>
            <a:spLocks noChangeArrowheads="1"/>
          </p:cNvSpPr>
          <p:nvPr/>
        </p:nvSpPr>
        <p:spPr bwMode="auto">
          <a:xfrm>
            <a:off x="0" y="539750"/>
            <a:ext cx="804863"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ts val="1800"/>
              </a:spcBef>
              <a:buClr>
                <a:srgbClr val="C94D4D"/>
              </a:buClr>
              <a:buSzPct val="60000"/>
              <a:buFont typeface="Wingdings" panose="05000000000000000000" pitchFamily="2" charset="2"/>
              <a:buNone/>
            </a:pPr>
            <a:r>
              <a:rPr lang="en-US" altLang="zh-CN" sz="1600">
                <a:solidFill>
                  <a:schemeClr val="bg1"/>
                </a:solidFill>
                <a:ea typeface="微软雅黑" panose="020B0503020204020204" pitchFamily="34" charset="-122"/>
              </a:rPr>
              <a:t>part3</a:t>
            </a:r>
            <a:endParaRPr lang="zh-CN" altLang="zh-CN" sz="1600">
              <a:solidFill>
                <a:schemeClr val="bg1"/>
              </a:solidFill>
              <a:ea typeface="微软雅黑" panose="020B0503020204020204" pitchFamily="34" charset="-122"/>
            </a:endParaRPr>
          </a:p>
        </p:txBody>
      </p:sp>
      <p:pic>
        <p:nvPicPr>
          <p:cNvPr id="41991" name="图片 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92" name="任意多边形 15"/>
          <p:cNvSpPr>
            <a:spLocks noChangeArrowheads="1"/>
          </p:cNvSpPr>
          <p:nvPr/>
        </p:nvSpPr>
        <p:spPr bwMode="auto">
          <a:xfrm>
            <a:off x="8129588" y="6632575"/>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41993" name="燕尾形 12"/>
          <p:cNvSpPr>
            <a:spLocks noChangeArrowheads="1"/>
          </p:cNvSpPr>
          <p:nvPr/>
        </p:nvSpPr>
        <p:spPr bwMode="auto">
          <a:xfrm flipH="1">
            <a:off x="8331200" y="6707188"/>
            <a:ext cx="96838" cy="96837"/>
          </a:xfrm>
          <a:prstGeom prst="chevron">
            <a:avLst>
              <a:gd name="adj" fmla="val 49672"/>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1300">
              <a:solidFill>
                <a:srgbClr val="494B4D"/>
              </a:solidFill>
              <a:sym typeface="华文楷体" panose="02010600040101010101" pitchFamily="2" charset="-122"/>
            </a:endParaRPr>
          </a:p>
        </p:txBody>
      </p:sp>
      <p:sp>
        <p:nvSpPr>
          <p:cNvPr id="41994" name="任意多边形 16"/>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41995" name="燕尾形 17"/>
          <p:cNvSpPr>
            <a:spLocks noChangeArrowheads="1"/>
          </p:cNvSpPr>
          <p:nvPr/>
        </p:nvSpPr>
        <p:spPr bwMode="auto">
          <a:xfrm>
            <a:off x="8858250" y="6707188"/>
            <a:ext cx="96838" cy="96837"/>
          </a:xfrm>
          <a:prstGeom prst="chevron">
            <a:avLst>
              <a:gd name="adj" fmla="val 49672"/>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1300">
              <a:solidFill>
                <a:srgbClr val="494B4D"/>
              </a:solidFill>
              <a:sym typeface="华文楷体" panose="02010600040101010101" pitchFamily="2" charset="-122"/>
            </a:endParaRPr>
          </a:p>
        </p:txBody>
      </p:sp>
      <p:sp>
        <p:nvSpPr>
          <p:cNvPr id="41996" name="标题 1"/>
          <p:cNvSpPr>
            <a:spLocks noGrp="1" noChangeArrowheads="1"/>
          </p:cNvSpPr>
          <p:nvPr>
            <p:ph type="title" idx="4294967295"/>
          </p:nvPr>
        </p:nvSpPr>
        <p:spPr/>
        <p:txBody>
          <a:bodyPr/>
          <a:lstStyle/>
          <a:p>
            <a:pPr marL="0" indent="0" eaLnBrk="1" hangingPunct="1"/>
            <a:r>
              <a:rPr lang="zh-CN" altLang="en-US" sz="3600" smtClean="0">
                <a:solidFill>
                  <a:srgbClr val="9B3131"/>
                </a:solidFill>
              </a:rPr>
              <a:t>申报表与政策解读</a:t>
            </a:r>
          </a:p>
        </p:txBody>
      </p:sp>
      <p:sp>
        <p:nvSpPr>
          <p:cNvPr id="41997" name="内容占位符 2"/>
          <p:cNvSpPr>
            <a:spLocks noGrp="1" noChangeArrowheads="1"/>
          </p:cNvSpPr>
          <p:nvPr>
            <p:ph idx="1"/>
          </p:nvPr>
        </p:nvSpPr>
        <p:spPr>
          <a:xfrm>
            <a:off x="522288" y="1049338"/>
            <a:ext cx="8189912" cy="5127625"/>
          </a:xfrm>
        </p:spPr>
        <p:txBody>
          <a:bodyPr/>
          <a:lstStyle/>
          <a:p>
            <a:pPr marL="46038" algn="just" eaLnBrk="1" hangingPunct="1">
              <a:lnSpc>
                <a:spcPct val="110000"/>
              </a:lnSpc>
              <a:buFont typeface="Wingdings" panose="05000000000000000000" pitchFamily="2" charset="2"/>
              <a:buChar char="u"/>
            </a:pPr>
            <a:r>
              <a:rPr lang="zh-CN" altLang="en-US" sz="4000" dirty="0" smtClean="0">
                <a:solidFill>
                  <a:srgbClr val="9B3131"/>
                </a:solidFill>
              </a:rPr>
              <a:t>报表修订说明：</a:t>
            </a:r>
          </a:p>
          <a:p>
            <a:pPr marL="0" lvl="2" indent="539750" algn="l" eaLnBrk="1" hangingPunct="1">
              <a:lnSpc>
                <a:spcPct val="108000"/>
              </a:lnSpc>
              <a:buFont typeface="Arial" panose="020B0604020202020204" pitchFamily="34" charset="0"/>
              <a:buChar char="•"/>
            </a:pP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修订后的企业所得税纳税申报表更加科学、规范，在正式报表的基础之上，又增加了</a:t>
            </a:r>
            <a:r>
              <a:rPr lang="en-US" altLang="zh-CN"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a:t>
            </a: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报表封面</a:t>
            </a:r>
            <a:r>
              <a:rPr lang="en-US" altLang="zh-CN"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a:t>
            </a: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a:t>
            </a:r>
            <a:r>
              <a:rPr lang="en-US" altLang="zh-CN"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a:t>
            </a: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报表填报表单</a:t>
            </a:r>
            <a:r>
              <a:rPr lang="en-US" altLang="zh-CN"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a:t>
            </a: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等资料。</a:t>
            </a:r>
          </a:p>
          <a:p>
            <a:pPr marL="0" lvl="2" indent="539750" algn="l" eaLnBrk="1" hangingPunct="1">
              <a:lnSpc>
                <a:spcPct val="108000"/>
              </a:lnSpc>
              <a:buFont typeface="Arial" panose="020B0604020202020204" pitchFamily="34" charset="0"/>
              <a:buChar char="•"/>
            </a:pP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除了</a:t>
            </a:r>
            <a:r>
              <a:rPr lang="en-US" altLang="zh-CN"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a:t>
            </a: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报表封面</a:t>
            </a:r>
            <a:r>
              <a:rPr lang="en-US" altLang="zh-CN"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a:t>
            </a: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a:t>
            </a:r>
            <a:r>
              <a:rPr lang="en-US" altLang="zh-CN"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a:t>
            </a: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报表填报表单</a:t>
            </a:r>
            <a:r>
              <a:rPr lang="en-US" altLang="zh-CN"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a:t>
            </a: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以外，需要企业填写的正式报表共</a:t>
            </a:r>
            <a:r>
              <a:rPr lang="en-US" altLang="zh-CN"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41</a:t>
            </a: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张，其中能够与房地产开发企业有关的报表</a:t>
            </a:r>
            <a:r>
              <a:rPr lang="en-US" altLang="zh-CN"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38</a:t>
            </a: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张（其他</a:t>
            </a:r>
            <a:r>
              <a:rPr lang="en-US" altLang="zh-CN"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3</a:t>
            </a: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张报表为金融企业、事业单位报表、民间非营利组织报表）。</a:t>
            </a:r>
            <a:endParaRPr lang="zh-CN" altLang="en-US" sz="2000" b="1"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任意多边形 15"/>
          <p:cNvSpPr>
            <a:spLocks noChangeArrowheads="1"/>
          </p:cNvSpPr>
          <p:nvPr/>
        </p:nvSpPr>
        <p:spPr bwMode="auto">
          <a:xfrm>
            <a:off x="8129588" y="6632575"/>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43011" name="燕尾形 12"/>
          <p:cNvSpPr>
            <a:spLocks noChangeArrowheads="1"/>
          </p:cNvSpPr>
          <p:nvPr/>
        </p:nvSpPr>
        <p:spPr bwMode="auto">
          <a:xfrm flipH="1">
            <a:off x="833120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43012" name="任意多边形 16"/>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43013" name="燕尾形 17"/>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43014" name="文本框 6"/>
          <p:cNvSpPr>
            <a:spLocks noChangeArrowheads="1"/>
          </p:cNvSpPr>
          <p:nvPr/>
        </p:nvSpPr>
        <p:spPr bwMode="auto">
          <a:xfrm>
            <a:off x="0" y="539750"/>
            <a:ext cx="804863"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ts val="1800"/>
              </a:spcBef>
              <a:buClr>
                <a:srgbClr val="C94D4D"/>
              </a:buClr>
              <a:buSzPct val="60000"/>
              <a:buFont typeface="Wingdings" panose="05000000000000000000" pitchFamily="2" charset="2"/>
              <a:buNone/>
            </a:pPr>
            <a:r>
              <a:rPr lang="en-US" altLang="zh-CN" sz="1600">
                <a:solidFill>
                  <a:schemeClr val="bg1"/>
                </a:solidFill>
                <a:ea typeface="微软雅黑" panose="020B0503020204020204" pitchFamily="34" charset="-122"/>
              </a:rPr>
              <a:t>part3</a:t>
            </a:r>
            <a:endParaRPr lang="zh-CN" altLang="zh-CN" sz="1600">
              <a:solidFill>
                <a:schemeClr val="bg1"/>
              </a:solidFill>
              <a:ea typeface="微软雅黑" panose="020B0503020204020204" pitchFamily="34" charset="-122"/>
            </a:endParaRPr>
          </a:p>
        </p:txBody>
      </p:sp>
      <p:pic>
        <p:nvPicPr>
          <p:cNvPr id="43015" name="图片 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6" name="任意多边形 15"/>
          <p:cNvSpPr>
            <a:spLocks noChangeArrowheads="1"/>
          </p:cNvSpPr>
          <p:nvPr/>
        </p:nvSpPr>
        <p:spPr bwMode="auto">
          <a:xfrm>
            <a:off x="8129588" y="6632575"/>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43017" name="燕尾形 12"/>
          <p:cNvSpPr>
            <a:spLocks noChangeArrowheads="1"/>
          </p:cNvSpPr>
          <p:nvPr/>
        </p:nvSpPr>
        <p:spPr bwMode="auto">
          <a:xfrm flipH="1">
            <a:off x="8331200" y="6707188"/>
            <a:ext cx="96838" cy="96837"/>
          </a:xfrm>
          <a:prstGeom prst="chevron">
            <a:avLst>
              <a:gd name="adj" fmla="val 49672"/>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1300">
              <a:solidFill>
                <a:srgbClr val="494B4D"/>
              </a:solidFill>
              <a:sym typeface="华文楷体" panose="02010600040101010101" pitchFamily="2" charset="-122"/>
            </a:endParaRPr>
          </a:p>
        </p:txBody>
      </p:sp>
      <p:sp>
        <p:nvSpPr>
          <p:cNvPr id="43018" name="任意多边形 16"/>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43019" name="燕尾形 17"/>
          <p:cNvSpPr>
            <a:spLocks noChangeArrowheads="1"/>
          </p:cNvSpPr>
          <p:nvPr/>
        </p:nvSpPr>
        <p:spPr bwMode="auto">
          <a:xfrm>
            <a:off x="8858250" y="6707188"/>
            <a:ext cx="96838" cy="96837"/>
          </a:xfrm>
          <a:prstGeom prst="chevron">
            <a:avLst>
              <a:gd name="adj" fmla="val 49672"/>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1300">
              <a:solidFill>
                <a:srgbClr val="494B4D"/>
              </a:solidFill>
              <a:sym typeface="华文楷体" panose="02010600040101010101" pitchFamily="2" charset="-122"/>
            </a:endParaRPr>
          </a:p>
        </p:txBody>
      </p:sp>
      <p:sp>
        <p:nvSpPr>
          <p:cNvPr id="43020" name="标题 1"/>
          <p:cNvSpPr>
            <a:spLocks noGrp="1" noChangeArrowheads="1"/>
          </p:cNvSpPr>
          <p:nvPr>
            <p:ph type="title" idx="4294967295"/>
          </p:nvPr>
        </p:nvSpPr>
        <p:spPr/>
        <p:txBody>
          <a:bodyPr/>
          <a:lstStyle/>
          <a:p>
            <a:pPr marL="0" indent="0" eaLnBrk="1" hangingPunct="1"/>
            <a:r>
              <a:rPr lang="zh-CN" altLang="en-US" sz="3600" smtClean="0">
                <a:solidFill>
                  <a:srgbClr val="9B3131"/>
                </a:solidFill>
              </a:rPr>
              <a:t>申报表与政策解读</a:t>
            </a:r>
          </a:p>
        </p:txBody>
      </p:sp>
      <p:sp>
        <p:nvSpPr>
          <p:cNvPr id="43021" name="Text Box 5"/>
          <p:cNvSpPr>
            <a:spLocks noChangeArrowheads="1"/>
          </p:cNvSpPr>
          <p:nvPr/>
        </p:nvSpPr>
        <p:spPr bwMode="auto">
          <a:xfrm>
            <a:off x="144463" y="4724400"/>
            <a:ext cx="8713787"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000000"/>
                </a:solidFill>
                <a:latin typeface="楷体" panose="02010609060101010101" pitchFamily="49" charset="-122"/>
                <a:ea typeface="楷体" panose="02010609060101010101" pitchFamily="49" charset="-122"/>
                <a:sym typeface="楷体" panose="02010609060101010101" pitchFamily="49" charset="-122"/>
              </a:rPr>
              <a:t>    以上报表企业可以选择性填报，填表前应仔细阅读《填报清单》，有则填写，没有则不填写。不填写的项目可以不申报。《填报清单》与《主表》为必填报表。</a:t>
            </a:r>
            <a:endParaRPr lang="zh-CN" altLang="en-US"/>
          </a:p>
        </p:txBody>
      </p:sp>
      <p:sp>
        <p:nvSpPr>
          <p:cNvPr id="43022" name="Rectangle 2"/>
          <p:cNvSpPr>
            <a:spLocks noChangeArrowheads="1"/>
          </p:cNvSpPr>
          <p:nvPr/>
        </p:nvSpPr>
        <p:spPr bwMode="auto">
          <a:xfrm>
            <a:off x="477838" y="1127125"/>
            <a:ext cx="8234362"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a:latin typeface="楷体" panose="02010609060101010101" pitchFamily="49" charset="-122"/>
                <a:ea typeface="楷体" panose="02010609060101010101" pitchFamily="49" charset="-122"/>
                <a:sym typeface="楷体" panose="02010609060101010101" pitchFamily="49" charset="-122"/>
              </a:rPr>
              <a:t>  </a:t>
            </a:r>
            <a:r>
              <a:rPr lang="zh-CN" altLang="en-US" sz="2400" b="1">
                <a:latin typeface="楷体" panose="02010609060101010101" pitchFamily="49" charset="-122"/>
                <a:ea typeface="楷体" panose="02010609060101010101" pitchFamily="49" charset="-122"/>
                <a:sym typeface="楷体" panose="02010609060101010101" pitchFamily="49" charset="-122"/>
              </a:rPr>
              <a:t>《房地产行业企业所得税纳税申报表（</a:t>
            </a:r>
            <a:r>
              <a:rPr lang="en-US" altLang="zh-CN" sz="2400" b="1">
                <a:latin typeface="楷体" panose="02010609060101010101" pitchFamily="49" charset="-122"/>
                <a:ea typeface="楷体" panose="02010609060101010101" pitchFamily="49" charset="-122"/>
                <a:sym typeface="楷体" panose="02010609060101010101" pitchFamily="49" charset="-122"/>
              </a:rPr>
              <a:t>A</a:t>
            </a:r>
            <a:r>
              <a:rPr lang="zh-CN" altLang="en-US" sz="2400" b="1">
                <a:latin typeface="楷体" panose="02010609060101010101" pitchFamily="49" charset="-122"/>
                <a:ea typeface="楷体" panose="02010609060101010101" pitchFamily="49" charset="-122"/>
                <a:sym typeface="楷体" panose="02010609060101010101" pitchFamily="49" charset="-122"/>
              </a:rPr>
              <a:t>类）</a:t>
            </a:r>
            <a:r>
              <a:rPr lang="en-US" altLang="zh-CN" sz="2400" b="1">
                <a:latin typeface="楷体" panose="02010609060101010101" pitchFamily="49" charset="-122"/>
                <a:ea typeface="楷体" panose="02010609060101010101" pitchFamily="49" charset="-122"/>
                <a:sym typeface="楷体" panose="02010609060101010101" pitchFamily="49" charset="-122"/>
              </a:rPr>
              <a:t>2014 </a:t>
            </a:r>
            <a:r>
              <a:rPr lang="zh-CN" altLang="en-US" sz="2400" b="1">
                <a:latin typeface="楷体" panose="02010609060101010101" pitchFamily="49" charset="-122"/>
                <a:ea typeface="楷体" panose="02010609060101010101" pitchFamily="49" charset="-122"/>
                <a:sym typeface="楷体" panose="02010609060101010101" pitchFamily="49" charset="-122"/>
              </a:rPr>
              <a:t>年版</a:t>
            </a:r>
            <a:r>
              <a:rPr lang="en-US" altLang="zh-CN" sz="2400" b="1">
                <a:latin typeface="楷体" panose="02010609060101010101" pitchFamily="49" charset="-122"/>
                <a:ea typeface="楷体" panose="02010609060101010101" pitchFamily="49" charset="-122"/>
                <a:sym typeface="楷体" panose="02010609060101010101" pitchFamily="49" charset="-122"/>
              </a:rPr>
              <a:t>》</a:t>
            </a:r>
            <a:endParaRPr lang="zh-CN" altLang="en-US" sz="2400" b="1">
              <a:latin typeface="楷体" panose="02010609060101010101" pitchFamily="49" charset="-122"/>
              <a:ea typeface="楷体" panose="02010609060101010101" pitchFamily="49" charset="-122"/>
              <a:sym typeface="楷体" panose="02010609060101010101" pitchFamily="49" charset="-122"/>
            </a:endParaRPr>
          </a:p>
          <a:p>
            <a:pPr eaLnBrk="1" hangingPunct="1">
              <a:buFont typeface="Arial" panose="020B0604020202020204" pitchFamily="34" charset="0"/>
              <a:buNone/>
            </a:pPr>
            <a:r>
              <a:rPr lang="zh-CN" altLang="en-US" sz="2400" b="1">
                <a:latin typeface="楷体" panose="02010609060101010101" pitchFamily="49" charset="-122"/>
                <a:ea typeface="楷体" panose="02010609060101010101" pitchFamily="49" charset="-122"/>
                <a:sym typeface="楷体" panose="02010609060101010101" pitchFamily="49" charset="-122"/>
              </a:rPr>
              <a:t>统计表（共</a:t>
            </a:r>
            <a:r>
              <a:rPr lang="en-US" altLang="zh-CN" sz="2400" b="1">
                <a:latin typeface="楷体" panose="02010609060101010101" pitchFamily="49" charset="-122"/>
                <a:ea typeface="楷体" panose="02010609060101010101" pitchFamily="49" charset="-122"/>
                <a:sym typeface="楷体" panose="02010609060101010101" pitchFamily="49" charset="-122"/>
              </a:rPr>
              <a:t>38</a:t>
            </a:r>
            <a:r>
              <a:rPr lang="zh-CN" altLang="en-US" sz="2400" b="1">
                <a:latin typeface="楷体" panose="02010609060101010101" pitchFamily="49" charset="-122"/>
                <a:ea typeface="楷体" panose="02010609060101010101" pitchFamily="49" charset="-122"/>
                <a:sym typeface="楷体" panose="02010609060101010101" pitchFamily="49" charset="-122"/>
              </a:rPr>
              <a:t>张）</a:t>
            </a:r>
          </a:p>
        </p:txBody>
      </p:sp>
      <p:graphicFrame>
        <p:nvGraphicFramePr>
          <p:cNvPr id="31759" name="Group 15"/>
          <p:cNvGraphicFramePr>
            <a:graphicFrameLocks noGrp="1"/>
          </p:cNvGraphicFramePr>
          <p:nvPr/>
        </p:nvGraphicFramePr>
        <p:xfrm>
          <a:off x="379413" y="2305050"/>
          <a:ext cx="8355012" cy="2105026"/>
        </p:xfrm>
        <a:graphic>
          <a:graphicData uri="http://schemas.openxmlformats.org/drawingml/2006/table">
            <a:tbl>
              <a:tblPr/>
              <a:tblGrid>
                <a:gridCol w="1039812"/>
                <a:gridCol w="893763"/>
                <a:gridCol w="1068387"/>
                <a:gridCol w="1071563"/>
                <a:gridCol w="1071562"/>
                <a:gridCol w="1069975"/>
                <a:gridCol w="1071563"/>
                <a:gridCol w="1068387"/>
              </a:tblGrid>
              <a:tr h="576263">
                <a:tc rowSpan="2">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zh-CN" altLang="en-US" sz="2200" b="1" i="0" u="none" strike="noStrike" cap="none" normalizeH="0" baseline="0" dirty="0" smtClean="0">
                          <a:ln>
                            <a:noFill/>
                          </a:ln>
                          <a:solidFill>
                            <a:srgbClr val="000000"/>
                          </a:solidFill>
                          <a:effectLst/>
                          <a:latin typeface="楷体" panose="02010609060101010101" pitchFamily="49" charset="-122"/>
                          <a:ea typeface="楷体" panose="02010609060101010101" pitchFamily="49" charset="-122"/>
                          <a:sym typeface="楷体" panose="02010609060101010101" pitchFamily="49" charset="-122"/>
                        </a:rPr>
                        <a:t>企</a:t>
                      </a:r>
                      <a:r>
                        <a:rPr kumimoji="0" lang="en-US" sz="2200" b="1" i="0" u="none" strike="noStrike" cap="none" normalizeH="0" baseline="0" dirty="0" smtClean="0">
                          <a:ln>
                            <a:noFill/>
                          </a:ln>
                          <a:solidFill>
                            <a:srgbClr val="000000"/>
                          </a:solidFill>
                          <a:effectLst/>
                          <a:latin typeface="楷体" panose="02010609060101010101" pitchFamily="49" charset="-122"/>
                          <a:ea typeface="楷体" panose="02010609060101010101" pitchFamily="49" charset="-122"/>
                          <a:sym typeface="楷体" panose="02010609060101010101" pitchFamily="49" charset="-122"/>
                        </a:rPr>
                        <a:t>  </a:t>
                      </a:r>
                      <a:r>
                        <a:rPr kumimoji="0" lang="zh-CN" altLang="en-US" sz="2200" b="1" i="0" u="none" strike="noStrike" cap="none" normalizeH="0" baseline="0" dirty="0" smtClean="0">
                          <a:ln>
                            <a:noFill/>
                          </a:ln>
                          <a:solidFill>
                            <a:srgbClr val="000000"/>
                          </a:solidFill>
                          <a:effectLst/>
                          <a:latin typeface="楷体" panose="02010609060101010101" pitchFamily="49" charset="-122"/>
                          <a:ea typeface="楷体" panose="02010609060101010101" pitchFamily="49" charset="-122"/>
                          <a:sym typeface="楷体" panose="02010609060101010101" pitchFamily="49" charset="-122"/>
                        </a:rPr>
                        <a:t>业</a:t>
                      </a:r>
                    </a:p>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zh-CN" altLang="en-US" sz="2200" b="1" i="0" u="none" strike="noStrike" cap="none" normalizeH="0" baseline="0" dirty="0" smtClean="0">
                          <a:ln>
                            <a:noFill/>
                          </a:ln>
                          <a:solidFill>
                            <a:srgbClr val="000000"/>
                          </a:solidFill>
                          <a:effectLst/>
                          <a:latin typeface="楷体" panose="02010609060101010101" pitchFamily="49" charset="-122"/>
                          <a:ea typeface="楷体" panose="02010609060101010101" pitchFamily="49" charset="-122"/>
                          <a:sym typeface="楷体" panose="02010609060101010101" pitchFamily="49" charset="-122"/>
                        </a:rPr>
                        <a:t>基</a:t>
                      </a:r>
                      <a:r>
                        <a:rPr kumimoji="0" lang="en-US" sz="2200" b="1" i="0" u="none" strike="noStrike" cap="none" normalizeH="0" baseline="0" dirty="0" smtClean="0">
                          <a:ln>
                            <a:noFill/>
                          </a:ln>
                          <a:solidFill>
                            <a:srgbClr val="000000"/>
                          </a:solidFill>
                          <a:effectLst/>
                          <a:latin typeface="楷体" panose="02010609060101010101" pitchFamily="49" charset="-122"/>
                          <a:ea typeface="楷体" panose="02010609060101010101" pitchFamily="49" charset="-122"/>
                          <a:sym typeface="楷体" panose="02010609060101010101" pitchFamily="49" charset="-122"/>
                        </a:rPr>
                        <a:t>  </a:t>
                      </a:r>
                      <a:r>
                        <a:rPr kumimoji="0" lang="zh-CN" altLang="en-US" sz="2200" b="1" i="0" u="none" strike="noStrike" cap="none" normalizeH="0" baseline="0" dirty="0" smtClean="0">
                          <a:ln>
                            <a:noFill/>
                          </a:ln>
                          <a:solidFill>
                            <a:srgbClr val="000000"/>
                          </a:solidFill>
                          <a:effectLst/>
                          <a:latin typeface="楷体" panose="02010609060101010101" pitchFamily="49" charset="-122"/>
                          <a:ea typeface="楷体" panose="02010609060101010101" pitchFamily="49" charset="-122"/>
                          <a:sym typeface="楷体" panose="02010609060101010101" pitchFamily="49" charset="-122"/>
                        </a:rPr>
                        <a:t>础</a:t>
                      </a:r>
                    </a:p>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zh-CN" altLang="en-US" sz="2200" b="1" i="0" u="none" strike="noStrike" cap="none" normalizeH="0" baseline="0" dirty="0" smtClean="0">
                          <a:ln>
                            <a:noFill/>
                          </a:ln>
                          <a:solidFill>
                            <a:srgbClr val="000000"/>
                          </a:solidFill>
                          <a:effectLst/>
                          <a:latin typeface="楷体" panose="02010609060101010101" pitchFamily="49" charset="-122"/>
                          <a:ea typeface="楷体" panose="02010609060101010101" pitchFamily="49" charset="-122"/>
                          <a:sym typeface="楷体" panose="02010609060101010101" pitchFamily="49" charset="-122"/>
                        </a:rPr>
                        <a:t>信息表</a:t>
                      </a:r>
                      <a:endParaRPr kumimoji="0" lang="zh-CN" altLang="en-US" sz="2200" b="0" i="0" u="none" strike="noStrike" cap="none" normalizeH="0" baseline="0" dirty="0" smtClean="0">
                        <a:ln>
                          <a:noFill/>
                        </a:ln>
                        <a:solidFill>
                          <a:srgbClr val="3F3F3F"/>
                        </a:solidFill>
                        <a:effectLst/>
                        <a:latin typeface="楷体" panose="02010609060101010101" pitchFamily="49" charset="-122"/>
                        <a:ea typeface="楷体" panose="02010609060101010101" pitchFamily="49" charset="-122"/>
                        <a:sym typeface="楷体" panose="02010609060101010101" pitchFamily="49" charset="-122"/>
                      </a:endParaRPr>
                    </a:p>
                  </a:txBody>
                  <a:tcPr marL="66114" marR="6611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zh-CN" altLang="en-US" sz="2200" b="1" i="0" u="none" strike="noStrike" cap="none" normalizeH="0" baseline="0" dirty="0" smtClean="0">
                          <a:ln>
                            <a:noFill/>
                          </a:ln>
                          <a:solidFill>
                            <a:srgbClr val="000000"/>
                          </a:solidFill>
                          <a:effectLst/>
                          <a:latin typeface="楷体" panose="02010609060101010101" pitchFamily="49" charset="-122"/>
                          <a:ea typeface="楷体" panose="02010609060101010101" pitchFamily="49" charset="-122"/>
                          <a:sym typeface="楷体" panose="02010609060101010101" pitchFamily="49" charset="-122"/>
                        </a:rPr>
                        <a:t>主</a:t>
                      </a:r>
                      <a:r>
                        <a:rPr kumimoji="0" lang="en-US" sz="2200" b="1" i="0" u="none" strike="noStrike" cap="none" normalizeH="0" baseline="0" dirty="0" smtClean="0">
                          <a:ln>
                            <a:noFill/>
                          </a:ln>
                          <a:solidFill>
                            <a:srgbClr val="000000"/>
                          </a:solidFill>
                          <a:effectLst/>
                          <a:latin typeface="楷体" panose="02010609060101010101" pitchFamily="49" charset="-122"/>
                          <a:ea typeface="楷体" panose="02010609060101010101" pitchFamily="49" charset="-122"/>
                          <a:sym typeface="楷体" panose="02010609060101010101" pitchFamily="49" charset="-122"/>
                        </a:rPr>
                        <a:t>  </a:t>
                      </a:r>
                      <a:r>
                        <a:rPr kumimoji="0" lang="zh-CN" altLang="en-US" sz="2200" b="1" i="0" u="none" strike="noStrike" cap="none" normalizeH="0" baseline="0" dirty="0" smtClean="0">
                          <a:ln>
                            <a:noFill/>
                          </a:ln>
                          <a:solidFill>
                            <a:srgbClr val="000000"/>
                          </a:solidFill>
                          <a:effectLst/>
                          <a:latin typeface="楷体" panose="02010609060101010101" pitchFamily="49" charset="-122"/>
                          <a:ea typeface="楷体" panose="02010609060101010101" pitchFamily="49" charset="-122"/>
                          <a:sym typeface="楷体" panose="02010609060101010101" pitchFamily="49" charset="-122"/>
                        </a:rPr>
                        <a:t>表</a:t>
                      </a:r>
                      <a:endParaRPr kumimoji="0" lang="zh-CN" altLang="en-US" sz="2200" b="0" i="0" u="none" strike="noStrike" cap="none" normalizeH="0" baseline="0" dirty="0" smtClean="0">
                        <a:ln>
                          <a:noFill/>
                        </a:ln>
                        <a:solidFill>
                          <a:srgbClr val="3F3F3F"/>
                        </a:solidFill>
                        <a:effectLst/>
                        <a:latin typeface="楷体" panose="02010609060101010101" pitchFamily="49" charset="-122"/>
                        <a:ea typeface="楷体" panose="02010609060101010101" pitchFamily="49" charset="-122"/>
                        <a:sym typeface="楷体" panose="02010609060101010101" pitchFamily="49" charset="-122"/>
                      </a:endParaRPr>
                    </a:p>
                  </a:txBody>
                  <a:tcPr marL="66114" marR="6611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zh-CN" altLang="en-US" sz="2200" b="1" i="0" u="none" strike="noStrike" cap="none" normalizeH="0" baseline="0" smtClean="0">
                          <a:ln>
                            <a:noFill/>
                          </a:ln>
                          <a:solidFill>
                            <a:srgbClr val="000000"/>
                          </a:solidFill>
                          <a:effectLst/>
                          <a:latin typeface="楷体" panose="02010609060101010101" pitchFamily="49" charset="-122"/>
                          <a:ea typeface="楷体" panose="02010609060101010101" pitchFamily="49" charset="-122"/>
                          <a:sym typeface="楷体" panose="02010609060101010101" pitchFamily="49" charset="-122"/>
                        </a:rPr>
                        <a:t>附</a:t>
                      </a:r>
                      <a:r>
                        <a:rPr kumimoji="0" lang="en-US" sz="2200" b="1" i="0" u="none" strike="noStrike" cap="none" normalizeH="0" baseline="0" smtClean="0">
                          <a:ln>
                            <a:noFill/>
                          </a:ln>
                          <a:solidFill>
                            <a:srgbClr val="000000"/>
                          </a:solidFill>
                          <a:effectLst/>
                          <a:latin typeface="楷体" panose="02010609060101010101" pitchFamily="49" charset="-122"/>
                          <a:ea typeface="楷体" panose="02010609060101010101" pitchFamily="49" charset="-122"/>
                          <a:sym typeface="楷体" panose="02010609060101010101" pitchFamily="49" charset="-122"/>
                        </a:rPr>
                        <a:t>                  </a:t>
                      </a:r>
                      <a:r>
                        <a:rPr kumimoji="0" lang="zh-CN" altLang="en-US" sz="2200" b="1" i="0" u="none" strike="noStrike" cap="none" normalizeH="0" baseline="0" smtClean="0">
                          <a:ln>
                            <a:noFill/>
                          </a:ln>
                          <a:solidFill>
                            <a:srgbClr val="000000"/>
                          </a:solidFill>
                          <a:effectLst/>
                          <a:latin typeface="楷体" panose="02010609060101010101" pitchFamily="49" charset="-122"/>
                          <a:ea typeface="楷体" panose="02010609060101010101" pitchFamily="49" charset="-122"/>
                          <a:sym typeface="楷体" panose="02010609060101010101" pitchFamily="49" charset="-122"/>
                        </a:rPr>
                        <a:t>表（</a:t>
                      </a:r>
                      <a:r>
                        <a:rPr kumimoji="0" lang="en-US" sz="2200" b="1" i="0" u="none" strike="noStrike" cap="none" normalizeH="0" baseline="0" smtClean="0">
                          <a:ln>
                            <a:noFill/>
                          </a:ln>
                          <a:solidFill>
                            <a:srgbClr val="000000"/>
                          </a:solidFill>
                          <a:effectLst/>
                          <a:latin typeface="楷体" panose="02010609060101010101" pitchFamily="49" charset="-122"/>
                          <a:ea typeface="楷体" panose="02010609060101010101" pitchFamily="49" charset="-122"/>
                          <a:sym typeface="楷体" panose="02010609060101010101" pitchFamily="49" charset="-122"/>
                        </a:rPr>
                        <a:t>36</a:t>
                      </a:r>
                      <a:r>
                        <a:rPr kumimoji="0" lang="zh-CN" altLang="en-US" sz="2200" b="1" i="0" u="none" strike="noStrike" cap="none" normalizeH="0" baseline="0" smtClean="0">
                          <a:ln>
                            <a:noFill/>
                          </a:ln>
                          <a:solidFill>
                            <a:srgbClr val="000000"/>
                          </a:solidFill>
                          <a:effectLst/>
                          <a:latin typeface="楷体" panose="02010609060101010101" pitchFamily="49" charset="-122"/>
                          <a:ea typeface="楷体" panose="02010609060101010101" pitchFamily="49" charset="-122"/>
                          <a:sym typeface="楷体" panose="02010609060101010101" pitchFamily="49" charset="-122"/>
                        </a:rPr>
                        <a:t>）</a:t>
                      </a:r>
                      <a:endParaRPr kumimoji="0" lang="zh-CN" altLang="en-US" sz="2200" b="0" i="0" u="none" strike="noStrike" cap="none" normalizeH="0" baseline="0" smtClean="0">
                        <a:ln>
                          <a:noFill/>
                        </a:ln>
                        <a:solidFill>
                          <a:srgbClr val="3F3F3F"/>
                        </a:solidFill>
                        <a:effectLst/>
                        <a:latin typeface="楷体" panose="02010609060101010101" pitchFamily="49" charset="-122"/>
                        <a:ea typeface="楷体" panose="02010609060101010101" pitchFamily="49" charset="-122"/>
                        <a:sym typeface="楷体" panose="02010609060101010101" pitchFamily="49" charset="-122"/>
                      </a:endParaRPr>
                    </a:p>
                  </a:txBody>
                  <a:tcPr marL="66114" marR="6611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952500">
                <a:tc vMerge="1">
                  <a:txBody>
                    <a:bodyPr/>
                    <a:lstStyle/>
                    <a:p>
                      <a:endParaRPr lang="zh-CN" altLang="en-US"/>
                    </a:p>
                  </a:txBody>
                  <a:tcPr/>
                </a:tc>
                <a:tc vMerge="1">
                  <a:txBody>
                    <a:bodyPr/>
                    <a:lstStyle/>
                    <a:p>
                      <a:endParaRPr lang="zh-CN" altLang="en-US"/>
                    </a:p>
                  </a:txBody>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zh-CN" altLang="en-US" sz="2200" b="1" i="0" u="none" strike="noStrike" cap="none" normalizeH="0" baseline="0" dirty="0" smtClean="0">
                          <a:ln>
                            <a:noFill/>
                          </a:ln>
                          <a:solidFill>
                            <a:srgbClr val="000000"/>
                          </a:solidFill>
                          <a:effectLst/>
                          <a:latin typeface="楷体" panose="02010609060101010101" pitchFamily="49" charset="-122"/>
                          <a:ea typeface="楷体" panose="02010609060101010101" pitchFamily="49" charset="-122"/>
                          <a:sym typeface="楷体" panose="02010609060101010101" pitchFamily="49" charset="-122"/>
                        </a:rPr>
                        <a:t>收</a:t>
                      </a:r>
                      <a:r>
                        <a:rPr kumimoji="0" lang="en-US" sz="2200" b="1" i="0" u="none" strike="noStrike" cap="none" normalizeH="0" baseline="0" dirty="0" smtClean="0">
                          <a:ln>
                            <a:noFill/>
                          </a:ln>
                          <a:solidFill>
                            <a:srgbClr val="000000"/>
                          </a:solidFill>
                          <a:effectLst/>
                          <a:latin typeface="楷体" panose="02010609060101010101" pitchFamily="49" charset="-122"/>
                          <a:ea typeface="楷体" panose="02010609060101010101" pitchFamily="49" charset="-122"/>
                          <a:sym typeface="楷体" panose="02010609060101010101" pitchFamily="49" charset="-122"/>
                        </a:rPr>
                        <a:t>  </a:t>
                      </a:r>
                      <a:r>
                        <a:rPr kumimoji="0" lang="zh-CN" altLang="en-US" sz="2200" b="1" i="0" u="none" strike="noStrike" cap="none" normalizeH="0" baseline="0" dirty="0" smtClean="0">
                          <a:ln>
                            <a:noFill/>
                          </a:ln>
                          <a:solidFill>
                            <a:srgbClr val="000000"/>
                          </a:solidFill>
                          <a:effectLst/>
                          <a:latin typeface="楷体" panose="02010609060101010101" pitchFamily="49" charset="-122"/>
                          <a:ea typeface="楷体" panose="02010609060101010101" pitchFamily="49" charset="-122"/>
                          <a:sym typeface="楷体" panose="02010609060101010101" pitchFamily="49" charset="-122"/>
                        </a:rPr>
                        <a:t>入</a:t>
                      </a:r>
                    </a:p>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zh-CN" altLang="en-US" sz="2200" b="1" i="0" u="none" strike="noStrike" cap="none" normalizeH="0" baseline="0" dirty="0" smtClean="0">
                          <a:ln>
                            <a:noFill/>
                          </a:ln>
                          <a:solidFill>
                            <a:srgbClr val="000000"/>
                          </a:solidFill>
                          <a:effectLst/>
                          <a:latin typeface="楷体" panose="02010609060101010101" pitchFamily="49" charset="-122"/>
                          <a:ea typeface="楷体" panose="02010609060101010101" pitchFamily="49" charset="-122"/>
                          <a:sym typeface="楷体" panose="02010609060101010101" pitchFamily="49" charset="-122"/>
                        </a:rPr>
                        <a:t>费用表</a:t>
                      </a:r>
                      <a:endParaRPr kumimoji="0" lang="zh-CN" altLang="en-US" sz="2200" b="0" i="0" u="none" strike="noStrike" cap="none" normalizeH="0" baseline="0" dirty="0" smtClean="0">
                        <a:ln>
                          <a:noFill/>
                        </a:ln>
                        <a:solidFill>
                          <a:srgbClr val="3F3F3F"/>
                        </a:solidFill>
                        <a:effectLst/>
                        <a:latin typeface="楷体" panose="02010609060101010101" pitchFamily="49" charset="-122"/>
                        <a:ea typeface="楷体" panose="02010609060101010101" pitchFamily="49" charset="-122"/>
                        <a:sym typeface="楷体" panose="02010609060101010101" pitchFamily="49" charset="-122"/>
                      </a:endParaRPr>
                    </a:p>
                  </a:txBody>
                  <a:tcPr marL="66114" marR="6611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zh-CN" altLang="en-US" sz="2200" b="1" i="0" u="none" strike="noStrike" cap="none" normalizeH="0" baseline="0" dirty="0" smtClean="0">
                          <a:ln>
                            <a:noFill/>
                          </a:ln>
                          <a:solidFill>
                            <a:srgbClr val="000000"/>
                          </a:solidFill>
                          <a:effectLst/>
                          <a:latin typeface="楷体" panose="02010609060101010101" pitchFamily="49" charset="-122"/>
                          <a:ea typeface="楷体" panose="02010609060101010101" pitchFamily="49" charset="-122"/>
                          <a:sym typeface="楷体" panose="02010609060101010101" pitchFamily="49" charset="-122"/>
                        </a:rPr>
                        <a:t>纳</a:t>
                      </a:r>
                      <a:r>
                        <a:rPr kumimoji="0" lang="en-US" sz="2200" b="1" i="0" u="none" strike="noStrike" cap="none" normalizeH="0" baseline="0" dirty="0" smtClean="0">
                          <a:ln>
                            <a:noFill/>
                          </a:ln>
                          <a:solidFill>
                            <a:srgbClr val="000000"/>
                          </a:solidFill>
                          <a:effectLst/>
                          <a:latin typeface="楷体" panose="02010609060101010101" pitchFamily="49" charset="-122"/>
                          <a:ea typeface="楷体" panose="02010609060101010101" pitchFamily="49" charset="-122"/>
                          <a:sym typeface="楷体" panose="02010609060101010101" pitchFamily="49" charset="-122"/>
                        </a:rPr>
                        <a:t>  </a:t>
                      </a:r>
                      <a:r>
                        <a:rPr kumimoji="0" lang="zh-CN" altLang="en-US" sz="2200" b="1" i="0" u="none" strike="noStrike" cap="none" normalizeH="0" baseline="0" dirty="0" smtClean="0">
                          <a:ln>
                            <a:noFill/>
                          </a:ln>
                          <a:solidFill>
                            <a:srgbClr val="000000"/>
                          </a:solidFill>
                          <a:effectLst/>
                          <a:latin typeface="楷体" panose="02010609060101010101" pitchFamily="49" charset="-122"/>
                          <a:ea typeface="楷体" panose="02010609060101010101" pitchFamily="49" charset="-122"/>
                          <a:sym typeface="楷体" panose="02010609060101010101" pitchFamily="49" charset="-122"/>
                        </a:rPr>
                        <a:t>税</a:t>
                      </a:r>
                    </a:p>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zh-CN" altLang="en-US" sz="2200" b="1" i="0" u="none" strike="noStrike" cap="none" normalizeH="0" baseline="0" dirty="0" smtClean="0">
                          <a:ln>
                            <a:noFill/>
                          </a:ln>
                          <a:solidFill>
                            <a:srgbClr val="000000"/>
                          </a:solidFill>
                          <a:effectLst/>
                          <a:latin typeface="楷体" panose="02010609060101010101" pitchFamily="49" charset="-122"/>
                          <a:ea typeface="楷体" panose="02010609060101010101" pitchFamily="49" charset="-122"/>
                          <a:sym typeface="楷体" panose="02010609060101010101" pitchFamily="49" charset="-122"/>
                        </a:rPr>
                        <a:t>调整表</a:t>
                      </a:r>
                      <a:endParaRPr kumimoji="0" lang="zh-CN" altLang="en-US" sz="2200" b="0" i="0" u="none" strike="noStrike" cap="none" normalizeH="0" baseline="0" dirty="0" smtClean="0">
                        <a:ln>
                          <a:noFill/>
                        </a:ln>
                        <a:solidFill>
                          <a:srgbClr val="3F3F3F"/>
                        </a:solidFill>
                        <a:effectLst/>
                        <a:latin typeface="楷体" panose="02010609060101010101" pitchFamily="49" charset="-122"/>
                        <a:ea typeface="楷体" panose="02010609060101010101" pitchFamily="49" charset="-122"/>
                        <a:sym typeface="楷体" panose="02010609060101010101" pitchFamily="49" charset="-122"/>
                      </a:endParaRPr>
                    </a:p>
                  </a:txBody>
                  <a:tcPr marL="66114" marR="6611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zh-CN" altLang="en-US" sz="2200" b="1" i="0" u="none" strike="noStrike" cap="none" normalizeH="0" baseline="0" dirty="0" smtClean="0">
                          <a:ln>
                            <a:noFill/>
                          </a:ln>
                          <a:solidFill>
                            <a:srgbClr val="000000"/>
                          </a:solidFill>
                          <a:effectLst/>
                          <a:latin typeface="楷体" panose="02010609060101010101" pitchFamily="49" charset="-122"/>
                          <a:ea typeface="楷体" panose="02010609060101010101" pitchFamily="49" charset="-122"/>
                          <a:sym typeface="楷体" panose="02010609060101010101" pitchFamily="49" charset="-122"/>
                        </a:rPr>
                        <a:t>弥</a:t>
                      </a:r>
                      <a:r>
                        <a:rPr kumimoji="0" lang="en-US" sz="2200" b="1" i="0" u="none" strike="noStrike" cap="none" normalizeH="0" baseline="0" dirty="0" smtClean="0">
                          <a:ln>
                            <a:noFill/>
                          </a:ln>
                          <a:solidFill>
                            <a:srgbClr val="000000"/>
                          </a:solidFill>
                          <a:effectLst/>
                          <a:latin typeface="楷体" panose="02010609060101010101" pitchFamily="49" charset="-122"/>
                          <a:ea typeface="楷体" panose="02010609060101010101" pitchFamily="49" charset="-122"/>
                          <a:sym typeface="楷体" panose="02010609060101010101" pitchFamily="49" charset="-122"/>
                        </a:rPr>
                        <a:t>  </a:t>
                      </a:r>
                      <a:r>
                        <a:rPr kumimoji="0" lang="zh-CN" altLang="en-US" sz="2200" b="1" i="0" u="none" strike="noStrike" cap="none" normalizeH="0" baseline="0" dirty="0" smtClean="0">
                          <a:ln>
                            <a:noFill/>
                          </a:ln>
                          <a:solidFill>
                            <a:srgbClr val="000000"/>
                          </a:solidFill>
                          <a:effectLst/>
                          <a:latin typeface="楷体" panose="02010609060101010101" pitchFamily="49" charset="-122"/>
                          <a:ea typeface="楷体" panose="02010609060101010101" pitchFamily="49" charset="-122"/>
                          <a:sym typeface="楷体" panose="02010609060101010101" pitchFamily="49" charset="-122"/>
                        </a:rPr>
                        <a:t>补</a:t>
                      </a:r>
                    </a:p>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zh-CN" altLang="en-US" sz="2200" b="1" i="0" u="none" strike="noStrike" cap="none" normalizeH="0" baseline="0" dirty="0" smtClean="0">
                          <a:ln>
                            <a:noFill/>
                          </a:ln>
                          <a:solidFill>
                            <a:srgbClr val="000000"/>
                          </a:solidFill>
                          <a:effectLst/>
                          <a:latin typeface="楷体" panose="02010609060101010101" pitchFamily="49" charset="-122"/>
                          <a:ea typeface="楷体" panose="02010609060101010101" pitchFamily="49" charset="-122"/>
                          <a:sym typeface="楷体" panose="02010609060101010101" pitchFamily="49" charset="-122"/>
                        </a:rPr>
                        <a:t>亏损表</a:t>
                      </a:r>
                      <a:endParaRPr kumimoji="0" lang="zh-CN" altLang="en-US" sz="2200" b="0" i="0" u="none" strike="noStrike" cap="none" normalizeH="0" baseline="0" dirty="0" smtClean="0">
                        <a:ln>
                          <a:noFill/>
                        </a:ln>
                        <a:solidFill>
                          <a:srgbClr val="3F3F3F"/>
                        </a:solidFill>
                        <a:effectLst/>
                        <a:latin typeface="楷体" panose="02010609060101010101" pitchFamily="49" charset="-122"/>
                        <a:ea typeface="楷体" panose="02010609060101010101" pitchFamily="49" charset="-122"/>
                        <a:sym typeface="楷体" panose="02010609060101010101" pitchFamily="49" charset="-122"/>
                      </a:endParaRPr>
                    </a:p>
                  </a:txBody>
                  <a:tcPr marL="66114" marR="6611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zh-CN" altLang="en-US" sz="2200" b="1" i="0" u="none" strike="noStrike" cap="none" normalizeH="0" baseline="0" dirty="0" smtClean="0">
                          <a:ln>
                            <a:noFill/>
                          </a:ln>
                          <a:solidFill>
                            <a:srgbClr val="000000"/>
                          </a:solidFill>
                          <a:effectLst/>
                          <a:latin typeface="楷体" panose="02010609060101010101" pitchFamily="49" charset="-122"/>
                          <a:ea typeface="楷体" panose="02010609060101010101" pitchFamily="49" charset="-122"/>
                          <a:sym typeface="楷体" panose="02010609060101010101" pitchFamily="49" charset="-122"/>
                        </a:rPr>
                        <a:t>税</a:t>
                      </a:r>
                      <a:r>
                        <a:rPr kumimoji="0" lang="en-US" sz="2200" b="1" i="0" u="none" strike="noStrike" cap="none" normalizeH="0" baseline="0" dirty="0" smtClean="0">
                          <a:ln>
                            <a:noFill/>
                          </a:ln>
                          <a:solidFill>
                            <a:srgbClr val="000000"/>
                          </a:solidFill>
                          <a:effectLst/>
                          <a:latin typeface="楷体" panose="02010609060101010101" pitchFamily="49" charset="-122"/>
                          <a:ea typeface="楷体" panose="02010609060101010101" pitchFamily="49" charset="-122"/>
                          <a:sym typeface="楷体" panose="02010609060101010101" pitchFamily="49" charset="-122"/>
                        </a:rPr>
                        <a:t>  </a:t>
                      </a:r>
                      <a:r>
                        <a:rPr kumimoji="0" lang="zh-CN" altLang="en-US" sz="2200" b="1" i="0" u="none" strike="noStrike" cap="none" normalizeH="0" baseline="0" dirty="0" smtClean="0">
                          <a:ln>
                            <a:noFill/>
                          </a:ln>
                          <a:solidFill>
                            <a:srgbClr val="000000"/>
                          </a:solidFill>
                          <a:effectLst/>
                          <a:latin typeface="楷体" panose="02010609060101010101" pitchFamily="49" charset="-122"/>
                          <a:ea typeface="楷体" panose="02010609060101010101" pitchFamily="49" charset="-122"/>
                          <a:sym typeface="楷体" panose="02010609060101010101" pitchFamily="49" charset="-122"/>
                        </a:rPr>
                        <a:t>收</a:t>
                      </a:r>
                    </a:p>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zh-CN" altLang="en-US" sz="2200" b="1" i="0" u="none" strike="noStrike" cap="none" normalizeH="0" baseline="0" dirty="0" smtClean="0">
                          <a:ln>
                            <a:noFill/>
                          </a:ln>
                          <a:solidFill>
                            <a:srgbClr val="000000"/>
                          </a:solidFill>
                          <a:effectLst/>
                          <a:latin typeface="楷体" panose="02010609060101010101" pitchFamily="49" charset="-122"/>
                          <a:ea typeface="楷体" panose="02010609060101010101" pitchFamily="49" charset="-122"/>
                          <a:sym typeface="楷体" panose="02010609060101010101" pitchFamily="49" charset="-122"/>
                        </a:rPr>
                        <a:t>优惠表</a:t>
                      </a:r>
                      <a:endParaRPr kumimoji="0" lang="zh-CN" altLang="en-US" sz="2200" b="0" i="0" u="none" strike="noStrike" cap="none" normalizeH="0" baseline="0" dirty="0" smtClean="0">
                        <a:ln>
                          <a:noFill/>
                        </a:ln>
                        <a:solidFill>
                          <a:srgbClr val="3F3F3F"/>
                        </a:solidFill>
                        <a:effectLst/>
                        <a:latin typeface="楷体" panose="02010609060101010101" pitchFamily="49" charset="-122"/>
                        <a:ea typeface="楷体" panose="02010609060101010101" pitchFamily="49" charset="-122"/>
                        <a:sym typeface="楷体" panose="02010609060101010101" pitchFamily="49" charset="-122"/>
                      </a:endParaRPr>
                    </a:p>
                  </a:txBody>
                  <a:tcPr marL="66114" marR="6611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zh-CN" sz="2000" b="1" i="0" u="none" strike="noStrike" cap="none" normalizeH="0" baseline="0" dirty="0" smtClean="0">
                          <a:ln>
                            <a:noFill/>
                          </a:ln>
                          <a:solidFill>
                            <a:srgbClr val="000000"/>
                          </a:solidFill>
                          <a:effectLst/>
                          <a:latin typeface="楷体" panose="02010609060101010101" pitchFamily="49" charset="-122"/>
                          <a:ea typeface="楷体" panose="02010609060101010101" pitchFamily="49" charset="-122"/>
                          <a:sym typeface="楷体" panose="02010609060101010101" pitchFamily="49" charset="-122"/>
                        </a:rPr>
                        <a:t>境外所得</a:t>
                      </a:r>
                    </a:p>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zh-CN" sz="2000" b="1" i="0" u="none" strike="noStrike" cap="none" normalizeH="0" baseline="0" dirty="0" smtClean="0">
                          <a:ln>
                            <a:noFill/>
                          </a:ln>
                          <a:solidFill>
                            <a:srgbClr val="000000"/>
                          </a:solidFill>
                          <a:effectLst/>
                          <a:latin typeface="楷体" panose="02010609060101010101" pitchFamily="49" charset="-122"/>
                          <a:ea typeface="楷体" panose="02010609060101010101" pitchFamily="49" charset="-122"/>
                          <a:sym typeface="楷体" panose="02010609060101010101" pitchFamily="49" charset="-122"/>
                        </a:rPr>
                        <a:t>抵免表</a:t>
                      </a:r>
                      <a:endParaRPr kumimoji="0" lang="zh-CN" sz="2000" b="0" i="0" u="none" strike="noStrike" cap="none" normalizeH="0" baseline="0" dirty="0" smtClean="0">
                        <a:ln>
                          <a:noFill/>
                        </a:ln>
                        <a:solidFill>
                          <a:srgbClr val="3F3F3F"/>
                        </a:solidFill>
                        <a:effectLst/>
                        <a:latin typeface="楷体" panose="02010609060101010101" pitchFamily="49" charset="-122"/>
                        <a:ea typeface="楷体" panose="02010609060101010101" pitchFamily="49" charset="-122"/>
                        <a:sym typeface="楷体" panose="02010609060101010101" pitchFamily="49" charset="-122"/>
                      </a:endParaRPr>
                    </a:p>
                  </a:txBody>
                  <a:tcPr marL="66114" marR="6611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zh-CN" altLang="en-US" sz="2200" b="1" i="0" u="none" strike="noStrike" cap="none" normalizeH="0" baseline="0" smtClean="0">
                          <a:ln>
                            <a:noFill/>
                          </a:ln>
                          <a:solidFill>
                            <a:srgbClr val="000000"/>
                          </a:solidFill>
                          <a:effectLst/>
                          <a:latin typeface="楷体" panose="02010609060101010101" pitchFamily="49" charset="-122"/>
                          <a:ea typeface="楷体" panose="02010609060101010101" pitchFamily="49" charset="-122"/>
                          <a:sym typeface="楷体" panose="02010609060101010101" pitchFamily="49" charset="-122"/>
                        </a:rPr>
                        <a:t>汇</a:t>
                      </a:r>
                      <a:r>
                        <a:rPr kumimoji="0" lang="en-US" sz="2200" b="1" i="0" u="none" strike="noStrike" cap="none" normalizeH="0" baseline="0" smtClean="0">
                          <a:ln>
                            <a:noFill/>
                          </a:ln>
                          <a:solidFill>
                            <a:srgbClr val="000000"/>
                          </a:solidFill>
                          <a:effectLst/>
                          <a:latin typeface="楷体" panose="02010609060101010101" pitchFamily="49" charset="-122"/>
                          <a:ea typeface="楷体" panose="02010609060101010101" pitchFamily="49" charset="-122"/>
                          <a:sym typeface="楷体" panose="02010609060101010101" pitchFamily="49" charset="-122"/>
                        </a:rPr>
                        <a:t>  </a:t>
                      </a:r>
                      <a:r>
                        <a:rPr kumimoji="0" lang="zh-CN" altLang="en-US" sz="2200" b="1" i="0" u="none" strike="noStrike" cap="none" normalizeH="0" baseline="0" smtClean="0">
                          <a:ln>
                            <a:noFill/>
                          </a:ln>
                          <a:solidFill>
                            <a:srgbClr val="000000"/>
                          </a:solidFill>
                          <a:effectLst/>
                          <a:latin typeface="楷体" panose="02010609060101010101" pitchFamily="49" charset="-122"/>
                          <a:ea typeface="楷体" panose="02010609060101010101" pitchFamily="49" charset="-122"/>
                          <a:sym typeface="楷体" panose="02010609060101010101" pitchFamily="49" charset="-122"/>
                        </a:rPr>
                        <a:t>总</a:t>
                      </a:r>
                    </a:p>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zh-CN" altLang="en-US" sz="2200" b="1" i="0" u="none" strike="noStrike" cap="none" normalizeH="0" baseline="0" smtClean="0">
                          <a:ln>
                            <a:noFill/>
                          </a:ln>
                          <a:solidFill>
                            <a:srgbClr val="000000"/>
                          </a:solidFill>
                          <a:effectLst/>
                          <a:latin typeface="楷体" panose="02010609060101010101" pitchFamily="49" charset="-122"/>
                          <a:ea typeface="楷体" panose="02010609060101010101" pitchFamily="49" charset="-122"/>
                          <a:sym typeface="楷体" panose="02010609060101010101" pitchFamily="49" charset="-122"/>
                        </a:rPr>
                        <a:t>纳税表</a:t>
                      </a:r>
                      <a:endParaRPr kumimoji="0" lang="zh-CN" altLang="en-US" sz="2200" b="0" i="0" u="none" strike="noStrike" cap="none" normalizeH="0" baseline="0" smtClean="0">
                        <a:ln>
                          <a:noFill/>
                        </a:ln>
                        <a:solidFill>
                          <a:srgbClr val="3F3F3F"/>
                        </a:solidFill>
                        <a:effectLst/>
                        <a:latin typeface="楷体" panose="02010609060101010101" pitchFamily="49" charset="-122"/>
                        <a:ea typeface="楷体" panose="02010609060101010101" pitchFamily="49" charset="-122"/>
                        <a:sym typeface="楷体" panose="02010609060101010101" pitchFamily="49" charset="-122"/>
                      </a:endParaRPr>
                    </a:p>
                  </a:txBody>
                  <a:tcPr marL="66114" marR="6611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6263">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2200" b="1" i="0" u="none" strike="noStrike" cap="none" normalizeH="0" baseline="0" smtClean="0">
                          <a:ln>
                            <a:noFill/>
                          </a:ln>
                          <a:solidFill>
                            <a:srgbClr val="000000"/>
                          </a:solidFill>
                          <a:effectLst/>
                          <a:latin typeface="楷体" panose="02010609060101010101" pitchFamily="49" charset="-122"/>
                          <a:ea typeface="楷体" panose="02010609060101010101" pitchFamily="49" charset="-122"/>
                          <a:sym typeface="楷体" panose="02010609060101010101" pitchFamily="49" charset="-122"/>
                        </a:rPr>
                        <a:t>1</a:t>
                      </a:r>
                      <a:endParaRPr kumimoji="0" lang="zh-CN" altLang="en-US" sz="2200" b="1" i="0" u="none" strike="noStrike" cap="none" normalizeH="0" baseline="0" smtClean="0">
                        <a:ln>
                          <a:noFill/>
                        </a:ln>
                        <a:solidFill>
                          <a:srgbClr val="000000"/>
                        </a:solidFill>
                        <a:effectLst/>
                        <a:latin typeface="楷体" panose="02010609060101010101" pitchFamily="49" charset="-122"/>
                        <a:ea typeface="楷体" panose="02010609060101010101" pitchFamily="49" charset="-122"/>
                        <a:sym typeface="楷体" panose="02010609060101010101" pitchFamily="49" charset="-122"/>
                      </a:endParaRPr>
                    </a:p>
                  </a:txBody>
                  <a:tcPr marL="66114" marR="6611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2200" b="1" i="0" u="none" strike="noStrike" cap="none" normalizeH="0" baseline="0" smtClean="0">
                          <a:ln>
                            <a:noFill/>
                          </a:ln>
                          <a:solidFill>
                            <a:srgbClr val="000000"/>
                          </a:solidFill>
                          <a:effectLst/>
                          <a:latin typeface="楷体" panose="02010609060101010101" pitchFamily="49" charset="-122"/>
                          <a:ea typeface="楷体" panose="02010609060101010101" pitchFamily="49" charset="-122"/>
                          <a:sym typeface="楷体" panose="02010609060101010101" pitchFamily="49" charset="-122"/>
                        </a:rPr>
                        <a:t>1</a:t>
                      </a:r>
                      <a:endParaRPr kumimoji="0" lang="zh-CN" altLang="en-US" sz="2200" b="1" i="0" u="none" strike="noStrike" cap="none" normalizeH="0" baseline="0" smtClean="0">
                        <a:ln>
                          <a:noFill/>
                        </a:ln>
                        <a:solidFill>
                          <a:srgbClr val="000000"/>
                        </a:solidFill>
                        <a:effectLst/>
                        <a:latin typeface="楷体" panose="02010609060101010101" pitchFamily="49" charset="-122"/>
                        <a:ea typeface="楷体" panose="02010609060101010101" pitchFamily="49" charset="-122"/>
                        <a:sym typeface="楷体" panose="02010609060101010101" pitchFamily="49" charset="-122"/>
                      </a:endParaRPr>
                    </a:p>
                  </a:txBody>
                  <a:tcPr marL="66114" marR="6611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2200" b="1" i="0" u="none" strike="noStrike" cap="none" normalizeH="0" baseline="0" smtClean="0">
                          <a:ln>
                            <a:noFill/>
                          </a:ln>
                          <a:solidFill>
                            <a:srgbClr val="000000"/>
                          </a:solidFill>
                          <a:effectLst/>
                          <a:latin typeface="楷体" panose="02010609060101010101" pitchFamily="49" charset="-122"/>
                          <a:ea typeface="楷体" panose="02010609060101010101" pitchFamily="49" charset="-122"/>
                          <a:sym typeface="楷体" panose="02010609060101010101" pitchFamily="49" charset="-122"/>
                        </a:rPr>
                        <a:t>3</a:t>
                      </a:r>
                      <a:endParaRPr kumimoji="0" lang="zh-CN" altLang="en-US" sz="2200" b="1" i="0" u="none" strike="noStrike" cap="none" normalizeH="0" baseline="0" smtClean="0">
                        <a:ln>
                          <a:noFill/>
                        </a:ln>
                        <a:solidFill>
                          <a:srgbClr val="000000"/>
                        </a:solidFill>
                        <a:effectLst/>
                        <a:latin typeface="楷体" panose="02010609060101010101" pitchFamily="49" charset="-122"/>
                        <a:ea typeface="楷体" panose="02010609060101010101" pitchFamily="49" charset="-122"/>
                        <a:sym typeface="楷体" panose="02010609060101010101" pitchFamily="49" charset="-122"/>
                      </a:endParaRPr>
                    </a:p>
                  </a:txBody>
                  <a:tcPr marL="66114" marR="6611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2200" b="1" i="0" u="none" strike="noStrike" cap="none" normalizeH="0" baseline="0" smtClean="0">
                          <a:ln>
                            <a:noFill/>
                          </a:ln>
                          <a:solidFill>
                            <a:srgbClr val="000000"/>
                          </a:solidFill>
                          <a:effectLst/>
                          <a:latin typeface="楷体" panose="02010609060101010101" pitchFamily="49" charset="-122"/>
                          <a:ea typeface="楷体" panose="02010609060101010101" pitchFamily="49" charset="-122"/>
                          <a:sym typeface="楷体" panose="02010609060101010101" pitchFamily="49" charset="-122"/>
                        </a:rPr>
                        <a:t>15</a:t>
                      </a:r>
                      <a:endParaRPr kumimoji="0" lang="zh-CN" altLang="en-US" sz="2200" b="1" i="0" u="none" strike="noStrike" cap="none" normalizeH="0" baseline="0" smtClean="0">
                        <a:ln>
                          <a:noFill/>
                        </a:ln>
                        <a:solidFill>
                          <a:srgbClr val="000000"/>
                        </a:solidFill>
                        <a:effectLst/>
                        <a:latin typeface="楷体" panose="02010609060101010101" pitchFamily="49" charset="-122"/>
                        <a:ea typeface="楷体" panose="02010609060101010101" pitchFamily="49" charset="-122"/>
                        <a:sym typeface="楷体" panose="02010609060101010101" pitchFamily="49" charset="-122"/>
                      </a:endParaRPr>
                    </a:p>
                  </a:txBody>
                  <a:tcPr marL="66114" marR="6611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2200" b="1" i="0" u="none" strike="noStrike" cap="none" normalizeH="0" baseline="0" smtClean="0">
                          <a:ln>
                            <a:noFill/>
                          </a:ln>
                          <a:solidFill>
                            <a:srgbClr val="000000"/>
                          </a:solidFill>
                          <a:effectLst/>
                          <a:latin typeface="楷体" panose="02010609060101010101" pitchFamily="49" charset="-122"/>
                          <a:ea typeface="楷体" panose="02010609060101010101" pitchFamily="49" charset="-122"/>
                          <a:sym typeface="楷体" panose="02010609060101010101" pitchFamily="49" charset="-122"/>
                        </a:rPr>
                        <a:t>1</a:t>
                      </a:r>
                      <a:endParaRPr kumimoji="0" lang="zh-CN" altLang="en-US" sz="2200" b="1" i="0" u="none" strike="noStrike" cap="none" normalizeH="0" baseline="0" smtClean="0">
                        <a:ln>
                          <a:noFill/>
                        </a:ln>
                        <a:solidFill>
                          <a:srgbClr val="000000"/>
                        </a:solidFill>
                        <a:effectLst/>
                        <a:latin typeface="楷体" panose="02010609060101010101" pitchFamily="49" charset="-122"/>
                        <a:ea typeface="楷体" panose="02010609060101010101" pitchFamily="49" charset="-122"/>
                        <a:sym typeface="楷体" panose="02010609060101010101" pitchFamily="49" charset="-122"/>
                      </a:endParaRPr>
                    </a:p>
                  </a:txBody>
                  <a:tcPr marL="66114" marR="6611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2200" b="1" i="0" u="none" strike="noStrike" cap="none" normalizeH="0" baseline="0" smtClean="0">
                          <a:ln>
                            <a:noFill/>
                          </a:ln>
                          <a:solidFill>
                            <a:srgbClr val="000000"/>
                          </a:solidFill>
                          <a:effectLst/>
                          <a:latin typeface="楷体" panose="02010609060101010101" pitchFamily="49" charset="-122"/>
                          <a:ea typeface="楷体" panose="02010609060101010101" pitchFamily="49" charset="-122"/>
                          <a:sym typeface="楷体" panose="02010609060101010101" pitchFamily="49" charset="-122"/>
                        </a:rPr>
                        <a:t>11</a:t>
                      </a:r>
                      <a:endParaRPr kumimoji="0" lang="zh-CN" altLang="en-US" sz="2200" b="1" i="0" u="none" strike="noStrike" cap="none" normalizeH="0" baseline="0" smtClean="0">
                        <a:ln>
                          <a:noFill/>
                        </a:ln>
                        <a:solidFill>
                          <a:srgbClr val="000000"/>
                        </a:solidFill>
                        <a:effectLst/>
                        <a:latin typeface="楷体" panose="02010609060101010101" pitchFamily="49" charset="-122"/>
                        <a:ea typeface="楷体" panose="02010609060101010101" pitchFamily="49" charset="-122"/>
                        <a:sym typeface="楷体" panose="02010609060101010101" pitchFamily="49" charset="-122"/>
                      </a:endParaRPr>
                    </a:p>
                  </a:txBody>
                  <a:tcPr marL="66114" marR="6611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2200" b="1" i="0" u="none" strike="noStrike" cap="none" normalizeH="0" baseline="0" smtClean="0">
                          <a:ln>
                            <a:noFill/>
                          </a:ln>
                          <a:solidFill>
                            <a:srgbClr val="000000"/>
                          </a:solidFill>
                          <a:effectLst/>
                          <a:latin typeface="楷体" panose="02010609060101010101" pitchFamily="49" charset="-122"/>
                          <a:ea typeface="楷体" panose="02010609060101010101" pitchFamily="49" charset="-122"/>
                          <a:sym typeface="楷体" panose="02010609060101010101" pitchFamily="49" charset="-122"/>
                        </a:rPr>
                        <a:t>4</a:t>
                      </a:r>
                      <a:endParaRPr kumimoji="0" lang="zh-CN" altLang="en-US" sz="2200" b="1" i="0" u="none" strike="noStrike" cap="none" normalizeH="0" baseline="0" smtClean="0">
                        <a:ln>
                          <a:noFill/>
                        </a:ln>
                        <a:solidFill>
                          <a:srgbClr val="000000"/>
                        </a:solidFill>
                        <a:effectLst/>
                        <a:latin typeface="楷体" panose="02010609060101010101" pitchFamily="49" charset="-122"/>
                        <a:ea typeface="楷体" panose="02010609060101010101" pitchFamily="49" charset="-122"/>
                        <a:sym typeface="楷体" panose="02010609060101010101" pitchFamily="49" charset="-122"/>
                      </a:endParaRPr>
                    </a:p>
                  </a:txBody>
                  <a:tcPr marL="66114" marR="6611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2200" b="1" i="0" u="none" strike="noStrike" cap="none" normalizeH="0" baseline="0" dirty="0" smtClean="0">
                          <a:ln>
                            <a:noFill/>
                          </a:ln>
                          <a:solidFill>
                            <a:srgbClr val="000000"/>
                          </a:solidFill>
                          <a:effectLst/>
                          <a:latin typeface="楷体" panose="02010609060101010101" pitchFamily="49" charset="-122"/>
                          <a:ea typeface="楷体" panose="02010609060101010101" pitchFamily="49" charset="-122"/>
                          <a:sym typeface="楷体" panose="02010609060101010101" pitchFamily="49" charset="-122"/>
                        </a:rPr>
                        <a:t>2</a:t>
                      </a:r>
                      <a:endParaRPr kumimoji="0" lang="zh-CN" altLang="en-US" sz="2200" b="1" i="0" u="none" strike="noStrike" cap="none" normalizeH="0" baseline="0" dirty="0" smtClean="0">
                        <a:ln>
                          <a:noFill/>
                        </a:ln>
                        <a:solidFill>
                          <a:srgbClr val="000000"/>
                        </a:solidFill>
                        <a:effectLst/>
                        <a:latin typeface="楷体" panose="02010609060101010101" pitchFamily="49" charset="-122"/>
                        <a:ea typeface="楷体" panose="02010609060101010101" pitchFamily="49" charset="-122"/>
                        <a:sym typeface="楷体" panose="02010609060101010101" pitchFamily="49" charset="-122"/>
                      </a:endParaRPr>
                    </a:p>
                  </a:txBody>
                  <a:tcPr marL="66114" marR="6611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直接连接符 25"/>
          <p:cNvSpPr>
            <a:spLocks noChangeShapeType="1"/>
          </p:cNvSpPr>
          <p:nvPr/>
        </p:nvSpPr>
        <p:spPr bwMode="auto">
          <a:xfrm>
            <a:off x="0" y="3195638"/>
            <a:ext cx="6115050" cy="1587"/>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17411" name="直接连接符 29"/>
          <p:cNvSpPr>
            <a:spLocks noChangeShapeType="1"/>
          </p:cNvSpPr>
          <p:nvPr/>
        </p:nvSpPr>
        <p:spPr bwMode="auto">
          <a:xfrm>
            <a:off x="3805238" y="3284538"/>
            <a:ext cx="5338762" cy="1587"/>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17412" name="标题 1"/>
          <p:cNvSpPr>
            <a:spLocks noGrp="1" noChangeArrowheads="1"/>
          </p:cNvSpPr>
          <p:nvPr>
            <p:ph type="ctrTitle" idx="4294967295"/>
          </p:nvPr>
        </p:nvSpPr>
        <p:spPr>
          <a:xfrm>
            <a:off x="1428750" y="2574925"/>
            <a:ext cx="7172325" cy="619125"/>
          </a:xfrm>
        </p:spPr>
        <p:txBody>
          <a:bodyPr lIns="0" tIns="0" rIns="0" bIns="0"/>
          <a:lstStyle/>
          <a:p>
            <a:pPr marL="0" indent="0" algn="ctr" eaLnBrk="1" hangingPunct="1"/>
            <a:r>
              <a:rPr lang="zh-CN" altLang="en-US" sz="3200" b="0" smtClean="0">
                <a:solidFill>
                  <a:srgbClr val="9B3131"/>
                </a:solidFill>
                <a:latin typeface="Arial" panose="020B0604020202020204" pitchFamily="34" charset="0"/>
                <a:ea typeface="黑体" panose="02010609060101010101" pitchFamily="49" charset="-122"/>
              </a:rPr>
              <a:t>房地产开发产品完工结转的必要性</a:t>
            </a:r>
            <a:endParaRPr lang="zh-CN" altLang="en-US" sz="3200" b="0" smtClean="0">
              <a:latin typeface="Arial" panose="020B0604020202020204" pitchFamily="34" charset="0"/>
              <a:ea typeface="黑体" panose="02010609060101010101" pitchFamily="49" charset="-122"/>
            </a:endParaRPr>
          </a:p>
        </p:txBody>
      </p:sp>
      <p:sp>
        <p:nvSpPr>
          <p:cNvPr id="17413" name="文本占位符 2"/>
          <p:cNvSpPr>
            <a:spLocks noGrp="1" noChangeArrowheads="1"/>
          </p:cNvSpPr>
          <p:nvPr>
            <p:ph type="subTitle" idx="1"/>
          </p:nvPr>
        </p:nvSpPr>
        <p:spPr>
          <a:xfrm>
            <a:off x="2706688" y="3519488"/>
            <a:ext cx="4616450" cy="1995487"/>
          </a:xfrm>
        </p:spPr>
        <p:txBody>
          <a:bodyPr anchor="ctr"/>
          <a:lstStyle/>
          <a:p>
            <a:pPr algn="l" eaLnBrk="1" hangingPunct="1"/>
            <a:endParaRPr lang="zh-CN" altLang="zh-CN" sz="1800" smtClean="0">
              <a:solidFill>
                <a:srgbClr val="8E9396"/>
              </a:solidFill>
            </a:endParaRPr>
          </a:p>
        </p:txBody>
      </p:sp>
      <p:sp>
        <p:nvSpPr>
          <p:cNvPr id="17414" name="矩形 3"/>
          <p:cNvSpPr>
            <a:spLocks noChangeArrowheads="1"/>
          </p:cNvSpPr>
          <p:nvPr/>
        </p:nvSpPr>
        <p:spPr bwMode="auto">
          <a:xfrm>
            <a:off x="0" y="1562100"/>
            <a:ext cx="1908175" cy="2646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en-US" altLang="zh-CN" sz="16600" b="1">
                <a:solidFill>
                  <a:schemeClr val="accent1"/>
                </a:solidFill>
                <a:latin typeface="华文隶书" panose="02010800040101010101" pitchFamily="2" charset="-122"/>
                <a:ea typeface="华文隶书" panose="02010800040101010101" pitchFamily="2" charset="-122"/>
                <a:sym typeface="华文隶书" panose="02010800040101010101" pitchFamily="2" charset="-122"/>
              </a:rPr>
              <a:t>1</a:t>
            </a:r>
            <a:endParaRPr lang="zh-CN" altLang="en-US" sz="16600" b="1">
              <a:solidFill>
                <a:schemeClr val="accent1"/>
              </a:solidFill>
              <a:latin typeface="华文隶书" panose="02010800040101010101" pitchFamily="2" charset="-122"/>
              <a:ea typeface="华文隶书" panose="02010800040101010101" pitchFamily="2" charset="-122"/>
              <a:sym typeface="华文隶书" panose="02010800040101010101" pitchFamily="2"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Oval 13"/>
          <p:cNvSpPr>
            <a:spLocks noChangeArrowheads="1"/>
          </p:cNvSpPr>
          <p:nvPr/>
        </p:nvSpPr>
        <p:spPr bwMode="auto">
          <a:xfrm>
            <a:off x="0" y="1600200"/>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44035" name="Text Box 5"/>
          <p:cNvSpPr>
            <a:spLocks noChangeArrowheads="1"/>
          </p:cNvSpPr>
          <p:nvPr/>
        </p:nvSpPr>
        <p:spPr bwMode="auto">
          <a:xfrm>
            <a:off x="171450" y="334963"/>
            <a:ext cx="8964613" cy="6370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a:solidFill>
                  <a:srgbClr val="000000"/>
                </a:solidFill>
                <a:latin typeface="Trebuchet MS" panose="020B0603020202020204" pitchFamily="34" charset="0"/>
                <a:sym typeface="Trebuchet MS" panose="020B0603020202020204" pitchFamily="34" charset="0"/>
              </a:rPr>
              <a:t>       </a:t>
            </a:r>
            <a:r>
              <a:rPr lang="zh-CN" altLang="en-US" sz="2400" b="1">
                <a:solidFill>
                  <a:srgbClr val="0000FF"/>
                </a:solidFill>
                <a:latin typeface="Trebuchet MS" panose="020B0603020202020204" pitchFamily="34" charset="0"/>
                <a:ea typeface="方正姚体" panose="02010601030101010101" pitchFamily="2" charset="-122"/>
                <a:sym typeface="Trebuchet MS" panose="020B0603020202020204" pitchFamily="34" charset="0"/>
              </a:rPr>
              <a:t>一、</a:t>
            </a:r>
            <a:r>
              <a:rPr lang="en-US" altLang="zh-CN" sz="2400" b="1">
                <a:solidFill>
                  <a:srgbClr val="0000FF"/>
                </a:solidFill>
                <a:latin typeface="Trebuchet MS" panose="020B0603020202020204" pitchFamily="34" charset="0"/>
                <a:sym typeface="Trebuchet MS" panose="020B0603020202020204" pitchFamily="34" charset="0"/>
              </a:rPr>
              <a:t>A000000</a:t>
            </a:r>
            <a:r>
              <a:rPr lang="zh-CN" altLang="en-US" sz="2400" b="1">
                <a:solidFill>
                  <a:srgbClr val="0000FF"/>
                </a:solidFill>
                <a:latin typeface="Trebuchet MS" panose="020B0603020202020204" pitchFamily="34" charset="0"/>
                <a:ea typeface="方正姚体" panose="02010601030101010101" pitchFamily="2" charset="-122"/>
                <a:sym typeface="Trebuchet MS" panose="020B0603020202020204" pitchFamily="34" charset="0"/>
              </a:rPr>
              <a:t>《企业基础信息表》：</a:t>
            </a:r>
          </a:p>
          <a:p>
            <a:pPr eaLnBrk="1" hangingPunct="1">
              <a:buFont typeface="Arial" panose="020B0604020202020204" pitchFamily="34" charset="0"/>
              <a:buNone/>
            </a:pPr>
            <a:r>
              <a:rPr lang="en-US" altLang="zh-CN" sz="2400" b="1">
                <a:solidFill>
                  <a:srgbClr val="0000FF"/>
                </a:solidFill>
                <a:latin typeface="Trebuchet MS" panose="020B0603020202020204" pitchFamily="34" charset="0"/>
                <a:sym typeface="Trebuchet MS" panose="020B0603020202020204" pitchFamily="34" charset="0"/>
              </a:rPr>
              <a:t> </a:t>
            </a:r>
            <a:endParaRPr lang="zh-CN" altLang="en-US" sz="2400" b="1">
              <a:solidFill>
                <a:srgbClr val="0000FF"/>
              </a:solidFill>
              <a:latin typeface="Trebuchet MS" panose="020B0603020202020204" pitchFamily="34" charset="0"/>
              <a:ea typeface="方正姚体" panose="02010601030101010101" pitchFamily="2" charset="-122"/>
              <a:sym typeface="Trebuchet MS" panose="020B0603020202020204" pitchFamily="34" charset="0"/>
            </a:endParaRPr>
          </a:p>
          <a:p>
            <a:pPr eaLnBrk="1" hangingPunct="1">
              <a:buFont typeface="Arial" panose="020B0604020202020204" pitchFamily="34" charset="0"/>
              <a:buNone/>
            </a:pPr>
            <a:r>
              <a:rPr lang="en-US" altLang="zh-CN" sz="2400" b="1">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2400" b="1">
                <a:solidFill>
                  <a:srgbClr val="000000"/>
                </a:solidFill>
                <a:latin typeface="楷体" panose="02010609060101010101" pitchFamily="49" charset="-122"/>
                <a:ea typeface="楷体" panose="02010609060101010101" pitchFamily="49" charset="-122"/>
                <a:sym typeface="楷体" panose="02010609060101010101" pitchFamily="49" charset="-122"/>
              </a:rPr>
              <a:t>纳税人在填报申报表前，首先填报基础信息表，为后续申报提供指引。基础信息表主要内容包括表头、基本信息、主要会计政策和估计、企业主要股东及对外投资情况等部分。</a:t>
            </a:r>
          </a:p>
          <a:p>
            <a:pPr eaLnBrk="1" hangingPunct="1">
              <a:buFont typeface="Arial" panose="020B0604020202020204" pitchFamily="34" charset="0"/>
              <a:buNone/>
            </a:pPr>
            <a:r>
              <a:rPr lang="en-US" altLang="zh-CN" sz="2400" b="1">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2400" b="1">
                <a:solidFill>
                  <a:srgbClr val="000000"/>
                </a:solidFill>
                <a:latin typeface="楷体" panose="02010609060101010101" pitchFamily="49" charset="-122"/>
                <a:ea typeface="楷体" panose="02010609060101010101" pitchFamily="49" charset="-122"/>
                <a:sym typeface="楷体" panose="02010609060101010101" pitchFamily="49" charset="-122"/>
              </a:rPr>
              <a:t>填写方法比较简单，工作中参考填写说明填写即可。（记住代码7010及申报类型）</a:t>
            </a:r>
          </a:p>
          <a:p>
            <a:pPr eaLnBrk="1" hangingPunct="1">
              <a:buFont typeface="Arial" panose="020B0604020202020204" pitchFamily="34" charset="0"/>
              <a:buNone/>
            </a:pPr>
            <a:r>
              <a:rPr lang="en-US" altLang="zh-CN" sz="2400" b="1">
                <a:solidFill>
                  <a:srgbClr val="000000"/>
                </a:solidFill>
                <a:latin typeface="Trebuchet MS" panose="020B0603020202020204" pitchFamily="34" charset="0"/>
                <a:sym typeface="Trebuchet MS" panose="020B0603020202020204" pitchFamily="34" charset="0"/>
              </a:rPr>
              <a:t> </a:t>
            </a:r>
            <a:endParaRPr lang="zh-CN" altLang="en-US" sz="2400" b="1">
              <a:solidFill>
                <a:srgbClr val="000000"/>
              </a:solidFill>
              <a:latin typeface="Trebuchet MS" panose="020B0603020202020204" pitchFamily="34" charset="0"/>
              <a:ea typeface="方正姚体" panose="02010601030101010101" pitchFamily="2" charset="-122"/>
              <a:sym typeface="Trebuchet MS" panose="020B0603020202020204" pitchFamily="34" charset="0"/>
            </a:endParaRPr>
          </a:p>
          <a:p>
            <a:pPr eaLnBrk="1" hangingPunct="1">
              <a:buFont typeface="Arial" panose="020B0604020202020204" pitchFamily="34" charset="0"/>
              <a:buNone/>
            </a:pPr>
            <a:r>
              <a:rPr lang="en-US" altLang="zh-CN" sz="2400" b="1">
                <a:solidFill>
                  <a:srgbClr val="0000FF"/>
                </a:solidFill>
                <a:latin typeface="Trebuchet MS" panose="020B0603020202020204" pitchFamily="34" charset="0"/>
                <a:sym typeface="Trebuchet MS" panose="020B0603020202020204" pitchFamily="34" charset="0"/>
              </a:rPr>
              <a:t>       </a:t>
            </a:r>
            <a:r>
              <a:rPr lang="zh-CN" altLang="en-US" sz="2400" b="1">
                <a:solidFill>
                  <a:srgbClr val="0000FF"/>
                </a:solidFill>
                <a:latin typeface="Trebuchet MS" panose="020B0603020202020204" pitchFamily="34" charset="0"/>
                <a:ea typeface="方正姚体" panose="02010601030101010101" pitchFamily="2" charset="-122"/>
                <a:sym typeface="Trebuchet MS" panose="020B0603020202020204" pitchFamily="34" charset="0"/>
              </a:rPr>
              <a:t>二、</a:t>
            </a:r>
            <a:r>
              <a:rPr lang="en-US" altLang="zh-CN" sz="2400" b="1">
                <a:solidFill>
                  <a:srgbClr val="0000FF"/>
                </a:solidFill>
                <a:latin typeface="Trebuchet MS" panose="020B0603020202020204" pitchFamily="34" charset="0"/>
                <a:sym typeface="Trebuchet MS" panose="020B0603020202020204" pitchFamily="34" charset="0"/>
              </a:rPr>
              <a:t>A100000</a:t>
            </a:r>
            <a:r>
              <a:rPr lang="zh-CN" altLang="en-US" sz="2400" b="1">
                <a:solidFill>
                  <a:srgbClr val="0000FF"/>
                </a:solidFill>
                <a:latin typeface="Trebuchet MS" panose="020B0603020202020204" pitchFamily="34" charset="0"/>
                <a:ea typeface="方正姚体" panose="02010601030101010101" pitchFamily="2" charset="-122"/>
                <a:sym typeface="Trebuchet MS" panose="020B0603020202020204" pitchFamily="34" charset="0"/>
              </a:rPr>
              <a:t>《中华人民共和国企业所得税年度纳税申报表（</a:t>
            </a:r>
            <a:r>
              <a:rPr lang="en-US" altLang="zh-CN" sz="2400" b="1">
                <a:solidFill>
                  <a:srgbClr val="0000FF"/>
                </a:solidFill>
                <a:latin typeface="Trebuchet MS" panose="020B0603020202020204" pitchFamily="34" charset="0"/>
                <a:sym typeface="Trebuchet MS" panose="020B0603020202020204" pitchFamily="34" charset="0"/>
              </a:rPr>
              <a:t>A</a:t>
            </a:r>
            <a:r>
              <a:rPr lang="zh-CN" altLang="en-US" sz="2400" b="1">
                <a:solidFill>
                  <a:srgbClr val="0000FF"/>
                </a:solidFill>
                <a:latin typeface="Trebuchet MS" panose="020B0603020202020204" pitchFamily="34" charset="0"/>
                <a:ea typeface="方正姚体" panose="02010601030101010101" pitchFamily="2" charset="-122"/>
                <a:sym typeface="Trebuchet MS" panose="020B0603020202020204" pitchFamily="34" charset="0"/>
              </a:rPr>
              <a:t>类）》：</a:t>
            </a:r>
          </a:p>
          <a:p>
            <a:pPr eaLnBrk="1" hangingPunct="1">
              <a:buFont typeface="Arial" panose="020B0604020202020204" pitchFamily="34" charset="0"/>
              <a:buNone/>
            </a:pPr>
            <a:r>
              <a:rPr lang="en-US" altLang="zh-CN" sz="2400" b="1">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2400" b="1">
                <a:solidFill>
                  <a:srgbClr val="FF0000"/>
                </a:solidFill>
                <a:latin typeface="楷体" panose="02010609060101010101" pitchFamily="49" charset="-122"/>
                <a:ea typeface="楷体" panose="02010609060101010101" pitchFamily="49" charset="-122"/>
                <a:sym typeface="楷体" panose="02010609060101010101" pitchFamily="49" charset="-122"/>
              </a:rPr>
              <a:t>（一）适用范围：</a:t>
            </a:r>
          </a:p>
          <a:p>
            <a:pPr eaLnBrk="1" hangingPunct="1">
              <a:buFont typeface="Arial" panose="020B0604020202020204" pitchFamily="34" charset="0"/>
              <a:buNone/>
            </a:pPr>
            <a:r>
              <a:rPr lang="en-US" altLang="zh-CN" sz="2400" b="1">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2400" b="1">
                <a:solidFill>
                  <a:srgbClr val="000000"/>
                </a:solidFill>
                <a:latin typeface="楷体" panose="02010609060101010101" pitchFamily="49" charset="-122"/>
                <a:ea typeface="楷体" panose="02010609060101010101" pitchFamily="49" charset="-122"/>
                <a:sym typeface="楷体" panose="02010609060101010101" pitchFamily="49" charset="-122"/>
              </a:rPr>
              <a:t>本表为年度纳税申报表主表，企业应该根据《中华人民共和国企业所得税法》及其实施条例（以下简称税法）、相关税收政策，以及国家统一会计制度（企业会计准则、小企业会计准则、企业会计制度、事业单位会计准则和民间非营利组织会计制度等）的规定，计算填报纳税人</a:t>
            </a:r>
            <a:r>
              <a:rPr lang="zh-CN" altLang="en-US" sz="2400" b="1">
                <a:solidFill>
                  <a:srgbClr val="FF0000"/>
                </a:solidFill>
                <a:latin typeface="楷体" panose="02010609060101010101" pitchFamily="49" charset="-122"/>
                <a:ea typeface="楷体" panose="02010609060101010101" pitchFamily="49" charset="-122"/>
                <a:sym typeface="楷体" panose="02010609060101010101" pitchFamily="49" charset="-122"/>
              </a:rPr>
              <a:t>利润总额</a:t>
            </a:r>
            <a:r>
              <a:rPr lang="zh-CN" altLang="en-US" sz="2400" b="1">
                <a:solidFill>
                  <a:srgbClr val="000000"/>
                </a:solidFill>
                <a:latin typeface="楷体" panose="02010609060101010101" pitchFamily="49" charset="-122"/>
                <a:ea typeface="楷体" panose="02010609060101010101" pitchFamily="49" charset="-122"/>
                <a:sym typeface="楷体" panose="02010609060101010101" pitchFamily="49" charset="-122"/>
              </a:rPr>
              <a:t>、</a:t>
            </a:r>
            <a:r>
              <a:rPr lang="zh-CN" altLang="en-US" sz="2400" b="1">
                <a:solidFill>
                  <a:srgbClr val="FF0000"/>
                </a:solidFill>
                <a:latin typeface="楷体" panose="02010609060101010101" pitchFamily="49" charset="-122"/>
                <a:ea typeface="楷体" panose="02010609060101010101" pitchFamily="49" charset="-122"/>
                <a:sym typeface="楷体" panose="02010609060101010101" pitchFamily="49" charset="-122"/>
              </a:rPr>
              <a:t>应纳税所得额</a:t>
            </a:r>
            <a:r>
              <a:rPr lang="zh-CN" altLang="en-US" sz="2400" b="1">
                <a:solidFill>
                  <a:srgbClr val="000000"/>
                </a:solidFill>
                <a:latin typeface="楷体" panose="02010609060101010101" pitchFamily="49" charset="-122"/>
                <a:ea typeface="楷体" panose="02010609060101010101" pitchFamily="49" charset="-122"/>
                <a:sym typeface="楷体" panose="02010609060101010101" pitchFamily="49" charset="-122"/>
              </a:rPr>
              <a:t>、</a:t>
            </a:r>
            <a:r>
              <a:rPr lang="zh-CN" altLang="en-US" sz="2400" b="1">
                <a:solidFill>
                  <a:srgbClr val="FF0000"/>
                </a:solidFill>
                <a:latin typeface="楷体" panose="02010609060101010101" pitchFamily="49" charset="-122"/>
                <a:ea typeface="楷体" panose="02010609060101010101" pitchFamily="49" charset="-122"/>
                <a:sym typeface="楷体" panose="02010609060101010101" pitchFamily="49" charset="-122"/>
              </a:rPr>
              <a:t>应纳税额</a:t>
            </a:r>
            <a:r>
              <a:rPr lang="zh-CN" altLang="en-US" sz="2400" b="1">
                <a:solidFill>
                  <a:srgbClr val="000000"/>
                </a:solidFill>
                <a:latin typeface="楷体" panose="02010609060101010101" pitchFamily="49" charset="-122"/>
                <a:ea typeface="楷体" panose="02010609060101010101" pitchFamily="49" charset="-122"/>
                <a:sym typeface="楷体" panose="02010609060101010101" pitchFamily="49" charset="-122"/>
              </a:rPr>
              <a:t>和</a:t>
            </a:r>
            <a:r>
              <a:rPr lang="zh-CN" altLang="en-US" sz="2400" b="1">
                <a:solidFill>
                  <a:srgbClr val="FF0000"/>
                </a:solidFill>
                <a:latin typeface="楷体" panose="02010609060101010101" pitchFamily="49" charset="-122"/>
                <a:ea typeface="楷体" panose="02010609060101010101" pitchFamily="49" charset="-122"/>
                <a:sym typeface="楷体" panose="02010609060101010101" pitchFamily="49" charset="-122"/>
              </a:rPr>
              <a:t>附列资料</a:t>
            </a:r>
            <a:r>
              <a:rPr lang="zh-CN" altLang="en-US" sz="2400" b="1">
                <a:solidFill>
                  <a:srgbClr val="000000"/>
                </a:solidFill>
                <a:latin typeface="楷体" panose="02010609060101010101" pitchFamily="49" charset="-122"/>
                <a:ea typeface="楷体" panose="02010609060101010101" pitchFamily="49" charset="-122"/>
                <a:sym typeface="楷体" panose="02010609060101010101" pitchFamily="49" charset="-122"/>
              </a:rPr>
              <a:t>等有关项目。</a:t>
            </a:r>
            <a:endParaRPr lang="zh-CN"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ext Box 5"/>
          <p:cNvSpPr>
            <a:spLocks noChangeArrowheads="1"/>
          </p:cNvSpPr>
          <p:nvPr/>
        </p:nvSpPr>
        <p:spPr bwMode="auto">
          <a:xfrm>
            <a:off x="179388" y="333375"/>
            <a:ext cx="8785225" cy="526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a:solidFill>
                  <a:srgbClr val="FF0000"/>
                </a:solidFill>
                <a:latin typeface="Trebuchet MS" panose="020B0603020202020204" pitchFamily="34" charset="0"/>
                <a:sym typeface="Trebuchet MS" panose="020B0603020202020204" pitchFamily="34" charset="0"/>
              </a:rPr>
              <a:t>       </a:t>
            </a:r>
            <a:r>
              <a:rPr lang="zh-CN" altLang="en-US" sz="2400" b="1">
                <a:solidFill>
                  <a:srgbClr val="FF0000"/>
                </a:solidFill>
                <a:latin typeface="Trebuchet MS" panose="020B0603020202020204" pitchFamily="34" charset="0"/>
                <a:ea typeface="方正姚体" panose="02010601030101010101" pitchFamily="2" charset="-122"/>
                <a:sym typeface="Trebuchet MS" panose="020B0603020202020204" pitchFamily="34" charset="0"/>
              </a:rPr>
              <a:t>（一）填写说明：</a:t>
            </a:r>
          </a:p>
          <a:p>
            <a:pPr eaLnBrk="1" hangingPunct="1">
              <a:buFont typeface="Arial" panose="020B0604020202020204" pitchFamily="34" charset="0"/>
              <a:buNone/>
            </a:pPr>
            <a:r>
              <a:rPr lang="en-US" altLang="zh-CN" sz="2400" b="1">
                <a:solidFill>
                  <a:srgbClr val="000000"/>
                </a:solidFill>
                <a:latin typeface="Trebuchet MS" panose="020B0603020202020204" pitchFamily="34" charset="0"/>
                <a:sym typeface="Trebuchet MS" panose="020B0603020202020204" pitchFamily="34" charset="0"/>
              </a:rPr>
              <a:t>      </a:t>
            </a:r>
            <a:endParaRPr lang="zh-CN" altLang="en-US" sz="2400" b="1">
              <a:solidFill>
                <a:srgbClr val="000000"/>
              </a:solidFill>
              <a:latin typeface="Trebuchet MS" panose="020B0603020202020204" pitchFamily="34" charset="0"/>
              <a:sym typeface="Trebuchet MS" panose="020B0603020202020204" pitchFamily="34" charset="0"/>
            </a:endParaRPr>
          </a:p>
          <a:p>
            <a:pPr eaLnBrk="1" hangingPunct="1">
              <a:buFont typeface="Arial" panose="020B0604020202020204" pitchFamily="34" charset="0"/>
              <a:buNone/>
            </a:pPr>
            <a:endParaRPr lang="zh-CN" altLang="en-US" sz="2400" b="1">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eaLnBrk="1" hangingPunct="1">
              <a:buFont typeface="Arial" panose="020B0604020202020204" pitchFamily="34" charset="0"/>
              <a:buNone/>
            </a:pPr>
            <a:r>
              <a:rPr lang="en-US" altLang="zh-CN" sz="2400" b="1">
                <a:solidFill>
                  <a:srgbClr val="000000"/>
                </a:solidFill>
                <a:latin typeface="楷体" panose="02010609060101010101" pitchFamily="49" charset="-122"/>
                <a:ea typeface="楷体" panose="02010609060101010101" pitchFamily="49" charset="-122"/>
                <a:sym typeface="楷体" panose="02010609060101010101" pitchFamily="49" charset="-122"/>
              </a:rPr>
              <a:t> 1</a:t>
            </a:r>
            <a:r>
              <a:rPr lang="zh-CN" altLang="en-US" sz="2400" b="1">
                <a:solidFill>
                  <a:srgbClr val="000000"/>
                </a:solidFill>
                <a:latin typeface="楷体" panose="02010609060101010101" pitchFamily="49" charset="-122"/>
                <a:ea typeface="楷体" panose="02010609060101010101" pitchFamily="49" charset="-122"/>
                <a:sym typeface="楷体" panose="02010609060101010101" pitchFamily="49" charset="-122"/>
              </a:rPr>
              <a:t>、本表是在纳税人会计利润总额的基础上，加减纳税调整等金额后计算出“纳税调整后所得”。会计与税法的差异通过《纳税调整项目明细表》</a:t>
            </a:r>
            <a:r>
              <a:rPr lang="en-US" altLang="zh-CN" sz="2400" b="1">
                <a:solidFill>
                  <a:srgbClr val="000000"/>
                </a:solidFill>
                <a:latin typeface="楷体" panose="02010609060101010101" pitchFamily="49" charset="-122"/>
                <a:ea typeface="楷体" panose="02010609060101010101" pitchFamily="49" charset="-122"/>
                <a:sym typeface="楷体" panose="02010609060101010101" pitchFamily="49" charset="-122"/>
              </a:rPr>
              <a:t>(A105000</a:t>
            </a:r>
            <a:r>
              <a:rPr lang="zh-CN" altLang="en-US" sz="2400" b="1">
                <a:solidFill>
                  <a:srgbClr val="000000"/>
                </a:solidFill>
                <a:latin typeface="楷体" panose="02010609060101010101" pitchFamily="49" charset="-122"/>
                <a:ea typeface="楷体" panose="02010609060101010101" pitchFamily="49" charset="-122"/>
                <a:sym typeface="楷体" panose="02010609060101010101" pitchFamily="49" charset="-122"/>
              </a:rPr>
              <a:t>）集中填报。</a:t>
            </a:r>
            <a:r>
              <a:rPr lang="en-US" sz="2400" b="1">
                <a:solidFill>
                  <a:srgbClr val="000000"/>
                </a:solidFill>
                <a:latin typeface="楷体" panose="02010609060101010101" pitchFamily="49" charset="-122"/>
                <a:ea typeface="楷体" panose="02010609060101010101" pitchFamily="49" charset="-122"/>
                <a:sym typeface="楷体" panose="02010609060101010101" pitchFamily="49" charset="-122"/>
              </a:rPr>
              <a:t> </a:t>
            </a:r>
            <a:endParaRPr lang="zh-CN" altLang="en-US" sz="2400" b="1">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eaLnBrk="1" hangingPunct="1">
              <a:buFont typeface="Arial" panose="020B0604020202020204" pitchFamily="34" charset="0"/>
              <a:buNone/>
            </a:pPr>
            <a:r>
              <a:rPr lang="en-US" sz="2400" b="1">
                <a:solidFill>
                  <a:srgbClr val="000000"/>
                </a:solidFill>
                <a:latin typeface="楷体" panose="02010609060101010101" pitchFamily="49" charset="-122"/>
                <a:ea typeface="楷体" panose="02010609060101010101" pitchFamily="49" charset="-122"/>
                <a:sym typeface="楷体" panose="02010609060101010101" pitchFamily="49" charset="-122"/>
              </a:rPr>
              <a:t>       </a:t>
            </a:r>
            <a:endParaRPr lang="zh-CN" altLang="en-US" sz="2400" b="1">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eaLnBrk="1" hangingPunct="1">
              <a:buFont typeface="Arial" panose="020B0604020202020204" pitchFamily="34" charset="0"/>
              <a:buNone/>
            </a:pPr>
            <a:endParaRPr lang="zh-CN" altLang="en-US" sz="2400" b="1">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eaLnBrk="1" hangingPunct="1">
              <a:buFont typeface="Arial" panose="020B0604020202020204" pitchFamily="34" charset="0"/>
              <a:buNone/>
            </a:pPr>
            <a:r>
              <a:rPr lang="en-US" altLang="zh-CN" sz="2400" b="1">
                <a:solidFill>
                  <a:srgbClr val="000000"/>
                </a:solidFill>
                <a:latin typeface="楷体" panose="02010609060101010101" pitchFamily="49" charset="-122"/>
                <a:ea typeface="楷体" panose="02010609060101010101" pitchFamily="49" charset="-122"/>
                <a:sym typeface="楷体" panose="02010609060101010101" pitchFamily="49" charset="-122"/>
              </a:rPr>
              <a:t>2</a:t>
            </a:r>
            <a:r>
              <a:rPr lang="zh-CN" altLang="en-US" sz="2400" b="1">
                <a:solidFill>
                  <a:srgbClr val="000000"/>
                </a:solidFill>
                <a:latin typeface="楷体" panose="02010609060101010101" pitchFamily="49" charset="-122"/>
                <a:ea typeface="楷体" panose="02010609060101010101" pitchFamily="49" charset="-122"/>
                <a:sym typeface="楷体" panose="02010609060101010101" pitchFamily="49" charset="-122"/>
              </a:rPr>
              <a:t>、“利润总额计算”中的项目，按照国家统一会计制度口径计算填报。实行企业会计准则、小企业会计准则、企业会计制度、分行业会计制度纳税人其数据直接取自利润表。（不是直接抄，记得换算）</a:t>
            </a:r>
          </a:p>
          <a:p>
            <a:pPr eaLnBrk="1" hangingPunct="1">
              <a:buFont typeface="Arial" panose="020B0604020202020204" pitchFamily="34" charset="0"/>
              <a:buNone/>
            </a:pPr>
            <a:endParaRPr lang="zh-CN" altLang="en-US" sz="2400" b="1">
              <a:solidFill>
                <a:srgbClr val="000000"/>
              </a:solidFill>
              <a:latin typeface="Trebuchet MS" panose="020B0603020202020204" pitchFamily="34" charset="0"/>
              <a:ea typeface="方正姚体" panose="02010601030101010101" pitchFamily="2" charset="-122"/>
              <a:sym typeface="Trebuchet MS" panose="020B0603020202020204" pitchFamily="34" charset="0"/>
            </a:endParaRPr>
          </a:p>
          <a:p>
            <a:pPr eaLnBrk="1" hangingPunct="1">
              <a:buFont typeface="Arial" panose="020B0604020202020204" pitchFamily="34" charset="0"/>
              <a:buNone/>
            </a:pPr>
            <a:r>
              <a:rPr lang="en-US" altLang="zh-CN" sz="2400" b="1">
                <a:solidFill>
                  <a:srgbClr val="000000"/>
                </a:solidFill>
                <a:latin typeface="Trebuchet MS" panose="020B0603020202020204" pitchFamily="34" charset="0"/>
                <a:sym typeface="Trebuchet MS" panose="020B0603020202020204" pitchFamily="34" charset="0"/>
              </a:rPr>
              <a:t>     </a:t>
            </a:r>
            <a:endParaRPr lang="zh-CN" altLang="en-US" sz="2400" b="1">
              <a:solidFill>
                <a:srgbClr val="000000"/>
              </a:solidFill>
              <a:latin typeface="Trebuchet MS" panose="020B0603020202020204" pitchFamily="34" charset="0"/>
              <a:ea typeface="方正姚体" panose="02010601030101010101" pitchFamily="2" charset="-122"/>
              <a:sym typeface="Trebuchet MS" panose="020B060302020202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Oval 13"/>
          <p:cNvSpPr>
            <a:spLocks noChangeArrowheads="1"/>
          </p:cNvSpPr>
          <p:nvPr/>
        </p:nvSpPr>
        <p:spPr bwMode="auto">
          <a:xfrm>
            <a:off x="0" y="1600200"/>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46083" name="Text Box 6"/>
          <p:cNvSpPr>
            <a:spLocks noChangeArrowheads="1"/>
          </p:cNvSpPr>
          <p:nvPr/>
        </p:nvSpPr>
        <p:spPr bwMode="auto">
          <a:xfrm>
            <a:off x="0" y="836613"/>
            <a:ext cx="9144000" cy="5694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800" b="1">
                <a:solidFill>
                  <a:srgbClr val="000000"/>
                </a:solidFill>
                <a:latin typeface="华文楷体" panose="02010600040101010101" pitchFamily="2" charset="-122"/>
                <a:ea typeface="华文楷体" panose="02010600040101010101" pitchFamily="2" charset="-122"/>
                <a:sym typeface="方正姚体" panose="02010601030101010101" pitchFamily="2" charset="-122"/>
              </a:rPr>
              <a:t>        </a:t>
            </a:r>
            <a:r>
              <a:rPr lang="zh-CN" altLang="en-US" sz="2800" b="1">
                <a:solidFill>
                  <a:srgbClr val="0000FF"/>
                </a:solidFill>
                <a:latin typeface="华文楷体" panose="02010600040101010101" pitchFamily="2" charset="-122"/>
                <a:ea typeface="华文楷体" panose="02010600040101010101" pitchFamily="2" charset="-122"/>
                <a:sym typeface="方正姚体" panose="02010601030101010101" pitchFamily="2" charset="-122"/>
              </a:rPr>
              <a:t>三、</a:t>
            </a:r>
            <a:r>
              <a:rPr lang="en-US" altLang="zh-CN" sz="2800" b="1">
                <a:solidFill>
                  <a:srgbClr val="0000FF"/>
                </a:solidFill>
                <a:latin typeface="华文楷体" panose="02010600040101010101" pitchFamily="2" charset="-122"/>
                <a:ea typeface="华文楷体" panose="02010600040101010101" pitchFamily="2" charset="-122"/>
                <a:sym typeface="方正姚体" panose="02010601030101010101" pitchFamily="2" charset="-122"/>
              </a:rPr>
              <a:t>A101010《</a:t>
            </a:r>
            <a:r>
              <a:rPr lang="zh-CN" altLang="en-US" sz="2800" b="1">
                <a:solidFill>
                  <a:srgbClr val="0000FF"/>
                </a:solidFill>
                <a:latin typeface="华文楷体" panose="02010600040101010101" pitchFamily="2" charset="-122"/>
                <a:ea typeface="华文楷体" panose="02010600040101010101" pitchFamily="2" charset="-122"/>
                <a:sym typeface="方正姚体" panose="02010601030101010101" pitchFamily="2" charset="-122"/>
              </a:rPr>
              <a:t>一般企业收入明细表</a:t>
            </a:r>
            <a:r>
              <a:rPr lang="en-US" altLang="zh-CN" sz="2800" b="1">
                <a:solidFill>
                  <a:srgbClr val="0000FF"/>
                </a:solidFill>
                <a:latin typeface="华文楷体" panose="02010600040101010101" pitchFamily="2" charset="-122"/>
                <a:ea typeface="华文楷体" panose="02010600040101010101" pitchFamily="2" charset="-122"/>
                <a:sym typeface="方正姚体" panose="02010601030101010101" pitchFamily="2" charset="-122"/>
              </a:rPr>
              <a:t>》</a:t>
            </a:r>
            <a:endParaRPr lang="zh-CN" altLang="en-US" sz="2800" b="1">
              <a:solidFill>
                <a:srgbClr val="0000FF"/>
              </a:solidFill>
              <a:latin typeface="华文楷体" panose="02010600040101010101" pitchFamily="2" charset="-122"/>
              <a:ea typeface="华文楷体" panose="02010600040101010101" pitchFamily="2" charset="-122"/>
              <a:sym typeface="方正姚体" panose="02010601030101010101" pitchFamily="2" charset="-122"/>
            </a:endParaRPr>
          </a:p>
          <a:p>
            <a:pPr eaLnBrk="1" hangingPunct="1">
              <a:buFont typeface="Arial" panose="020B0604020202020204" pitchFamily="34" charset="0"/>
              <a:buNone/>
            </a:pPr>
            <a:endParaRPr lang="zh-CN" altLang="en-US" sz="2800" b="1">
              <a:solidFill>
                <a:srgbClr val="0000FF"/>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r>
              <a:rPr lang="zh-CN" altLang="en-US" sz="2800"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（一）适用范围：</a:t>
            </a:r>
          </a:p>
          <a:p>
            <a:pPr eaLnBrk="1" hangingPunct="1">
              <a:buFont typeface="Arial" panose="020B0604020202020204" pitchFamily="34" charset="0"/>
              <a:buNone/>
            </a:pP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本表适用于一般居民纳税人填报。纳税人应根据国家统一会计制度的规定，填报“主营业务收入”、“其他业务收入”和“营业外收入”。</a:t>
            </a:r>
          </a:p>
          <a:p>
            <a:pPr eaLnBrk="1" hangingPunct="1">
              <a:buFont typeface="Arial" panose="020B0604020202020204" pitchFamily="34" charset="0"/>
              <a:buNone/>
            </a:pP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endParaRPr lang="en-US" altLang="zh-CN" sz="2800" b="1">
              <a:solidFill>
                <a:srgbClr val="000000"/>
              </a:solidFill>
              <a:latin typeface="Franklin Gothic Book" panose="020B0503020102020204" pitchFamily="34" charset="0"/>
              <a:sym typeface="Franklin Gothic Book" panose="020B0503020102020204" pitchFamily="34" charset="0"/>
            </a:endParaRPr>
          </a:p>
          <a:p>
            <a:pPr eaLnBrk="1" hangingPunct="1">
              <a:buFont typeface="Arial" panose="020B0604020202020204" pitchFamily="34" charset="0"/>
              <a:buNone/>
            </a:pPr>
            <a:r>
              <a:rPr lang="en-US" altLang="zh-CN" sz="2800" b="1">
                <a:solidFill>
                  <a:srgbClr val="FF0000"/>
                </a:solidFill>
                <a:latin typeface="Franklin Gothic Book" panose="020B0503020102020204" pitchFamily="34" charset="0"/>
                <a:sym typeface="Franklin Gothic Book" panose="020B0503020102020204" pitchFamily="34" charset="0"/>
              </a:rPr>
              <a:t>       </a:t>
            </a:r>
            <a:r>
              <a:rPr lang="zh-CN" altLang="en-US" sz="2800"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（二）填写说明： </a:t>
            </a:r>
          </a:p>
          <a:p>
            <a:pPr eaLnBrk="1" hangingPunct="1">
              <a:buFont typeface="Arial" panose="020B0604020202020204" pitchFamily="34" charset="0"/>
              <a:buNone/>
            </a:pPr>
            <a:r>
              <a:rPr lang="en-US" altLang="zh-CN" sz="2800" b="1">
                <a:solidFill>
                  <a:srgbClr val="000000"/>
                </a:solidFill>
                <a:latin typeface="Franklin Gothic Book" panose="020B0503020102020204" pitchFamily="34" charset="0"/>
                <a:sym typeface="Franklin Gothic Book" panose="020B0503020102020204" pitchFamily="34" charset="0"/>
              </a:rPr>
              <a:t>        1</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表中所有数据原则上应根据会计帐面数据填写，但是房地产行业的“主营业务收入”、“销售商品收入”均应该填写“按照税收规定销售完工开发产品取得的收入，包括已经结转的完工产品销售收入和未结转的完工产品销售收入”，销售未完工开发产品除外。</a:t>
            </a:r>
            <a:endParaRPr lang="zh-CN" altLang="en-US" sz="20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Oval 13"/>
          <p:cNvSpPr>
            <a:spLocks noChangeArrowheads="1"/>
          </p:cNvSpPr>
          <p:nvPr/>
        </p:nvSpPr>
        <p:spPr bwMode="auto">
          <a:xfrm>
            <a:off x="0" y="1600200"/>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47107" name="Text Box 6"/>
          <p:cNvSpPr>
            <a:spLocks noChangeArrowheads="1"/>
          </p:cNvSpPr>
          <p:nvPr/>
        </p:nvSpPr>
        <p:spPr bwMode="auto">
          <a:xfrm>
            <a:off x="179388" y="885825"/>
            <a:ext cx="8713787" cy="526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200" b="1">
                <a:solidFill>
                  <a:srgbClr val="000000"/>
                </a:solidFill>
                <a:latin typeface="Franklin Gothic Book" panose="020B0503020102020204" pitchFamily="34" charset="0"/>
                <a:sym typeface="Franklin Gothic Book" panose="020B0503020102020204" pitchFamily="34" charset="0"/>
              </a:rPr>
              <a:t>    </a:t>
            </a:r>
            <a:r>
              <a:rPr lang="zh-CN" altLang="en-US" sz="32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r>
              <a:rPr lang="zh-CN" altLang="en-US" sz="3200" b="1">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三、</a:t>
            </a:r>
            <a:r>
              <a:rPr lang="en-US" altLang="zh-CN" sz="3200" b="1">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A101010《</a:t>
            </a:r>
            <a:r>
              <a:rPr lang="zh-CN" altLang="en-US" sz="3200" b="1">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一般企业收入明细表</a:t>
            </a:r>
            <a:r>
              <a:rPr lang="en-US" altLang="zh-CN" sz="3200" b="1">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a:t>
            </a:r>
            <a:r>
              <a:rPr lang="en-US" altLang="zh-CN" sz="3200" b="1">
                <a:solidFill>
                  <a:srgbClr val="000000"/>
                </a:solidFill>
                <a:latin typeface="Franklin Gothic Book" panose="020B0503020102020204" pitchFamily="34" charset="0"/>
                <a:sym typeface="Franklin Gothic Book" panose="020B0503020102020204" pitchFamily="34" charset="0"/>
              </a:rPr>
              <a:t>    </a:t>
            </a:r>
          </a:p>
          <a:p>
            <a:pPr eaLnBrk="1" hangingPunct="1">
              <a:buFont typeface="Arial" panose="020B0604020202020204" pitchFamily="34" charset="0"/>
              <a:buNone/>
            </a:pPr>
            <a:r>
              <a:rPr lang="en-US" altLang="zh-CN" sz="3200"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 </a:t>
            </a:r>
            <a:endParaRPr lang="zh-CN" altLang="en-US" sz="3200" b="1">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zh-CN" altLang="en-US" sz="3200"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        （二）填写说明： </a:t>
            </a:r>
            <a:endParaRPr lang="en-US" sz="3200" b="1">
              <a:solidFill>
                <a:srgbClr val="000000"/>
              </a:solidFill>
              <a:latin typeface="Franklin Gothic Book" panose="020B0503020102020204" pitchFamily="34" charset="0"/>
              <a:sym typeface="Franklin Gothic Book" panose="020B0503020102020204" pitchFamily="34" charset="0"/>
            </a:endParaRPr>
          </a:p>
          <a:p>
            <a:pPr eaLnBrk="1" hangingPunct="1">
              <a:buFont typeface="Arial" panose="020B0604020202020204" pitchFamily="34" charset="0"/>
              <a:buNone/>
            </a:pPr>
            <a:r>
              <a:rPr lang="en-US" sz="3200" b="1">
                <a:solidFill>
                  <a:srgbClr val="000000"/>
                </a:solidFill>
                <a:latin typeface="Franklin Gothic Book" panose="020B0503020102020204" pitchFamily="34" charset="0"/>
                <a:sym typeface="Franklin Gothic Book" panose="020B0503020102020204" pitchFamily="34" charset="0"/>
              </a:rPr>
              <a:t> </a:t>
            </a:r>
          </a:p>
          <a:p>
            <a:pPr eaLnBrk="1" hangingPunct="1">
              <a:buFont typeface="Arial" panose="020B0604020202020204" pitchFamily="34" charset="0"/>
              <a:buNone/>
            </a:pPr>
            <a:r>
              <a:rPr lang="en-US" sz="3200" b="1">
                <a:solidFill>
                  <a:srgbClr val="000000"/>
                </a:solidFill>
                <a:latin typeface="Franklin Gothic Book" panose="020B0503020102020204" pitchFamily="34" charset="0"/>
                <a:sym typeface="Franklin Gothic Book" panose="020B0503020102020204" pitchFamily="34" charset="0"/>
              </a:rPr>
              <a:t>	</a:t>
            </a:r>
            <a:r>
              <a:rPr lang="en-US" altLang="zh-CN" sz="3200" b="1">
                <a:solidFill>
                  <a:srgbClr val="000000"/>
                </a:solidFill>
                <a:latin typeface="Franklin Gothic Book" panose="020B0503020102020204" pitchFamily="34" charset="0"/>
                <a:sym typeface="Franklin Gothic Book" panose="020B0503020102020204" pitchFamily="34" charset="0"/>
              </a:rPr>
              <a:t>2</a:t>
            </a:r>
            <a:r>
              <a:rPr lang="zh-CN" altLang="en-US" sz="32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a:t>
            </a:r>
            <a:r>
              <a:rPr lang="en-US" altLang="zh-CN" sz="3200" b="1">
                <a:solidFill>
                  <a:srgbClr val="000000"/>
                </a:solidFill>
                <a:latin typeface="Franklin Gothic Book" panose="020B0503020102020204" pitchFamily="34" charset="0"/>
                <a:sym typeface="Franklin Gothic Book" panose="020B0503020102020204" pitchFamily="34" charset="0"/>
              </a:rPr>
              <a:t>4</a:t>
            </a:r>
            <a:r>
              <a:rPr lang="zh-CN" altLang="en-US" sz="32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行“其中：非货币性资产交换收入”：</a:t>
            </a:r>
          </a:p>
          <a:p>
            <a:pPr eaLnBrk="1" hangingPunct="1">
              <a:buFont typeface="Arial" panose="020B0604020202020204" pitchFamily="34" charset="0"/>
              <a:buNone/>
            </a:pPr>
            <a:r>
              <a:rPr lang="zh-CN" altLang="en-US" sz="32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填报纳税人发生的非货币性资产交换按照国家统一会计口径应确认为“主营业务收入”的收入。</a:t>
            </a:r>
          </a:p>
          <a:p>
            <a:pPr eaLnBrk="1" hangingPunct="1">
              <a:buFont typeface="Arial" panose="020B0604020202020204" pitchFamily="34" charset="0"/>
              <a:buNone/>
            </a:pPr>
            <a:r>
              <a:rPr lang="en-US" altLang="zh-CN" sz="2400" b="1">
                <a:solidFill>
                  <a:srgbClr val="000000"/>
                </a:solidFill>
                <a:latin typeface="Franklin Gothic Book" panose="020B0503020102020204" pitchFamily="34" charset="0"/>
                <a:sym typeface="Franklin Gothic Book" panose="020B0503020102020204" pitchFamily="34" charset="0"/>
              </a:rPr>
              <a:t>         </a:t>
            </a:r>
            <a:endParaRPr lang="zh-CN" altLang="en-US" sz="2400" b="1">
              <a:solidFill>
                <a:srgbClr val="000000"/>
              </a:solidFill>
              <a:latin typeface="Franklin Gothic Book" panose="020B0503020102020204" pitchFamily="34" charset="0"/>
              <a:sym typeface="Franklin Gothic Book" panose="020B0503020102020204" pitchFamily="34" charset="0"/>
            </a:endParaRPr>
          </a:p>
          <a:p>
            <a:pPr eaLnBrk="1" hangingPunct="1">
              <a:buFont typeface="Arial" panose="020B0604020202020204" pitchFamily="34" charset="0"/>
              <a:buNone/>
            </a:pPr>
            <a:endParaRPr lang="zh-CN" altLang="en-US" sz="2400" b="1">
              <a:solidFill>
                <a:srgbClr val="000000"/>
              </a:solidFill>
              <a:latin typeface="Franklin Gothic Book" panose="020B0503020102020204" pitchFamily="34" charset="0"/>
              <a:sym typeface="Franklin Gothic Book" panose="020B050302010202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48131"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48132"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48133"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48134"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135"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48136" name="Text Box 6"/>
          <p:cNvSpPr>
            <a:spLocks noChangeArrowheads="1"/>
          </p:cNvSpPr>
          <p:nvPr/>
        </p:nvSpPr>
        <p:spPr bwMode="auto">
          <a:xfrm>
            <a:off x="179388" y="885825"/>
            <a:ext cx="8713787" cy="550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200" b="1" dirty="0">
                <a:solidFill>
                  <a:srgbClr val="0000FF"/>
                </a:solidFill>
                <a:latin typeface="华文楷体" panose="02010600040101010101" pitchFamily="2" charset="-122"/>
                <a:ea typeface="华文楷体" panose="02010600040101010101" pitchFamily="2" charset="-122"/>
                <a:sym typeface="Franklin Gothic Book" panose="020B0503020102020204" pitchFamily="34" charset="0"/>
              </a:rPr>
              <a:t>      </a:t>
            </a:r>
            <a:r>
              <a:rPr lang="zh-CN" altLang="en-US" sz="3200" b="1" dirty="0">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1、开发产品销售收入的组成：</a:t>
            </a:r>
            <a:endParaRPr lang="en-US" sz="3200" b="1" dirty="0">
              <a:solidFill>
                <a:srgbClr val="0000FF"/>
              </a:solidFill>
              <a:latin typeface="Franklin Gothic Book" panose="020B0503020102020204" pitchFamily="34" charset="0"/>
              <a:sym typeface="Franklin Gothic Book" panose="020B0503020102020204" pitchFamily="34" charset="0"/>
            </a:endParaRPr>
          </a:p>
          <a:p>
            <a:pPr eaLnBrk="1" hangingPunct="1">
              <a:buFont typeface="Arial" panose="020B0604020202020204" pitchFamily="34" charset="0"/>
              <a:buNone/>
            </a:pPr>
            <a:endParaRPr lang="zh-CN" altLang="en-US" sz="3200" b="1" dirty="0">
              <a:solidFill>
                <a:srgbClr val="0000FF"/>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en-US" sz="3200" b="1" dirty="0">
                <a:solidFill>
                  <a:srgbClr val="000000"/>
                </a:solidFill>
                <a:latin typeface="Franklin Gothic Book" panose="020B0503020102020204" pitchFamily="34" charset="0"/>
                <a:sym typeface="Franklin Gothic Book" panose="020B0503020102020204" pitchFamily="34" charset="0"/>
              </a:rPr>
              <a:t>       </a:t>
            </a:r>
            <a:r>
              <a:rPr lang="zh-CN" altLang="en-US" sz="3200" b="1" dirty="0">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国税发</a:t>
            </a:r>
            <a:r>
              <a:rPr lang="en-US" altLang="zh-CN" sz="3200" b="1" dirty="0">
                <a:solidFill>
                  <a:srgbClr val="FF33CC"/>
                </a:solidFill>
                <a:latin typeface="Franklin Gothic Book" panose="020B0503020102020204" pitchFamily="34" charset="0"/>
                <a:sym typeface="Franklin Gothic Book" panose="020B0503020102020204" pitchFamily="34" charset="0"/>
              </a:rPr>
              <a:t>[2009]31</a:t>
            </a:r>
            <a:r>
              <a:rPr lang="zh-CN" altLang="en-US" sz="3200" b="1" dirty="0">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号：</a:t>
            </a:r>
          </a:p>
          <a:p>
            <a:pPr eaLnBrk="1" hangingPunct="1">
              <a:buFont typeface="Arial" panose="020B0604020202020204" pitchFamily="34" charset="0"/>
              <a:buNone/>
            </a:pPr>
            <a:r>
              <a:rPr lang="en-US" altLang="zh-CN" sz="3200" b="1" dirty="0">
                <a:solidFill>
                  <a:srgbClr val="000000"/>
                </a:solidFill>
                <a:latin typeface="Franklin Gothic Book" panose="020B0503020102020204" pitchFamily="34" charset="0"/>
                <a:sym typeface="Franklin Gothic Book" panose="020B0503020102020204" pitchFamily="34" charset="0"/>
              </a:rPr>
              <a:t>       </a:t>
            </a:r>
            <a:r>
              <a:rPr lang="zh-CN" altLang="en-US" sz="32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五条：开发产品销售收入的范围为销售开发产品过程中取得的全部价款，包括现金、现金等价物及其他经济利益。企业代有关部门、单位和企业收取的各种基金、费用和附加等，凡纳入开发产品价内或由企业开具发票的，应按规定全部确认为销售收入；未纳入开发产品价内并由企业之外的其他收取部门、单位开具发票的，可作为代收代缴款项进行管理。</a:t>
            </a:r>
            <a:endParaRPr lang="zh-CN" altLang="en-US" sz="2400" dirty="0">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48131"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48132"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48133"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48134"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135"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48136" name="Text Box 6"/>
          <p:cNvSpPr>
            <a:spLocks noChangeArrowheads="1"/>
          </p:cNvSpPr>
          <p:nvPr/>
        </p:nvSpPr>
        <p:spPr bwMode="auto">
          <a:xfrm>
            <a:off x="179388" y="885825"/>
            <a:ext cx="8713787" cy="4893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200" b="1" dirty="0">
                <a:solidFill>
                  <a:srgbClr val="0000FF"/>
                </a:solidFill>
                <a:latin typeface="华文楷体" panose="02010600040101010101" pitchFamily="2" charset="-122"/>
                <a:ea typeface="华文楷体" panose="02010600040101010101" pitchFamily="2" charset="-122"/>
                <a:sym typeface="Franklin Gothic Book" panose="020B0503020102020204" pitchFamily="34" charset="0"/>
              </a:rPr>
              <a:t>      </a:t>
            </a:r>
            <a:r>
              <a:rPr lang="zh-CN" altLang="en-US" sz="3200" b="1" dirty="0">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1、开发产品销售收入</a:t>
            </a:r>
            <a:r>
              <a:rPr lang="zh-CN" altLang="en-US" sz="3200" b="1" dirty="0" smtClean="0">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的确认时间和方法：</a:t>
            </a:r>
            <a:endParaRPr lang="en-US" sz="3200" b="1" dirty="0">
              <a:solidFill>
                <a:srgbClr val="0000FF"/>
              </a:solidFill>
              <a:latin typeface="Franklin Gothic Book" panose="020B0503020102020204" pitchFamily="34" charset="0"/>
              <a:sym typeface="Franklin Gothic Book" panose="020B0503020102020204" pitchFamily="34" charset="0"/>
            </a:endParaRPr>
          </a:p>
          <a:p>
            <a:pPr eaLnBrk="1" hangingPunct="1">
              <a:buFont typeface="Arial" panose="020B0604020202020204" pitchFamily="34" charset="0"/>
              <a:buNone/>
            </a:pPr>
            <a:endParaRPr lang="zh-CN" altLang="en-US" sz="3200" b="1" dirty="0">
              <a:solidFill>
                <a:srgbClr val="0000FF"/>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en-US" sz="3200" b="1" dirty="0">
                <a:solidFill>
                  <a:srgbClr val="000000"/>
                </a:solidFill>
                <a:latin typeface="Franklin Gothic Book" panose="020B0503020102020204" pitchFamily="34" charset="0"/>
                <a:sym typeface="Franklin Gothic Book" panose="020B0503020102020204" pitchFamily="34" charset="0"/>
              </a:rPr>
              <a:t>       </a:t>
            </a:r>
            <a:r>
              <a:rPr lang="zh-CN" altLang="en-US" sz="3200" b="1" dirty="0">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国税发</a:t>
            </a:r>
            <a:r>
              <a:rPr lang="en-US" altLang="zh-CN" sz="3200" b="1" dirty="0">
                <a:solidFill>
                  <a:srgbClr val="FF33CC"/>
                </a:solidFill>
                <a:latin typeface="Franklin Gothic Book" panose="020B0503020102020204" pitchFamily="34" charset="0"/>
                <a:sym typeface="Franklin Gothic Book" panose="020B0503020102020204" pitchFamily="34" charset="0"/>
              </a:rPr>
              <a:t>[2009]31</a:t>
            </a:r>
            <a:r>
              <a:rPr lang="zh-CN" altLang="en-US" sz="3200" b="1" dirty="0">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号：</a:t>
            </a:r>
          </a:p>
          <a:p>
            <a:r>
              <a:rPr lang="en-US" altLang="zh-CN" sz="3200" b="1" dirty="0">
                <a:solidFill>
                  <a:srgbClr val="000000"/>
                </a:solidFill>
                <a:latin typeface="Franklin Gothic Book" panose="020B0503020102020204" pitchFamily="34" charset="0"/>
                <a:sym typeface="Franklin Gothic Book" panose="020B0503020102020204" pitchFamily="34" charset="0"/>
              </a:rPr>
              <a:t> </a:t>
            </a:r>
            <a:r>
              <a:rPr lang="zh-CN" altLang="zh-CN" sz="3200" b="1" dirty="0" smtClean="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第六条</a:t>
            </a:r>
            <a:r>
              <a:rPr lang="en-US" altLang="zh-CN" sz="3200" b="1" dirty="0" smtClean="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r>
              <a:rPr lang="zh-CN" altLang="zh-CN" sz="3200" b="1" dirty="0" smtClean="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企业通过正式签订《房地产销售合同》或《房地产预售合同》所取得的收入，应确认为销售收入的实现，具体按以下规定确认：</a:t>
            </a:r>
          </a:p>
          <a:p>
            <a:r>
              <a:rPr lang="zh-CN" altLang="zh-CN" sz="3200" b="1" dirty="0" smtClean="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r>
              <a:rPr lang="en-US" altLang="zh-CN" sz="3200" b="1" dirty="0" smtClean="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zh-CN" sz="3200" b="1" dirty="0" smtClean="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一</a:t>
            </a:r>
            <a:r>
              <a:rPr lang="en-US" altLang="zh-CN" sz="3200" b="1" dirty="0" smtClean="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zh-CN" sz="3200" b="1" dirty="0" smtClean="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采取一次性全额收款方式销售开发产品的，应于实际收讫价款或取得索取价款凭据</a:t>
            </a:r>
            <a:r>
              <a:rPr lang="en-US" altLang="zh-CN" sz="3200" b="1" dirty="0" smtClean="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zh-CN" sz="3200" b="1" dirty="0" smtClean="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权利</a:t>
            </a:r>
            <a:r>
              <a:rPr lang="en-US" altLang="zh-CN" sz="3200" b="1" dirty="0" smtClean="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zh-CN" sz="3200" b="1" dirty="0" smtClean="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之日，确认收入的实现。</a:t>
            </a:r>
          </a:p>
          <a:p>
            <a:pPr eaLnBrk="1" hangingPunct="1">
              <a:buFont typeface="Arial" panose="020B0604020202020204" pitchFamily="34" charset="0"/>
              <a:buNone/>
            </a:pPr>
            <a:endParaRPr lang="zh-CN" altLang="en-US" sz="2400" dirty="0">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49155"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49156"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49157"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49158"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59"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49160" name="Text Box 3"/>
          <p:cNvSpPr>
            <a:spLocks noChangeArrowheads="1"/>
          </p:cNvSpPr>
          <p:nvPr/>
        </p:nvSpPr>
        <p:spPr bwMode="auto">
          <a:xfrm>
            <a:off x="107950" y="620713"/>
            <a:ext cx="8856663" cy="550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200" dirty="0">
                <a:solidFill>
                  <a:srgbClr val="0000FF"/>
                </a:solidFill>
                <a:latin typeface="Franklin Gothic Book" panose="020B0503020102020204" pitchFamily="34" charset="0"/>
                <a:sym typeface="Franklin Gothic Book" panose="020B0503020102020204" pitchFamily="34" charset="0"/>
              </a:rPr>
              <a:t>           </a:t>
            </a:r>
            <a:r>
              <a:rPr lang="zh-CN" altLang="en-US" sz="3200"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p>
          <a:p>
            <a:pPr>
              <a:buFont typeface="Arial" panose="020B0604020202020204" pitchFamily="34" charset="0"/>
              <a:buNone/>
            </a:pPr>
            <a:r>
              <a:rPr lang="zh-CN" altLang="en-US" sz="3200"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r>
              <a:rPr lang="en-US" altLang="zh-CN" sz="3200" b="1" dirty="0">
                <a:solidFill>
                  <a:srgbClr val="000000"/>
                </a:solidFill>
                <a:latin typeface="华文楷体" panose="02010600040101010101" pitchFamily="2" charset="-122"/>
                <a:ea typeface="华文楷体" panose="02010600040101010101" pitchFamily="2" charset="-122"/>
                <a:sym typeface="Franklin Gothic Book" panose="020B0503020102020204" pitchFamily="34" charset="0"/>
              </a:rPr>
              <a:t>2</a:t>
            </a:r>
            <a:r>
              <a:rPr lang="zh-CN" altLang="en-US" sz="32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）采取分期收款方式销售开发产品的，应按销售合同或协议约定的价款和付款日确认收入的实现。付款方提前付款的，在实际付款日确认收入的实现。</a:t>
            </a:r>
          </a:p>
          <a:p>
            <a:pPr>
              <a:buFont typeface="Arial" panose="020B0604020202020204" pitchFamily="34" charset="0"/>
              <a:buNone/>
            </a:pPr>
            <a:endParaRPr lang="zh-CN" altLang="en-US" sz="32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buFont typeface="Arial" panose="020B0604020202020204" pitchFamily="34" charset="0"/>
              <a:buNone/>
            </a:pPr>
            <a:r>
              <a:rPr lang="zh-CN" altLang="en-US" sz="32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r>
              <a:rPr lang="en-US" altLang="zh-CN" sz="3200" b="1" dirty="0">
                <a:solidFill>
                  <a:srgbClr val="000000"/>
                </a:solidFill>
                <a:latin typeface="华文楷体" panose="02010600040101010101" pitchFamily="2" charset="-122"/>
                <a:ea typeface="华文楷体" panose="02010600040101010101" pitchFamily="2" charset="-122"/>
                <a:sym typeface="Franklin Gothic Book" panose="020B0503020102020204" pitchFamily="34" charset="0"/>
              </a:rPr>
              <a:t>3</a:t>
            </a:r>
            <a:r>
              <a:rPr lang="zh-CN" altLang="en-US" sz="32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）采取银行按揭方式销售开发产品的，应按销售合同或协议约定的价款确定收入额，其首付款应于实际收到日确认收入的实现，余款在银行按揭贷款办理转账之日确认收入的实现。</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50179"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50180"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50181"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50182"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83"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50184" name="Text Box 6"/>
          <p:cNvSpPr>
            <a:spLocks noChangeArrowheads="1"/>
          </p:cNvSpPr>
          <p:nvPr/>
        </p:nvSpPr>
        <p:spPr bwMode="auto">
          <a:xfrm>
            <a:off x="179388" y="714375"/>
            <a:ext cx="8713787" cy="5694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600" b="1" dirty="0">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2600" b="1" dirty="0">
                <a:solidFill>
                  <a:srgbClr val="000000"/>
                </a:solidFill>
                <a:latin typeface="楷体" panose="02010609060101010101" pitchFamily="49" charset="-122"/>
                <a:ea typeface="楷体" panose="02010609060101010101" pitchFamily="49" charset="-122"/>
                <a:sym typeface="楷体" panose="02010609060101010101" pitchFamily="49" charset="-122"/>
              </a:rPr>
              <a:t>【例</a:t>
            </a:r>
            <a:r>
              <a:rPr lang="en-US" altLang="zh-CN" sz="2600" b="1" dirty="0">
                <a:solidFill>
                  <a:srgbClr val="000000"/>
                </a:solidFill>
                <a:latin typeface="楷体" panose="02010609060101010101" pitchFamily="49" charset="-122"/>
                <a:ea typeface="楷体" panose="02010609060101010101" pitchFamily="49" charset="-122"/>
                <a:sym typeface="楷体" panose="02010609060101010101" pitchFamily="49" charset="-122"/>
              </a:rPr>
              <a:t>1</a:t>
            </a:r>
            <a:r>
              <a:rPr lang="zh-CN" altLang="en-US" sz="2600" b="1" dirty="0">
                <a:solidFill>
                  <a:srgbClr val="000000"/>
                </a:solidFill>
                <a:latin typeface="楷体" panose="02010609060101010101" pitchFamily="49" charset="-122"/>
                <a:ea typeface="楷体" panose="02010609060101010101" pitchFamily="49" charset="-122"/>
                <a:sym typeface="楷体" panose="02010609060101010101" pitchFamily="49" charset="-122"/>
              </a:rPr>
              <a:t>】天安房地产开发有限公司</a:t>
            </a:r>
            <a:r>
              <a:rPr lang="en-US" altLang="zh-CN" sz="2600" b="1" dirty="0">
                <a:solidFill>
                  <a:srgbClr val="000000"/>
                </a:solidFill>
                <a:latin typeface="楷体" panose="02010609060101010101" pitchFamily="49" charset="-122"/>
                <a:ea typeface="楷体" panose="02010609060101010101" pitchFamily="49" charset="-122"/>
                <a:sym typeface="楷体" panose="02010609060101010101" pitchFamily="49" charset="-122"/>
              </a:rPr>
              <a:t>2014</a:t>
            </a:r>
            <a:r>
              <a:rPr lang="zh-CN" altLang="en-US" sz="2600" b="1" dirty="0">
                <a:solidFill>
                  <a:srgbClr val="000000"/>
                </a:solidFill>
                <a:latin typeface="楷体" panose="02010609060101010101" pitchFamily="49" charset="-122"/>
                <a:ea typeface="楷体" panose="02010609060101010101" pitchFamily="49" charset="-122"/>
                <a:sym typeface="楷体" panose="02010609060101010101" pitchFamily="49" charset="-122"/>
              </a:rPr>
              <a:t>年采用一次性全额收款方式销售房屋</a:t>
            </a:r>
            <a:r>
              <a:rPr lang="en-US" altLang="zh-CN" sz="2600" b="1" dirty="0">
                <a:solidFill>
                  <a:srgbClr val="000000"/>
                </a:solidFill>
                <a:latin typeface="楷体" panose="02010609060101010101" pitchFamily="49" charset="-122"/>
                <a:ea typeface="楷体" panose="02010609060101010101" pitchFamily="49" charset="-122"/>
                <a:sym typeface="楷体" panose="02010609060101010101" pitchFamily="49" charset="-122"/>
              </a:rPr>
              <a:t>A</a:t>
            </a:r>
            <a:r>
              <a:rPr lang="zh-CN" altLang="en-US" sz="2600" b="1" dirty="0">
                <a:solidFill>
                  <a:srgbClr val="000000"/>
                </a:solidFill>
                <a:latin typeface="楷体" panose="02010609060101010101" pitchFamily="49" charset="-122"/>
                <a:ea typeface="楷体" panose="02010609060101010101" pitchFamily="49" charset="-122"/>
                <a:sym typeface="楷体" panose="02010609060101010101" pitchFamily="49" charset="-122"/>
              </a:rPr>
              <a:t>项目产品</a:t>
            </a:r>
            <a:r>
              <a:rPr lang="en-US" altLang="zh-CN" sz="2600" b="1" dirty="0">
                <a:solidFill>
                  <a:srgbClr val="000000"/>
                </a:solidFill>
                <a:latin typeface="楷体" panose="02010609060101010101" pitchFamily="49" charset="-122"/>
                <a:ea typeface="楷体" panose="02010609060101010101" pitchFamily="49" charset="-122"/>
                <a:sym typeface="楷体" panose="02010609060101010101" pitchFamily="49" charset="-122"/>
              </a:rPr>
              <a:t>1500</a:t>
            </a:r>
            <a:r>
              <a:rPr lang="zh-CN" altLang="en-US" sz="2600" b="1" dirty="0">
                <a:solidFill>
                  <a:srgbClr val="000000"/>
                </a:solidFill>
                <a:latin typeface="楷体" panose="02010609060101010101" pitchFamily="49" charset="-122"/>
                <a:ea typeface="楷体" panose="02010609060101010101" pitchFamily="49" charset="-122"/>
                <a:sym typeface="楷体" panose="02010609060101010101" pitchFamily="49" charset="-122"/>
              </a:rPr>
              <a:t>平方米，收取房款</a:t>
            </a:r>
            <a:r>
              <a:rPr lang="en-US" altLang="zh-CN" sz="2600" b="1" dirty="0">
                <a:solidFill>
                  <a:srgbClr val="000000"/>
                </a:solidFill>
                <a:latin typeface="楷体" panose="02010609060101010101" pitchFamily="49" charset="-122"/>
                <a:ea typeface="楷体" panose="02010609060101010101" pitchFamily="49" charset="-122"/>
                <a:sym typeface="楷体" panose="02010609060101010101" pitchFamily="49" charset="-122"/>
              </a:rPr>
              <a:t>900</a:t>
            </a:r>
            <a:r>
              <a:rPr lang="zh-CN" altLang="en-US" sz="2600" b="1" dirty="0">
                <a:solidFill>
                  <a:srgbClr val="000000"/>
                </a:solidFill>
                <a:latin typeface="楷体" panose="02010609060101010101" pitchFamily="49" charset="-122"/>
                <a:ea typeface="楷体" panose="02010609060101010101" pitchFamily="49" charset="-122"/>
                <a:sym typeface="楷体" panose="02010609060101010101" pitchFamily="49" charset="-122"/>
              </a:rPr>
              <a:t>万元（成本价每平方米</a:t>
            </a:r>
            <a:r>
              <a:rPr lang="en-US" altLang="zh-CN" sz="2600" b="1" dirty="0">
                <a:solidFill>
                  <a:srgbClr val="000000"/>
                </a:solidFill>
                <a:latin typeface="楷体" panose="02010609060101010101" pitchFamily="49" charset="-122"/>
                <a:ea typeface="楷体" panose="02010609060101010101" pitchFamily="49" charset="-122"/>
                <a:sym typeface="楷体" panose="02010609060101010101" pitchFamily="49" charset="-122"/>
              </a:rPr>
              <a:t>3150</a:t>
            </a:r>
            <a:r>
              <a:rPr lang="zh-CN" altLang="en-US" sz="2600" b="1" dirty="0">
                <a:solidFill>
                  <a:srgbClr val="000000"/>
                </a:solidFill>
                <a:latin typeface="楷体" panose="02010609060101010101" pitchFamily="49" charset="-122"/>
                <a:ea typeface="楷体" panose="02010609060101010101" pitchFamily="49" charset="-122"/>
                <a:sym typeface="楷体" panose="02010609060101010101" pitchFamily="49" charset="-122"/>
              </a:rPr>
              <a:t>元）；</a:t>
            </a:r>
            <a:r>
              <a:rPr lang="en-US" sz="2600" b="1" dirty="0">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en-US" altLang="zh-CN" sz="2600" b="1" dirty="0">
                <a:solidFill>
                  <a:srgbClr val="000000"/>
                </a:solidFill>
                <a:latin typeface="楷体" panose="02010609060101010101" pitchFamily="49" charset="-122"/>
                <a:ea typeface="楷体" panose="02010609060101010101" pitchFamily="49" charset="-122"/>
                <a:sym typeface="楷体" panose="02010609060101010101" pitchFamily="49" charset="-122"/>
              </a:rPr>
              <a:t>B</a:t>
            </a:r>
            <a:r>
              <a:rPr lang="zh-CN" altLang="en-US" sz="2600" b="1" dirty="0">
                <a:solidFill>
                  <a:srgbClr val="000000"/>
                </a:solidFill>
                <a:latin typeface="楷体" panose="02010609060101010101" pitchFamily="49" charset="-122"/>
                <a:ea typeface="楷体" panose="02010609060101010101" pitchFamily="49" charset="-122"/>
                <a:sym typeface="楷体" panose="02010609060101010101" pitchFamily="49" charset="-122"/>
              </a:rPr>
              <a:t>项目为商住混合小区，采用按揭贷款方式对外销售，</a:t>
            </a:r>
            <a:r>
              <a:rPr lang="en-US" altLang="zh-CN" sz="2600" b="1" dirty="0">
                <a:solidFill>
                  <a:srgbClr val="000000"/>
                </a:solidFill>
                <a:latin typeface="楷体" panose="02010609060101010101" pitchFamily="49" charset="-122"/>
                <a:ea typeface="楷体" panose="02010609060101010101" pitchFamily="49" charset="-122"/>
                <a:sym typeface="楷体" panose="02010609060101010101" pitchFamily="49" charset="-122"/>
              </a:rPr>
              <a:t>2014</a:t>
            </a:r>
            <a:r>
              <a:rPr lang="zh-CN" altLang="en-US" sz="2600" b="1" dirty="0">
                <a:solidFill>
                  <a:srgbClr val="000000"/>
                </a:solidFill>
                <a:latin typeface="楷体" panose="02010609060101010101" pitchFamily="49" charset="-122"/>
                <a:ea typeface="楷体" panose="02010609060101010101" pitchFamily="49" charset="-122"/>
                <a:sym typeface="楷体" panose="02010609060101010101" pitchFamily="49" charset="-122"/>
              </a:rPr>
              <a:t>年销售高层住宅</a:t>
            </a:r>
            <a:r>
              <a:rPr lang="en-US" altLang="zh-CN" sz="2600" b="1" dirty="0">
                <a:solidFill>
                  <a:srgbClr val="000000"/>
                </a:solidFill>
                <a:latin typeface="楷体" panose="02010609060101010101" pitchFamily="49" charset="-122"/>
                <a:ea typeface="楷体" panose="02010609060101010101" pitchFamily="49" charset="-122"/>
                <a:sym typeface="楷体" panose="02010609060101010101" pitchFamily="49" charset="-122"/>
              </a:rPr>
              <a:t>36</a:t>
            </a:r>
            <a:r>
              <a:rPr lang="zh-CN" altLang="en-US" sz="2600" b="1" dirty="0">
                <a:solidFill>
                  <a:srgbClr val="000000"/>
                </a:solidFill>
                <a:latin typeface="楷体" panose="02010609060101010101" pitchFamily="49" charset="-122"/>
                <a:ea typeface="楷体" panose="02010609060101010101" pitchFamily="49" charset="-122"/>
                <a:sym typeface="楷体" panose="02010609060101010101" pitchFamily="49" charset="-122"/>
              </a:rPr>
              <a:t>00平方米，（成本价每平方米</a:t>
            </a:r>
            <a:r>
              <a:rPr lang="en-US" altLang="zh-CN" sz="2600" b="1" dirty="0">
                <a:solidFill>
                  <a:srgbClr val="000000"/>
                </a:solidFill>
                <a:latin typeface="楷体" panose="02010609060101010101" pitchFamily="49" charset="-122"/>
                <a:ea typeface="楷体" panose="02010609060101010101" pitchFamily="49" charset="-122"/>
                <a:sym typeface="楷体" panose="02010609060101010101" pitchFamily="49" charset="-122"/>
              </a:rPr>
              <a:t>3</a:t>
            </a:r>
            <a:r>
              <a:rPr lang="zh-CN" altLang="en-US" sz="2600" b="1" dirty="0">
                <a:solidFill>
                  <a:srgbClr val="000000"/>
                </a:solidFill>
                <a:latin typeface="楷体" panose="02010609060101010101" pitchFamily="49" charset="-122"/>
                <a:ea typeface="楷体" panose="02010609060101010101" pitchFamily="49" charset="-122"/>
                <a:sym typeface="楷体" panose="02010609060101010101" pitchFamily="49" charset="-122"/>
              </a:rPr>
              <a:t>30</a:t>
            </a:r>
            <a:r>
              <a:rPr lang="en-US" altLang="zh-CN" sz="2600" b="1" dirty="0">
                <a:solidFill>
                  <a:srgbClr val="000000"/>
                </a:solidFill>
                <a:latin typeface="楷体" panose="02010609060101010101" pitchFamily="49" charset="-122"/>
                <a:ea typeface="楷体" panose="02010609060101010101" pitchFamily="49" charset="-122"/>
                <a:sym typeface="楷体" panose="02010609060101010101" pitchFamily="49" charset="-122"/>
              </a:rPr>
              <a:t>0</a:t>
            </a:r>
            <a:r>
              <a:rPr lang="zh-CN" altLang="en-US" sz="2600" b="1" dirty="0">
                <a:solidFill>
                  <a:srgbClr val="000000"/>
                </a:solidFill>
                <a:latin typeface="楷体" panose="02010609060101010101" pitchFamily="49" charset="-122"/>
                <a:ea typeface="楷体" panose="02010609060101010101" pitchFamily="49" charset="-122"/>
                <a:sym typeface="楷体" panose="02010609060101010101" pitchFamily="49" charset="-122"/>
              </a:rPr>
              <a:t>元），收到首付款2</a:t>
            </a:r>
            <a:r>
              <a:rPr lang="en-US" altLang="zh-CN" sz="2600" b="1" dirty="0">
                <a:solidFill>
                  <a:srgbClr val="000000"/>
                </a:solidFill>
                <a:latin typeface="楷体" panose="02010609060101010101" pitchFamily="49" charset="-122"/>
                <a:ea typeface="楷体" panose="02010609060101010101" pitchFamily="49" charset="-122"/>
                <a:sym typeface="楷体" panose="02010609060101010101" pitchFamily="49" charset="-122"/>
              </a:rPr>
              <a:t>500</a:t>
            </a:r>
            <a:r>
              <a:rPr lang="zh-CN" altLang="en-US" sz="2600" b="1" dirty="0">
                <a:solidFill>
                  <a:srgbClr val="000000"/>
                </a:solidFill>
                <a:latin typeface="楷体" panose="02010609060101010101" pitchFamily="49" charset="-122"/>
                <a:ea typeface="楷体" panose="02010609060101010101" pitchFamily="49" charset="-122"/>
                <a:sym typeface="楷体" panose="02010609060101010101" pitchFamily="49" charset="-122"/>
              </a:rPr>
              <a:t>万元计入“预收账款”，收到银行划转按揭贷款1000万元，计入“短期借款”，尚有1000万元未到账。计算</a:t>
            </a:r>
            <a:r>
              <a:rPr lang="en-US" altLang="zh-CN" sz="2600" b="1" dirty="0">
                <a:solidFill>
                  <a:srgbClr val="000000"/>
                </a:solidFill>
                <a:latin typeface="楷体" panose="02010609060101010101" pitchFamily="49" charset="-122"/>
                <a:ea typeface="楷体" panose="02010609060101010101" pitchFamily="49" charset="-122"/>
                <a:sym typeface="楷体" panose="02010609060101010101" pitchFamily="49" charset="-122"/>
              </a:rPr>
              <a:t>2014</a:t>
            </a:r>
            <a:r>
              <a:rPr lang="zh-CN" altLang="en-US" sz="2600" b="1" dirty="0">
                <a:solidFill>
                  <a:srgbClr val="000000"/>
                </a:solidFill>
                <a:latin typeface="楷体" panose="02010609060101010101" pitchFamily="49" charset="-122"/>
                <a:ea typeface="楷体" panose="02010609060101010101" pitchFamily="49" charset="-122"/>
                <a:sym typeface="楷体" panose="02010609060101010101" pitchFamily="49" charset="-122"/>
              </a:rPr>
              <a:t>年应实现收入（以上项目均已经完工）。</a:t>
            </a:r>
          </a:p>
          <a:p>
            <a:pPr eaLnBrk="1" hangingPunct="1">
              <a:buFont typeface="Arial" panose="020B0604020202020204" pitchFamily="34" charset="0"/>
              <a:buNone/>
            </a:pPr>
            <a:endParaRPr lang="zh-CN" altLang="en-US" sz="2600" b="1" dirty="0">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eaLnBrk="1" hangingPunct="1">
              <a:buFont typeface="Arial" panose="020B0604020202020204" pitchFamily="34" charset="0"/>
              <a:buNone/>
            </a:pPr>
            <a:r>
              <a:rPr lang="en-US" altLang="zh-CN" sz="2600" b="1" dirty="0">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2600" b="1" dirty="0">
                <a:solidFill>
                  <a:srgbClr val="FF0000"/>
                </a:solidFill>
                <a:latin typeface="楷体" panose="02010609060101010101" pitchFamily="49" charset="-122"/>
                <a:ea typeface="楷体" panose="02010609060101010101" pitchFamily="49" charset="-122"/>
                <a:sym typeface="楷体" panose="02010609060101010101" pitchFamily="49" charset="-122"/>
              </a:rPr>
              <a:t>分析：</a:t>
            </a:r>
          </a:p>
          <a:p>
            <a:pPr eaLnBrk="1" hangingPunct="1">
              <a:buFont typeface="Arial" panose="020B0604020202020204" pitchFamily="34" charset="0"/>
              <a:buNone/>
            </a:pPr>
            <a:r>
              <a:rPr lang="en-US" altLang="zh-CN" sz="2600" b="1" dirty="0">
                <a:solidFill>
                  <a:srgbClr val="000000"/>
                </a:solidFill>
                <a:latin typeface="楷体" panose="02010609060101010101" pitchFamily="49" charset="-122"/>
                <a:ea typeface="楷体" panose="02010609060101010101" pitchFamily="49" charset="-122"/>
                <a:sym typeface="楷体" panose="02010609060101010101" pitchFamily="49" charset="-122"/>
              </a:rPr>
              <a:t>    A</a:t>
            </a:r>
            <a:r>
              <a:rPr lang="zh-CN" altLang="en-US" sz="2600" b="1" dirty="0">
                <a:solidFill>
                  <a:srgbClr val="000000"/>
                </a:solidFill>
                <a:latin typeface="楷体" panose="02010609060101010101" pitchFamily="49" charset="-122"/>
                <a:ea typeface="楷体" panose="02010609060101010101" pitchFamily="49" charset="-122"/>
                <a:sym typeface="楷体" panose="02010609060101010101" pitchFamily="49" charset="-122"/>
              </a:rPr>
              <a:t>项目应实现收入900万元</a:t>
            </a:r>
          </a:p>
          <a:p>
            <a:pPr eaLnBrk="1" hangingPunct="1">
              <a:buFont typeface="Arial" panose="020B0604020202020204" pitchFamily="34" charset="0"/>
              <a:buNone/>
            </a:pPr>
            <a:r>
              <a:rPr lang="en-US" altLang="zh-CN" sz="2600" b="1" dirty="0">
                <a:solidFill>
                  <a:srgbClr val="000000"/>
                </a:solidFill>
                <a:latin typeface="楷体" panose="02010609060101010101" pitchFamily="49" charset="-122"/>
                <a:ea typeface="楷体" panose="02010609060101010101" pitchFamily="49" charset="-122"/>
                <a:sym typeface="楷体" panose="02010609060101010101" pitchFamily="49" charset="-122"/>
              </a:rPr>
              <a:t>    B</a:t>
            </a:r>
            <a:r>
              <a:rPr lang="zh-CN" altLang="en-US" sz="2600" b="1" dirty="0">
                <a:solidFill>
                  <a:srgbClr val="000000"/>
                </a:solidFill>
                <a:latin typeface="楷体" panose="02010609060101010101" pitchFamily="49" charset="-122"/>
                <a:ea typeface="楷体" panose="02010609060101010101" pitchFamily="49" charset="-122"/>
                <a:sym typeface="楷体" panose="02010609060101010101" pitchFamily="49" charset="-122"/>
              </a:rPr>
              <a:t>项目应实现收入＝2</a:t>
            </a:r>
            <a:r>
              <a:rPr lang="en-US" altLang="zh-CN" sz="2600" b="1" dirty="0">
                <a:solidFill>
                  <a:srgbClr val="000000"/>
                </a:solidFill>
                <a:latin typeface="楷体" panose="02010609060101010101" pitchFamily="49" charset="-122"/>
                <a:ea typeface="楷体" panose="02010609060101010101" pitchFamily="49" charset="-122"/>
                <a:sym typeface="楷体" panose="02010609060101010101" pitchFamily="49" charset="-122"/>
              </a:rPr>
              <a:t>500</a:t>
            </a:r>
            <a:r>
              <a:rPr lang="zh-CN" altLang="en-US" sz="2600" b="1" dirty="0">
                <a:solidFill>
                  <a:srgbClr val="000000"/>
                </a:solidFill>
                <a:latin typeface="楷体" panose="02010609060101010101" pitchFamily="49" charset="-122"/>
                <a:ea typeface="楷体" panose="02010609060101010101" pitchFamily="49" charset="-122"/>
                <a:sym typeface="楷体" panose="02010609060101010101" pitchFamily="49" charset="-122"/>
              </a:rPr>
              <a:t>＋10</a:t>
            </a:r>
            <a:r>
              <a:rPr lang="en-US" altLang="zh-CN" sz="2600" b="1" dirty="0">
                <a:solidFill>
                  <a:srgbClr val="000000"/>
                </a:solidFill>
                <a:latin typeface="楷体" panose="02010609060101010101" pitchFamily="49" charset="-122"/>
                <a:ea typeface="楷体" panose="02010609060101010101" pitchFamily="49" charset="-122"/>
                <a:sym typeface="楷体" panose="02010609060101010101" pitchFamily="49" charset="-122"/>
              </a:rPr>
              <a:t>0</a:t>
            </a:r>
            <a:r>
              <a:rPr lang="zh-CN" altLang="en-US" sz="2600" b="1" dirty="0">
                <a:solidFill>
                  <a:srgbClr val="000000"/>
                </a:solidFill>
                <a:latin typeface="楷体" panose="02010609060101010101" pitchFamily="49" charset="-122"/>
                <a:ea typeface="楷体" panose="02010609060101010101" pitchFamily="49" charset="-122"/>
                <a:sym typeface="楷体" panose="02010609060101010101" pitchFamily="49" charset="-122"/>
              </a:rPr>
              <a:t>0＝35</a:t>
            </a:r>
            <a:r>
              <a:rPr lang="en-US" altLang="zh-CN" sz="2600" b="1" dirty="0">
                <a:solidFill>
                  <a:srgbClr val="000000"/>
                </a:solidFill>
                <a:latin typeface="楷体" panose="02010609060101010101" pitchFamily="49" charset="-122"/>
                <a:ea typeface="楷体" panose="02010609060101010101" pitchFamily="49" charset="-122"/>
                <a:sym typeface="楷体" panose="02010609060101010101" pitchFamily="49" charset="-122"/>
              </a:rPr>
              <a:t>00</a:t>
            </a:r>
            <a:r>
              <a:rPr lang="zh-CN" altLang="en-US" sz="2600" b="1" dirty="0">
                <a:solidFill>
                  <a:srgbClr val="000000"/>
                </a:solidFill>
                <a:latin typeface="楷体" panose="02010609060101010101" pitchFamily="49" charset="-122"/>
                <a:ea typeface="楷体" panose="02010609060101010101" pitchFamily="49" charset="-122"/>
                <a:sym typeface="楷体" panose="02010609060101010101" pitchFamily="49" charset="-122"/>
              </a:rPr>
              <a:t>万元</a:t>
            </a:r>
          </a:p>
          <a:p>
            <a:pPr eaLnBrk="1" hangingPunct="1">
              <a:buFont typeface="Arial" panose="020B0604020202020204" pitchFamily="34" charset="0"/>
              <a:buNone/>
            </a:pPr>
            <a:r>
              <a:rPr lang="en-US" altLang="zh-CN" sz="2600" b="1" dirty="0">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26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全年应</a:t>
            </a:r>
            <a:r>
              <a:rPr lang="zh-CN" altLang="en-US" sz="2600" b="1" dirty="0">
                <a:solidFill>
                  <a:srgbClr val="000000"/>
                </a:solidFill>
                <a:latin typeface="楷体" panose="02010609060101010101" pitchFamily="49" charset="-122"/>
                <a:ea typeface="楷体" panose="02010609060101010101" pitchFamily="49" charset="-122"/>
                <a:sym typeface="楷体" panose="02010609060101010101" pitchFamily="49" charset="-122"/>
              </a:rPr>
              <a:t>实现收入＝</a:t>
            </a:r>
            <a:r>
              <a:rPr lang="en-US" altLang="zh-CN" sz="2600" b="1" dirty="0">
                <a:solidFill>
                  <a:srgbClr val="000000"/>
                </a:solidFill>
                <a:latin typeface="楷体" panose="02010609060101010101" pitchFamily="49" charset="-122"/>
                <a:ea typeface="楷体" panose="02010609060101010101" pitchFamily="49" charset="-122"/>
                <a:sym typeface="楷体" panose="02010609060101010101" pitchFamily="49" charset="-122"/>
              </a:rPr>
              <a:t>900</a:t>
            </a:r>
            <a:r>
              <a:rPr lang="zh-CN" altLang="en-US" sz="2600" b="1" dirty="0">
                <a:solidFill>
                  <a:srgbClr val="000000"/>
                </a:solidFill>
                <a:latin typeface="楷体" panose="02010609060101010101" pitchFamily="49" charset="-122"/>
                <a:ea typeface="楷体" panose="02010609060101010101" pitchFamily="49" charset="-122"/>
                <a:sym typeface="楷体" panose="02010609060101010101" pitchFamily="49" charset="-122"/>
              </a:rPr>
              <a:t>＋35</a:t>
            </a:r>
            <a:r>
              <a:rPr lang="en-US" altLang="zh-CN" sz="2600" b="1" dirty="0">
                <a:solidFill>
                  <a:srgbClr val="000000"/>
                </a:solidFill>
                <a:latin typeface="楷体" panose="02010609060101010101" pitchFamily="49" charset="-122"/>
                <a:ea typeface="楷体" panose="02010609060101010101" pitchFamily="49" charset="-122"/>
                <a:sym typeface="楷体" panose="02010609060101010101" pitchFamily="49" charset="-122"/>
              </a:rPr>
              <a:t>00</a:t>
            </a:r>
            <a:r>
              <a:rPr lang="zh-CN" altLang="en-US" sz="2600" b="1" dirty="0">
                <a:solidFill>
                  <a:srgbClr val="000000"/>
                </a:solidFill>
                <a:latin typeface="楷体" panose="02010609060101010101" pitchFamily="49" charset="-122"/>
                <a:ea typeface="楷体" panose="02010609060101010101" pitchFamily="49" charset="-122"/>
                <a:sym typeface="楷体" panose="02010609060101010101" pitchFamily="49" charset="-122"/>
              </a:rPr>
              <a:t>＝4400万元（思考：此时应怎样计算交税？）</a:t>
            </a:r>
            <a:endParaRPr lang="zh-CN" altLang="en-US" sz="26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51203"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51204"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51205"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51206"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7"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51208" name="Text Box 2"/>
          <p:cNvSpPr>
            <a:spLocks noChangeArrowheads="1"/>
          </p:cNvSpPr>
          <p:nvPr/>
        </p:nvSpPr>
        <p:spPr bwMode="auto">
          <a:xfrm>
            <a:off x="468313" y="836613"/>
            <a:ext cx="8569325" cy="4681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indent="357188">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4000"/>
              </a:lnSpc>
              <a:buFont typeface="Arial" panose="020B0604020202020204" pitchFamily="34" charset="0"/>
              <a:buNone/>
            </a:pPr>
            <a:r>
              <a:rPr lang="zh-CN" altLang="en-US" sz="3200" b="1">
                <a:latin typeface="华文楷体" panose="02010600040101010101" pitchFamily="2" charset="-122"/>
                <a:ea typeface="华文楷体" panose="02010600040101010101" pitchFamily="2" charset="-122"/>
                <a:sym typeface="华文楷体" panose="02010600040101010101" pitchFamily="2" charset="-122"/>
              </a:rPr>
              <a:t>    </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完工年度收入的稽查要点-少计收入</a:t>
            </a:r>
          </a:p>
          <a:p>
            <a:pPr eaLnBrk="1" hangingPunct="1">
              <a:lnSpc>
                <a:spcPts val="4000"/>
              </a:lnSpc>
              <a:buFont typeface="Arial" panose="020B0604020202020204" pitchFamily="34" charset="0"/>
              <a:buNone/>
            </a:pP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r>
              <a:rPr lang="zh-CN" altLang="en-US" sz="2800" b="1">
                <a:solidFill>
                  <a:schemeClr val="accent1"/>
                </a:solidFill>
                <a:latin typeface="华文楷体" panose="02010600040101010101" pitchFamily="2" charset="-122"/>
                <a:ea typeface="华文楷体" panose="02010600040101010101" pitchFamily="2" charset="-122"/>
                <a:sym typeface="华文楷体" panose="02010600040101010101" pitchFamily="2" charset="-122"/>
              </a:rPr>
              <a:t>1、未入账房款收入</a:t>
            </a:r>
          </a:p>
          <a:p>
            <a:pPr eaLnBrk="1" hangingPunct="1">
              <a:lnSpc>
                <a:spcPts val="4000"/>
              </a:lnSpc>
              <a:buFont typeface="Arial" panose="020B0604020202020204" pitchFamily="34" charset="0"/>
              <a:buNone/>
            </a:pP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通过其他应付款在账面核算，后期直接从其他应付款科目转入预收账款，或个人pos机转入，则可能形成税务稽查风险，根据河北国地税都规定：企业收到的不需支付利息的借款，必须提供合法的借款合同，对不能提供合法借款合同的，不作为企业借款处理。如有证据表明该往来款实际为未入账房款则面临补交税金及滞纳金的风险。</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52227"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52228"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52229"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52230"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31"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52232" name="Text Box 2"/>
          <p:cNvSpPr>
            <a:spLocks noChangeArrowheads="1"/>
          </p:cNvSpPr>
          <p:nvPr/>
        </p:nvSpPr>
        <p:spPr bwMode="auto">
          <a:xfrm>
            <a:off x="468313" y="836613"/>
            <a:ext cx="8569325" cy="314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indent="357188">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4000"/>
              </a:lnSpc>
              <a:buFont typeface="Arial" panose="020B0604020202020204" pitchFamily="34" charset="0"/>
              <a:buNone/>
            </a:pPr>
            <a:r>
              <a:rPr lang="zh-CN" altLang="en-US" sz="2800" b="1">
                <a:solidFill>
                  <a:schemeClr val="accent1"/>
                </a:solidFill>
                <a:latin typeface="华文楷体" panose="02010600040101010101" pitchFamily="2" charset="-122"/>
                <a:ea typeface="华文楷体" panose="02010600040101010101" pitchFamily="2" charset="-122"/>
                <a:sym typeface="华文楷体" panose="02010600040101010101" pitchFamily="2" charset="-122"/>
              </a:rPr>
              <a:t>2、按揭贷款未计收入</a:t>
            </a:r>
          </a:p>
          <a:p>
            <a:pPr eaLnBrk="1" hangingPunct="1">
              <a:lnSpc>
                <a:spcPts val="4000"/>
              </a:lnSpc>
              <a:buFont typeface="Arial" panose="020B0604020202020204" pitchFamily="34" charset="0"/>
              <a:buNone/>
            </a:pP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实践中常有隐藏按揭房款的现象，按揭到账时会有银行回执，如不及时入账并入计税收入，稽查该按揭账户的银行对账单时，企业将会面临补交所得税、滞纳金及罚款的风险，同时相应会查出对应的未入账的首付款，一并计算缴纳所得税、滞纳金、罚款。</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任意多边形 15"/>
          <p:cNvSpPr>
            <a:spLocks noChangeArrowheads="1"/>
          </p:cNvSpPr>
          <p:nvPr/>
        </p:nvSpPr>
        <p:spPr bwMode="auto">
          <a:xfrm>
            <a:off x="8129588" y="6632575"/>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8435" name="燕尾形 12"/>
          <p:cNvSpPr>
            <a:spLocks noChangeArrowheads="1"/>
          </p:cNvSpPr>
          <p:nvPr/>
        </p:nvSpPr>
        <p:spPr bwMode="auto">
          <a:xfrm flipH="1">
            <a:off x="833120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8436" name="任意多边形 16"/>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8437" name="燕尾形 17"/>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8438" name="文本框 6"/>
          <p:cNvSpPr>
            <a:spLocks noChangeArrowheads="1"/>
          </p:cNvSpPr>
          <p:nvPr/>
        </p:nvSpPr>
        <p:spPr bwMode="auto">
          <a:xfrm>
            <a:off x="0" y="539750"/>
            <a:ext cx="804863"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ts val="1800"/>
              </a:spcBef>
              <a:buClr>
                <a:srgbClr val="C94D4D"/>
              </a:buClr>
              <a:buSzPct val="60000"/>
              <a:buFont typeface="Wingdings" panose="05000000000000000000" pitchFamily="2" charset="2"/>
              <a:buNone/>
            </a:pPr>
            <a:r>
              <a:rPr lang="zh-CN" altLang="zh-CN" sz="1600">
                <a:solidFill>
                  <a:schemeClr val="bg1"/>
                </a:solidFill>
                <a:ea typeface="微软雅黑" panose="020B0503020204020204" pitchFamily="34" charset="-122"/>
              </a:rPr>
              <a:t>Part1</a:t>
            </a:r>
          </a:p>
        </p:txBody>
      </p:sp>
      <p:pic>
        <p:nvPicPr>
          <p:cNvPr id="18439" name="图片 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40" name="任意多边形 15"/>
          <p:cNvSpPr>
            <a:spLocks noChangeArrowheads="1"/>
          </p:cNvSpPr>
          <p:nvPr/>
        </p:nvSpPr>
        <p:spPr bwMode="auto">
          <a:xfrm>
            <a:off x="8129588" y="6632575"/>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8441" name="燕尾形 12"/>
          <p:cNvSpPr>
            <a:spLocks noChangeArrowheads="1"/>
          </p:cNvSpPr>
          <p:nvPr/>
        </p:nvSpPr>
        <p:spPr bwMode="auto">
          <a:xfrm flipH="1">
            <a:off x="8331200" y="6707188"/>
            <a:ext cx="96838" cy="96837"/>
          </a:xfrm>
          <a:prstGeom prst="chevron">
            <a:avLst>
              <a:gd name="adj" fmla="val 49672"/>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1300">
              <a:solidFill>
                <a:srgbClr val="494B4D"/>
              </a:solidFill>
              <a:sym typeface="华文楷体" panose="02010600040101010101" pitchFamily="2" charset="-122"/>
            </a:endParaRPr>
          </a:p>
        </p:txBody>
      </p:sp>
      <p:sp>
        <p:nvSpPr>
          <p:cNvPr id="18442" name="任意多边形 16"/>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8443" name="燕尾形 17"/>
          <p:cNvSpPr>
            <a:spLocks noChangeArrowheads="1"/>
          </p:cNvSpPr>
          <p:nvPr/>
        </p:nvSpPr>
        <p:spPr bwMode="auto">
          <a:xfrm>
            <a:off x="8858250" y="6707188"/>
            <a:ext cx="96838" cy="96837"/>
          </a:xfrm>
          <a:prstGeom prst="chevron">
            <a:avLst>
              <a:gd name="adj" fmla="val 49672"/>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1300">
              <a:solidFill>
                <a:srgbClr val="494B4D"/>
              </a:solidFill>
              <a:sym typeface="华文楷体" panose="02010600040101010101" pitchFamily="2" charset="-122"/>
            </a:endParaRPr>
          </a:p>
        </p:txBody>
      </p:sp>
      <p:sp>
        <p:nvSpPr>
          <p:cNvPr id="18444" name="标题 3"/>
          <p:cNvSpPr>
            <a:spLocks noGrp="1" noChangeArrowheads="1"/>
          </p:cNvSpPr>
          <p:nvPr>
            <p:ph type="title" idx="4294967295"/>
          </p:nvPr>
        </p:nvSpPr>
        <p:spPr/>
        <p:txBody>
          <a:bodyPr/>
          <a:lstStyle/>
          <a:p>
            <a:pPr marL="342900" indent="-342900" eaLnBrk="1" hangingPunct="1"/>
            <a:r>
              <a:rPr lang="zh-CN" altLang="en-US" sz="3200" b="0" smtClean="0">
                <a:solidFill>
                  <a:srgbClr val="9B3131"/>
                </a:solidFill>
              </a:rPr>
              <a:t>房地产开发产品完工结转的必要性</a:t>
            </a:r>
            <a:endParaRPr lang="zh-CN" altLang="en-US" smtClean="0"/>
          </a:p>
        </p:txBody>
      </p:sp>
      <p:sp>
        <p:nvSpPr>
          <p:cNvPr id="18445" name="内容占位符 4"/>
          <p:cNvSpPr>
            <a:spLocks noGrp="1" noChangeArrowheads="1"/>
          </p:cNvSpPr>
          <p:nvPr>
            <p:ph idx="1"/>
          </p:nvPr>
        </p:nvSpPr>
        <p:spPr>
          <a:xfrm>
            <a:off x="522288" y="1049338"/>
            <a:ext cx="8189912" cy="5127625"/>
          </a:xfrm>
        </p:spPr>
        <p:txBody>
          <a:bodyPr/>
          <a:lstStyle/>
          <a:p>
            <a:pPr marL="342900" indent="-342900" algn="just" eaLnBrk="1" hangingPunct="1"/>
            <a:endParaRPr lang="zh-CN" altLang="zh-CN" sz="3600" dirty="0" smtClean="0">
              <a:solidFill>
                <a:srgbClr val="9B3131"/>
              </a:solidFill>
            </a:endParaRPr>
          </a:p>
          <a:p>
            <a:pPr marL="342900" indent="-342900" algn="just" eaLnBrk="1" hangingPunct="1">
              <a:buFont typeface="Wingdings" panose="05000000000000000000" pitchFamily="2" charset="2"/>
              <a:buChar char="l"/>
            </a:pPr>
            <a:r>
              <a:rPr lang="zh-CN" altLang="zh-CN" sz="3600" dirty="0" smtClean="0">
                <a:solidFill>
                  <a:srgbClr val="9B3131"/>
                </a:solidFill>
              </a:rPr>
              <a:t>为什么要进行完工结转？</a:t>
            </a:r>
          </a:p>
          <a:p>
            <a:pPr marL="342900" indent="-342900" algn="just" eaLnBrk="1" hangingPunct="1">
              <a:buFont typeface="Wingdings" panose="05000000000000000000" pitchFamily="2" charset="2"/>
              <a:buChar char="l"/>
            </a:pPr>
            <a:r>
              <a:rPr lang="zh-CN" sz="3600" dirty="0" smtClean="0">
                <a:solidFill>
                  <a:srgbClr val="9B3131"/>
                </a:solidFill>
              </a:rPr>
              <a:t>如何确定完工年度？</a:t>
            </a:r>
          </a:p>
          <a:p>
            <a:pPr marL="342900" indent="-342900" algn="just" eaLnBrk="1" hangingPunct="1"/>
            <a:endParaRPr lang="zh-CN" altLang="zh-CN" sz="3600" dirty="0" smtClean="0">
              <a:solidFill>
                <a:srgbClr val="9B313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53251"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53252"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53253"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53254"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55"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53256" name="Text Box 6"/>
          <p:cNvSpPr>
            <a:spLocks noChangeArrowheads="1"/>
          </p:cNvSpPr>
          <p:nvPr/>
        </p:nvSpPr>
        <p:spPr bwMode="auto">
          <a:xfrm>
            <a:off x="241300" y="692150"/>
            <a:ext cx="8713788" cy="5694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a:solidFill>
                  <a:srgbClr val="0000FF"/>
                </a:solidFill>
                <a:latin typeface="华文楷体" panose="02010600040101010101" pitchFamily="2" charset="-122"/>
                <a:ea typeface="华文楷体" panose="02010600040101010101" pitchFamily="2" charset="-122"/>
                <a:sym typeface="Franklin Gothic Book" panose="020B0503020102020204" pitchFamily="34" charset="0"/>
              </a:rPr>
              <a:t>       </a:t>
            </a:r>
            <a:r>
              <a:rPr lang="zh-CN" altLang="en-US" sz="2800" b="1">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四、</a:t>
            </a:r>
            <a:r>
              <a:rPr lang="en-US" altLang="zh-CN" sz="2800" b="1">
                <a:solidFill>
                  <a:srgbClr val="0000FF"/>
                </a:solidFill>
                <a:latin typeface="华文楷体" panose="02010600040101010101" pitchFamily="2" charset="-122"/>
                <a:ea typeface="华文楷体" panose="02010600040101010101" pitchFamily="2" charset="-122"/>
                <a:sym typeface="Franklin Gothic Book" panose="020B0503020102020204" pitchFamily="34" charset="0"/>
              </a:rPr>
              <a:t>A102010</a:t>
            </a:r>
            <a:r>
              <a:rPr lang="zh-CN" altLang="en-US" sz="2800" b="1">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《一般企业成本支出明细表》</a:t>
            </a:r>
          </a:p>
          <a:p>
            <a:pPr eaLnBrk="1" hangingPunct="1">
              <a:buFont typeface="Arial" panose="020B0604020202020204" pitchFamily="34" charset="0"/>
              <a:buNone/>
            </a:pPr>
            <a:r>
              <a:rPr lang="en-US" altLang="zh-CN" sz="2800" b="1">
                <a:solidFill>
                  <a:srgbClr val="000000"/>
                </a:solidFill>
                <a:latin typeface="华文楷体" panose="02010600040101010101" pitchFamily="2" charset="-122"/>
                <a:ea typeface="华文楷体" panose="02010600040101010101" pitchFamily="2" charset="-122"/>
                <a:sym typeface="Franklin Gothic Book" panose="020B0503020102020204" pitchFamily="34" charset="0"/>
              </a:rPr>
              <a:t> </a:t>
            </a:r>
            <a:endPar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en-US" altLang="zh-CN" sz="2800" b="1">
                <a:solidFill>
                  <a:srgbClr val="000000"/>
                </a:solidFill>
                <a:latin typeface="华文楷体" panose="02010600040101010101" pitchFamily="2" charset="-122"/>
                <a:ea typeface="华文楷体" panose="02010600040101010101" pitchFamily="2" charset="-122"/>
                <a:sym typeface="Franklin Gothic Book" panose="020B0503020102020204" pitchFamily="34" charset="0"/>
              </a:rPr>
              <a:t>       </a:t>
            </a:r>
            <a:r>
              <a:rPr lang="zh-CN" altLang="en-US" sz="2800"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（一）适用范围：</a:t>
            </a:r>
          </a:p>
          <a:p>
            <a:pPr eaLnBrk="1" hangingPunct="1">
              <a:buFont typeface="Arial" panose="020B0604020202020204" pitchFamily="34" charset="0"/>
              <a:buNone/>
            </a:pPr>
            <a:r>
              <a:rPr lang="en-US" altLang="zh-CN" sz="2800" b="1">
                <a:solidFill>
                  <a:srgbClr val="000000"/>
                </a:solidFill>
                <a:latin typeface="华文楷体" panose="02010600040101010101" pitchFamily="2" charset="-122"/>
                <a:ea typeface="华文楷体" panose="02010600040101010101" pitchFamily="2" charset="-122"/>
                <a:sym typeface="Franklin Gothic Book" panose="020B0503020102020204" pitchFamily="34" charset="0"/>
              </a:rPr>
              <a:t>       </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本表适用于一般居民纳税人填报。纳税人应根据国家统一会计制度的规定，填报“主营业务成本”、“其他业务成本”和“营业外支出”。</a:t>
            </a:r>
          </a:p>
          <a:p>
            <a:pPr eaLnBrk="1" hangingPunct="1">
              <a:buFont typeface="Arial" panose="020B0604020202020204" pitchFamily="34" charset="0"/>
              <a:buNone/>
            </a:pPr>
            <a:endPar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en-US" altLang="zh-CN" sz="2800" b="1">
                <a:solidFill>
                  <a:srgbClr val="000000"/>
                </a:solidFill>
                <a:latin typeface="华文楷体" panose="02010600040101010101" pitchFamily="2" charset="-122"/>
                <a:ea typeface="华文楷体" panose="02010600040101010101" pitchFamily="2" charset="-122"/>
                <a:sym typeface="Franklin Gothic Book" panose="020B0503020102020204" pitchFamily="34" charset="0"/>
              </a:rPr>
              <a:t>       </a:t>
            </a:r>
            <a:r>
              <a:rPr lang="zh-CN" altLang="en-US" sz="2800"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（二）填写说明：</a:t>
            </a:r>
          </a:p>
          <a:p>
            <a:pPr eaLnBrk="1" hangingPunct="1">
              <a:buFont typeface="Arial" panose="020B0604020202020204" pitchFamily="34" charset="0"/>
              <a:buNone/>
            </a:pPr>
            <a:r>
              <a:rPr lang="en-US" altLang="zh-CN" sz="2800" b="1">
                <a:solidFill>
                  <a:srgbClr val="000000"/>
                </a:solidFill>
                <a:latin typeface="华文楷体" panose="02010600040101010101" pitchFamily="2" charset="-122"/>
                <a:ea typeface="华文楷体" panose="02010600040101010101" pitchFamily="2" charset="-122"/>
                <a:sym typeface="Franklin Gothic Book" panose="020B0503020102020204" pitchFamily="34" charset="0"/>
              </a:rPr>
              <a:t>       1</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、《一般企业成本支出明细表》中的营业成本与《一般企业收入明细表》中的营业收入是</a:t>
            </a:r>
            <a:r>
              <a:rPr lang="zh-CN" altLang="en-US" sz="2800"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相互对应</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的，表中各项数据的填写也应与《一般企业收入明细表》中的各个项目的数据相对应。</a:t>
            </a:r>
          </a:p>
          <a:p>
            <a:pPr eaLnBrk="1" hangingPunct="1">
              <a:buFont typeface="Arial" panose="020B0604020202020204" pitchFamily="34" charset="0"/>
              <a:buNone/>
            </a:pPr>
            <a:r>
              <a:rPr lang="en-US" sz="2800" b="1">
                <a:solidFill>
                  <a:srgbClr val="000000"/>
                </a:solidFill>
                <a:latin typeface="华文楷体" panose="02010600040101010101" pitchFamily="2" charset="-122"/>
                <a:ea typeface="华文楷体" panose="02010600040101010101" pitchFamily="2" charset="-122"/>
                <a:sym typeface="Franklin Gothic Book" panose="020B0503020102020204" pitchFamily="34" charset="0"/>
              </a:rPr>
              <a:t>       </a:t>
            </a:r>
            <a:r>
              <a:rPr lang="en-US" altLang="zh-CN" sz="2800" b="1">
                <a:solidFill>
                  <a:srgbClr val="000000"/>
                </a:solidFill>
                <a:latin typeface="华文楷体" panose="02010600040101010101" pitchFamily="2" charset="-122"/>
                <a:ea typeface="华文楷体" panose="02010600040101010101" pitchFamily="2" charset="-122"/>
                <a:sym typeface="Franklin Gothic Book" panose="020B0503020102020204" pitchFamily="34" charset="0"/>
              </a:rPr>
              <a:t>2</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、其他业务支出，按照企业帐面数据如实填写。</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54275"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54276"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54277"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54278"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279" name="Text Box 6"/>
          <p:cNvSpPr>
            <a:spLocks noChangeArrowheads="1"/>
          </p:cNvSpPr>
          <p:nvPr/>
        </p:nvSpPr>
        <p:spPr bwMode="auto">
          <a:xfrm>
            <a:off x="179388" y="153988"/>
            <a:ext cx="8713787" cy="563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a:solidFill>
                  <a:srgbClr val="000000"/>
                </a:solidFill>
                <a:latin typeface="Franklin Gothic Book" panose="020B0503020102020204" pitchFamily="34" charset="0"/>
                <a:sym typeface="Franklin Gothic Book" panose="020B0503020102020204" pitchFamily="34" charset="0"/>
              </a:rPr>
              <a:t>       </a:t>
            </a:r>
          </a:p>
          <a:p>
            <a:pPr eaLnBrk="1" hangingPunct="1">
              <a:buFont typeface="Arial" panose="020B0604020202020204" pitchFamily="34" charset="0"/>
              <a:buNone/>
            </a:pPr>
            <a:endParaRPr lang="en-US" altLang="zh-CN" sz="2800" b="1">
              <a:solidFill>
                <a:srgbClr val="000000"/>
              </a:solidFill>
              <a:latin typeface="Franklin Gothic Book" panose="020B0503020102020204" pitchFamily="34" charset="0"/>
              <a:sym typeface="Franklin Gothic Book" panose="020B0503020102020204" pitchFamily="34" charset="0"/>
            </a:endParaRPr>
          </a:p>
          <a:p>
            <a:pPr eaLnBrk="1" hangingPunct="1">
              <a:buFont typeface="Arial" panose="020B0604020202020204" pitchFamily="34" charset="0"/>
              <a:buNone/>
            </a:pPr>
            <a:r>
              <a:rPr lang="zh-CN" altLang="en-US"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（四）税务处理：</a:t>
            </a:r>
          </a:p>
          <a:p>
            <a:pPr eaLnBrk="1" hangingPunct="1">
              <a:buFont typeface="Arial" panose="020B0604020202020204" pitchFamily="34" charset="0"/>
              <a:buNone/>
            </a:pPr>
            <a:r>
              <a:rPr lang="en-US" altLang="zh-CN" sz="2800" b="1">
                <a:solidFill>
                  <a:srgbClr val="000000"/>
                </a:solidFill>
                <a:latin typeface="Franklin Gothic Book" panose="020B0503020102020204" pitchFamily="34" charset="0"/>
                <a:sym typeface="Franklin Gothic Book" panose="020B0503020102020204" pitchFamily="34" charset="0"/>
              </a:rPr>
              <a:t>       </a:t>
            </a:r>
            <a:r>
              <a:rPr lang="en-US" altLang="zh-CN" sz="2800" b="1">
                <a:solidFill>
                  <a:srgbClr val="0000FF"/>
                </a:solidFill>
                <a:latin typeface="Franklin Gothic Book" panose="020B0503020102020204" pitchFamily="34" charset="0"/>
                <a:sym typeface="Franklin Gothic Book" panose="020B0503020102020204" pitchFamily="34" charset="0"/>
              </a:rPr>
              <a:t>1</a:t>
            </a:r>
            <a:r>
              <a:rPr lang="zh-CN" altLang="en-US" sz="2800" b="1">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、可扣除的成本费用：</a:t>
            </a:r>
          </a:p>
          <a:p>
            <a:pPr eaLnBrk="1" hangingPunct="1">
              <a:buFont typeface="Arial" panose="020B0604020202020204" pitchFamily="34" charset="0"/>
              <a:buNone/>
            </a:pPr>
            <a:r>
              <a:rPr lang="en-US" altLang="zh-CN" sz="2800" b="1">
                <a:solidFill>
                  <a:srgbClr val="00B050"/>
                </a:solidFill>
                <a:latin typeface="Franklin Gothic Book" panose="020B0503020102020204" pitchFamily="34" charset="0"/>
                <a:sym typeface="Franklin Gothic Book" panose="020B0503020102020204" pitchFamily="34" charset="0"/>
              </a:rPr>
              <a:t>       </a:t>
            </a:r>
            <a:r>
              <a:rPr lang="zh-CN" altLang="en-US" sz="2800" b="1">
                <a:solidFill>
                  <a:srgbClr val="00B050"/>
                </a:solidFill>
                <a:latin typeface="华文楷体" panose="02010600040101010101" pitchFamily="2" charset="-122"/>
                <a:ea typeface="华文楷体" panose="02010600040101010101" pitchFamily="2" charset="-122"/>
                <a:sym typeface="华文楷体" panose="02010600040101010101" pitchFamily="2" charset="-122"/>
              </a:rPr>
              <a:t>（</a:t>
            </a:r>
            <a:r>
              <a:rPr lang="en-US" altLang="zh-CN" sz="2800" b="1">
                <a:solidFill>
                  <a:srgbClr val="00B050"/>
                </a:solidFill>
                <a:latin typeface="Franklin Gothic Book" panose="020B0503020102020204" pitchFamily="34" charset="0"/>
                <a:sym typeface="Franklin Gothic Book" panose="020B0503020102020204" pitchFamily="34" charset="0"/>
              </a:rPr>
              <a:t>1</a:t>
            </a:r>
            <a:r>
              <a:rPr lang="zh-CN" altLang="en-US" sz="2800" b="1">
                <a:solidFill>
                  <a:srgbClr val="00B050"/>
                </a:solidFill>
                <a:latin typeface="华文楷体" panose="02010600040101010101" pitchFamily="2" charset="-122"/>
                <a:ea typeface="华文楷体" panose="02010600040101010101" pitchFamily="2" charset="-122"/>
                <a:sym typeface="华文楷体" panose="02010600040101010101" pitchFamily="2" charset="-122"/>
              </a:rPr>
              <a:t>）成本费用扣除的范围：</a:t>
            </a:r>
          </a:p>
          <a:p>
            <a:pPr eaLnBrk="1" hangingPunct="1">
              <a:buFont typeface="Arial" panose="020B0604020202020204" pitchFamily="34" charset="0"/>
              <a:buNone/>
            </a:pPr>
            <a:r>
              <a:rPr lang="en-US" altLang="zh-CN"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国税发【</a:t>
            </a:r>
            <a:r>
              <a:rPr lang="en-US" altLang="zh-CN" sz="2800" b="1">
                <a:solidFill>
                  <a:srgbClr val="FF33CC"/>
                </a:solidFill>
                <a:latin typeface="Franklin Gothic Book" panose="020B0503020102020204" pitchFamily="34" charset="0"/>
                <a:sym typeface="Franklin Gothic Book" panose="020B0503020102020204" pitchFamily="34" charset="0"/>
              </a:rPr>
              <a:t>2009</a:t>
            </a:r>
            <a:r>
              <a:rPr lang="zh-CN" altLang="en-US" sz="28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a:t>
            </a:r>
            <a:r>
              <a:rPr lang="en-US" altLang="zh-CN" sz="2800" b="1">
                <a:solidFill>
                  <a:srgbClr val="FF33CC"/>
                </a:solidFill>
                <a:latin typeface="Franklin Gothic Book" panose="020B0503020102020204" pitchFamily="34" charset="0"/>
                <a:sym typeface="Franklin Gothic Book" panose="020B0503020102020204" pitchFamily="34" charset="0"/>
              </a:rPr>
              <a:t>31</a:t>
            </a:r>
            <a:r>
              <a:rPr lang="zh-CN" altLang="en-US" sz="28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号：</a:t>
            </a:r>
          </a:p>
          <a:p>
            <a:pPr eaLnBrk="1" hangingPunct="1">
              <a:buFont typeface="Arial" panose="020B0604020202020204" pitchFamily="34" charset="0"/>
              <a:buNone/>
            </a:pP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第十一条：企业在进行成本、费用的核算与扣除时，必须按规定区分期间费用和开发产品计税成本、已销开发产品计税成本与未销开发产品计税成本。</a:t>
            </a:r>
          </a:p>
          <a:p>
            <a:pPr eaLnBrk="1" hangingPunct="1">
              <a:buFont typeface="Arial" panose="020B0604020202020204" pitchFamily="34" charset="0"/>
              <a:buNone/>
            </a:pPr>
            <a:r>
              <a:rPr lang="en-US" altLang="zh-CN"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第十二条：企业发生的期间费用、已销开发产品计税成本、营业税金及附加、土地增值税准予当期按规定扣除。</a:t>
            </a:r>
          </a:p>
          <a:p>
            <a:pPr eaLnBrk="1" hangingPunct="1">
              <a:buFont typeface="Arial" panose="020B0604020202020204" pitchFamily="34" charset="0"/>
              <a:buNone/>
            </a:pPr>
            <a:r>
              <a:rPr lang="en-US" altLang="zh-CN" sz="2800" b="1">
                <a:solidFill>
                  <a:srgbClr val="000000"/>
                </a:solidFill>
                <a:latin typeface="Franklin Gothic Book" panose="020B0503020102020204" pitchFamily="34" charset="0"/>
                <a:sym typeface="Franklin Gothic Book" panose="020B0503020102020204" pitchFamily="34" charset="0"/>
              </a:rPr>
              <a:t>       </a:t>
            </a:r>
            <a:endParaRPr lang="zh-CN" altLang="en-US" sz="20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55299"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55300"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55301"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55302"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5303"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55304" name="Text Box 6"/>
          <p:cNvSpPr>
            <a:spLocks noChangeArrowheads="1"/>
          </p:cNvSpPr>
          <p:nvPr/>
        </p:nvSpPr>
        <p:spPr bwMode="auto">
          <a:xfrm>
            <a:off x="179388" y="153988"/>
            <a:ext cx="8713787" cy="6002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dirty="0">
                <a:solidFill>
                  <a:srgbClr val="000000"/>
                </a:solidFill>
                <a:latin typeface="Franklin Gothic Book" panose="020B0503020102020204" pitchFamily="34" charset="0"/>
                <a:sym typeface="Franklin Gothic Book" panose="020B0503020102020204" pitchFamily="34" charset="0"/>
              </a:rPr>
              <a:t>       </a:t>
            </a:r>
          </a:p>
          <a:p>
            <a:pPr eaLnBrk="1" hangingPunct="1">
              <a:buFont typeface="Arial" panose="020B0604020202020204" pitchFamily="34" charset="0"/>
              <a:buNone/>
            </a:pPr>
            <a:endParaRPr lang="en-US" altLang="zh-CN" sz="2400" b="1" dirty="0">
              <a:solidFill>
                <a:srgbClr val="000000"/>
              </a:solidFill>
              <a:latin typeface="Franklin Gothic Book" panose="020B0503020102020204" pitchFamily="34" charset="0"/>
              <a:sym typeface="Franklin Gothic Book" panose="020B0503020102020204" pitchFamily="34" charset="0"/>
            </a:endParaRPr>
          </a:p>
          <a:p>
            <a:pPr eaLnBrk="1" hangingPunct="1">
              <a:buFont typeface="Arial" panose="020B0604020202020204" pitchFamily="34" charset="0"/>
              <a:buNone/>
            </a:pPr>
            <a:endParaRPr lang="en-US" altLang="zh-CN" sz="2800" b="1" dirty="0">
              <a:solidFill>
                <a:srgbClr val="000000"/>
              </a:solidFill>
              <a:latin typeface="Franklin Gothic Book" panose="020B0503020102020204" pitchFamily="34" charset="0"/>
              <a:sym typeface="Franklin Gothic Book" panose="020B0503020102020204" pitchFamily="34" charset="0"/>
            </a:endParaRPr>
          </a:p>
          <a:p>
            <a:pPr eaLnBrk="1" hangingPunct="1">
              <a:buFont typeface="Arial" panose="020B0604020202020204" pitchFamily="34" charset="0"/>
              <a:buNone/>
            </a:pPr>
            <a:r>
              <a:rPr lang="zh-CN" altLang="en-US" sz="2800" b="1" dirty="0">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（四）税务处理</a:t>
            </a:r>
          </a:p>
          <a:p>
            <a:pPr eaLnBrk="1" hangingPunct="1">
              <a:buFont typeface="Arial" panose="020B0604020202020204" pitchFamily="34" charset="0"/>
              <a:buNone/>
            </a:pPr>
            <a:r>
              <a:rPr lang="zh-CN" altLang="en-US" sz="2800" b="1" dirty="0">
                <a:solidFill>
                  <a:srgbClr val="00B050"/>
                </a:solidFill>
                <a:latin typeface="华文楷体" panose="02010600040101010101" pitchFamily="2" charset="-122"/>
                <a:ea typeface="华文楷体" panose="02010600040101010101" pitchFamily="2" charset="-122"/>
                <a:sym typeface="华文楷体" panose="02010600040101010101" pitchFamily="2" charset="-122"/>
              </a:rPr>
              <a:t>（</a:t>
            </a:r>
            <a:r>
              <a:rPr lang="en-US" altLang="zh-CN" sz="2800" b="1" dirty="0">
                <a:solidFill>
                  <a:srgbClr val="00B050"/>
                </a:solidFill>
                <a:latin typeface="Franklin Gothic Book" panose="020B0503020102020204" pitchFamily="34" charset="0"/>
                <a:sym typeface="Franklin Gothic Book" panose="020B0503020102020204" pitchFamily="34" charset="0"/>
              </a:rPr>
              <a:t>2</a:t>
            </a:r>
            <a:r>
              <a:rPr lang="zh-CN" altLang="en-US" sz="2800" b="1" dirty="0">
                <a:solidFill>
                  <a:srgbClr val="00B050"/>
                </a:solidFill>
                <a:latin typeface="华文楷体" panose="02010600040101010101" pitchFamily="2" charset="-122"/>
                <a:ea typeface="华文楷体" panose="02010600040101010101" pitchFamily="2" charset="-122"/>
                <a:sym typeface="华文楷体" panose="02010600040101010101" pitchFamily="2" charset="-122"/>
              </a:rPr>
              <a:t>）已销产品计税成本扣除办法：</a:t>
            </a:r>
          </a:p>
          <a:p>
            <a:pPr eaLnBrk="1" hangingPunct="1">
              <a:buFont typeface="Arial" panose="020B0604020202020204" pitchFamily="34" charset="0"/>
              <a:buNone/>
            </a:pPr>
            <a:r>
              <a:rPr lang="en-US" altLang="zh-CN" sz="2800" b="1" dirty="0">
                <a:solidFill>
                  <a:srgbClr val="000000"/>
                </a:solidFill>
                <a:latin typeface="Franklin Gothic Book" panose="020B0503020102020204" pitchFamily="34" charset="0"/>
                <a:sym typeface="Franklin Gothic Book" panose="020B0503020102020204" pitchFamily="34" charset="0"/>
              </a:rPr>
              <a:t>       </a:t>
            </a:r>
            <a:r>
              <a:rPr lang="zh-CN" altLang="en-US" sz="2800" b="1" dirty="0">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国税发【</a:t>
            </a:r>
            <a:r>
              <a:rPr lang="en-US" altLang="zh-CN" sz="2800" b="1" dirty="0">
                <a:solidFill>
                  <a:srgbClr val="FF33CC"/>
                </a:solidFill>
                <a:latin typeface="Franklin Gothic Book" panose="020B0503020102020204" pitchFamily="34" charset="0"/>
                <a:sym typeface="Franklin Gothic Book" panose="020B0503020102020204" pitchFamily="34" charset="0"/>
              </a:rPr>
              <a:t>2009</a:t>
            </a:r>
            <a:r>
              <a:rPr lang="zh-CN" altLang="en-US" sz="2800" b="1" dirty="0">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a:t>
            </a:r>
            <a:r>
              <a:rPr lang="en-US" altLang="zh-CN" sz="2800" b="1" dirty="0">
                <a:solidFill>
                  <a:srgbClr val="FF33CC"/>
                </a:solidFill>
                <a:latin typeface="Franklin Gothic Book" panose="020B0503020102020204" pitchFamily="34" charset="0"/>
                <a:sym typeface="Franklin Gothic Book" panose="020B0503020102020204" pitchFamily="34" charset="0"/>
              </a:rPr>
              <a:t>31</a:t>
            </a:r>
            <a:r>
              <a:rPr lang="zh-CN" altLang="en-US" sz="2800" b="1" dirty="0">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号：</a:t>
            </a:r>
          </a:p>
          <a:p>
            <a:pPr eaLnBrk="1" hangingPunct="1">
              <a:buFont typeface="Arial" panose="020B0604020202020204" pitchFamily="34" charset="0"/>
              <a:buNone/>
            </a:pP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第十四条：已销开发产品的计税成本，按当期已实现销售的可售面积和可售面积单位工程成本确认。可售面积单位工程成本和已销开发产品的计税成本按下列公式计算确定：</a:t>
            </a:r>
          </a:p>
          <a:p>
            <a:pPr eaLnBrk="1" hangingPunct="1">
              <a:buFont typeface="Arial" panose="020B0604020202020204" pitchFamily="34" charset="0"/>
              <a:buNone/>
            </a:pPr>
            <a:r>
              <a:rPr lang="en-US" altLang="zh-CN" sz="2800" b="1" dirty="0">
                <a:solidFill>
                  <a:srgbClr val="000000"/>
                </a:solidFill>
                <a:latin typeface="Franklin Gothic Book" panose="020B0503020102020204" pitchFamily="34" charset="0"/>
                <a:sym typeface="Franklin Gothic Book" panose="020B0503020102020204" pitchFamily="34" charset="0"/>
              </a:rPr>
              <a:t>       </a:t>
            </a:r>
            <a:r>
              <a:rPr lang="zh-CN" altLang="en-US" sz="2800" b="1" dirty="0">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已销开发产品的计税成本＝可售面积单位工程成本×已实现销售的可售面积</a:t>
            </a:r>
          </a:p>
          <a:p>
            <a:pPr eaLnBrk="1" hangingPunct="1">
              <a:buFont typeface="Arial" panose="020B0604020202020204" pitchFamily="34" charset="0"/>
              <a:buNone/>
            </a:pPr>
            <a:r>
              <a:rPr lang="en-US" altLang="zh-CN" sz="2800" b="1" dirty="0">
                <a:solidFill>
                  <a:srgbClr val="FF0000"/>
                </a:solidFill>
                <a:latin typeface="Franklin Gothic Book" panose="020B0503020102020204" pitchFamily="34" charset="0"/>
                <a:sym typeface="Franklin Gothic Book" panose="020B0503020102020204" pitchFamily="34" charset="0"/>
              </a:rPr>
              <a:t>       </a:t>
            </a:r>
            <a:r>
              <a:rPr lang="zh-CN" altLang="en-US" sz="2800" b="1" dirty="0">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可售面积单位工程成本＝成本对象总计税成本÷成本对象总可售面积</a:t>
            </a:r>
            <a:endParaRPr lang="zh-CN" altLang="en-US" sz="2000" b="1" dirty="0">
              <a:solidFill>
                <a:srgbClr val="FF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57347"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57348"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57349"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57350"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351"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57352" name="Text Box 6"/>
          <p:cNvSpPr>
            <a:spLocks noChangeArrowheads="1"/>
          </p:cNvSpPr>
          <p:nvPr/>
        </p:nvSpPr>
        <p:spPr bwMode="auto">
          <a:xfrm>
            <a:off x="215900" y="620713"/>
            <a:ext cx="8712200" cy="434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00B05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sz="2800" b="1">
                <a:solidFill>
                  <a:srgbClr val="00B050"/>
                </a:solidFill>
                <a:latin typeface="Franklin Gothic Book" panose="020B0503020102020204" pitchFamily="34" charset="0"/>
                <a:sym typeface="Franklin Gothic Book" panose="020B0503020102020204" pitchFamily="34" charset="0"/>
              </a:rPr>
              <a:t>3</a:t>
            </a:r>
            <a:r>
              <a:rPr lang="zh-CN" altLang="en-US" sz="2800" b="1">
                <a:solidFill>
                  <a:srgbClr val="00B050"/>
                </a:solidFill>
                <a:latin typeface="华文楷体" panose="02010600040101010101" pitchFamily="2" charset="-122"/>
                <a:ea typeface="华文楷体" panose="02010600040101010101" pitchFamily="2" charset="-122"/>
                <a:sym typeface="华文楷体" panose="02010600040101010101" pitchFamily="2" charset="-122"/>
              </a:rPr>
              <a:t>）配套设施费用扣除办法：</a:t>
            </a:r>
            <a:endParaRPr lang="zh-CN" altLang="en-US" sz="2800">
              <a:solidFill>
                <a:srgbClr val="00B05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en-US" sz="2800" b="1">
                <a:solidFill>
                  <a:srgbClr val="FF33CC"/>
                </a:solidFill>
                <a:latin typeface="Franklin Gothic Book" panose="020B0503020102020204" pitchFamily="34" charset="0"/>
                <a:sym typeface="Franklin Gothic Book" panose="020B0503020102020204" pitchFamily="34" charset="0"/>
              </a:rPr>
              <a:t>       </a:t>
            </a:r>
            <a:r>
              <a:rPr lang="zh-CN" altLang="en-US" sz="28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国税发【</a:t>
            </a:r>
            <a:r>
              <a:rPr lang="en-US" altLang="zh-CN" sz="2800" b="1">
                <a:solidFill>
                  <a:srgbClr val="FF33CC"/>
                </a:solidFill>
                <a:latin typeface="Franklin Gothic Book" panose="020B0503020102020204" pitchFamily="34" charset="0"/>
                <a:sym typeface="Franklin Gothic Book" panose="020B0503020102020204" pitchFamily="34" charset="0"/>
              </a:rPr>
              <a:t>2009</a:t>
            </a:r>
            <a:r>
              <a:rPr lang="zh-CN" altLang="en-US" sz="28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a:t>
            </a:r>
            <a:r>
              <a:rPr lang="en-US" altLang="zh-CN" sz="2800" b="1">
                <a:solidFill>
                  <a:srgbClr val="FF33CC"/>
                </a:solidFill>
                <a:latin typeface="Franklin Gothic Book" panose="020B0503020102020204" pitchFamily="34" charset="0"/>
                <a:sym typeface="Franklin Gothic Book" panose="020B0503020102020204" pitchFamily="34" charset="0"/>
              </a:rPr>
              <a:t>31</a:t>
            </a:r>
            <a:r>
              <a:rPr lang="zh-CN" altLang="en-US" sz="28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号：</a:t>
            </a:r>
          </a:p>
          <a:p>
            <a:pPr eaLnBrk="1" hangingPunct="1">
              <a:buFont typeface="Arial" panose="020B0604020202020204" pitchFamily="34" charset="0"/>
              <a:buNone/>
            </a:pPr>
            <a:r>
              <a:rPr lang="en-US" altLang="zh-CN"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第十七条：企业在开发区内建造的会所、物业管理场所、电站、热力站、水厂、文体场馆、幼儿园等</a:t>
            </a:r>
            <a:r>
              <a:rPr lang="zh-CN" altLang="en-US" sz="2800"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配套设施</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，按以下规定进行处理：</a:t>
            </a:r>
          </a:p>
          <a:p>
            <a:pPr eaLnBrk="1" hangingPunct="1">
              <a:buFont typeface="Arial" panose="020B0604020202020204" pitchFamily="34" charset="0"/>
              <a:buNone/>
            </a:pP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①属于非营利性且产权属于全体业主的，或无偿赠与地方政府、公用事业单位的，可将其视为公共配套设施，其建造费用按</a:t>
            </a:r>
            <a:r>
              <a:rPr lang="zh-CN" altLang="en-US" sz="2800" b="1">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公共</a:t>
            </a:r>
            <a:r>
              <a:rPr lang="zh-CN" altLang="en-US" sz="2800"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配套设施费</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的有关规定进行处理。（幼儿园与园林绿化）</a:t>
            </a:r>
          </a:p>
          <a:p>
            <a:pPr eaLnBrk="1" hangingPunct="1">
              <a:buFont typeface="Arial" panose="020B0604020202020204" pitchFamily="34" charset="0"/>
              <a:buNone/>
            </a:pPr>
            <a:r>
              <a:rPr lang="zh-CN" altLang="en-US" sz="2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endParaRPr lang="zh-CN" alt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58371"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58372"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58373"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58374"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8375"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58376" name="Text Box 6"/>
          <p:cNvSpPr>
            <a:spLocks noChangeArrowheads="1"/>
          </p:cNvSpPr>
          <p:nvPr/>
        </p:nvSpPr>
        <p:spPr bwMode="auto">
          <a:xfrm>
            <a:off x="179388" y="153988"/>
            <a:ext cx="8713787" cy="612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00B050"/>
                </a:solidFill>
                <a:latin typeface="华文楷体" panose="02010600040101010101" pitchFamily="2" charset="-122"/>
                <a:ea typeface="华文楷体" panose="02010600040101010101" pitchFamily="2" charset="-122"/>
                <a:sym typeface="华文楷体" panose="02010600040101010101" pitchFamily="2" charset="-122"/>
              </a:rPr>
              <a:t>（3）配套设施费用扣除办法：</a:t>
            </a:r>
            <a:endParaRPr lang="zh-CN" altLang="en-US" sz="2800">
              <a:solidFill>
                <a:srgbClr val="00B05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en-US" sz="28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       </a:t>
            </a:r>
            <a:r>
              <a:rPr lang="zh-CN" altLang="en-US" sz="28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国税发【</a:t>
            </a:r>
            <a:r>
              <a:rPr lang="en-US" altLang="zh-CN" sz="28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2009</a:t>
            </a:r>
            <a:r>
              <a:rPr lang="zh-CN" altLang="en-US" sz="28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a:t>
            </a:r>
            <a:r>
              <a:rPr lang="en-US" altLang="zh-CN" sz="28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31</a:t>
            </a:r>
            <a:r>
              <a:rPr lang="zh-CN" altLang="en-US" sz="28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号：</a:t>
            </a:r>
            <a:endParaRPr 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endPar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②属于营利性的，或产权归企业所有的，或未明确产权归属的，或无偿赠与地方政府、公用事业单位以外其他单位的，应当单独核算其成本。除企业自用应按建造固定资产进行处理外，其他一律按建造开发产品进行处理。</a:t>
            </a:r>
          </a:p>
          <a:p>
            <a:pPr eaLnBrk="1" hangingPunct="1">
              <a:buFont typeface="Arial" panose="020B0604020202020204" pitchFamily="34" charset="0"/>
              <a:buNone/>
            </a:pPr>
            <a:r>
              <a:rPr lang="en-US"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十八条：企业在开发区内建造的邮电通讯、学校、医疗设施应单独核算成本，其中，由企业与国家有关业务管理部门、单位合资建设，完工后有偿移交的，国家有关业务管理部门、单位给予的经济补偿可直接抵扣该项目的建造成本，抵扣后的差额应调整当期应纳税所得额。</a:t>
            </a:r>
            <a:endParaRPr lang="zh-CN" altLang="en-US" sz="2000">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59395"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59396"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59397"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59398"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399" name="Text Box 6"/>
          <p:cNvSpPr>
            <a:spLocks noChangeArrowheads="1"/>
          </p:cNvSpPr>
          <p:nvPr/>
        </p:nvSpPr>
        <p:spPr bwMode="auto">
          <a:xfrm>
            <a:off x="215900" y="692150"/>
            <a:ext cx="8712200" cy="434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600" b="1">
                <a:solidFill>
                  <a:srgbClr val="0000FF"/>
                </a:solidFill>
                <a:latin typeface="Franklin Gothic Book" panose="020B0503020102020204" pitchFamily="34" charset="0"/>
                <a:sym typeface="Franklin Gothic Book" panose="020B0503020102020204" pitchFamily="34" charset="0"/>
              </a:rPr>
              <a:t>  2</a:t>
            </a:r>
            <a:r>
              <a:rPr lang="zh-CN" altLang="en-US" sz="3600" b="1">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、开发产品计税成本的计算方法。</a:t>
            </a:r>
          </a:p>
          <a:p>
            <a:pPr eaLnBrk="1" hangingPunct="1">
              <a:buFont typeface="Arial" panose="020B0604020202020204" pitchFamily="34" charset="0"/>
              <a:buNone/>
            </a:pPr>
            <a:r>
              <a:rPr lang="en-US" altLang="zh-CN" sz="3600" b="1">
                <a:solidFill>
                  <a:srgbClr val="000000"/>
                </a:solidFill>
                <a:latin typeface="Franklin Gothic Book" panose="020B0503020102020204" pitchFamily="34" charset="0"/>
                <a:sym typeface="Franklin Gothic Book" panose="020B0503020102020204" pitchFamily="34" charset="0"/>
              </a:rPr>
              <a:t> </a:t>
            </a:r>
            <a:r>
              <a:rPr lang="zh-CN" altLang="en-US" sz="3600" b="1">
                <a:solidFill>
                  <a:srgbClr val="00B050"/>
                </a:solidFill>
                <a:latin typeface="华文楷体" panose="02010600040101010101" pitchFamily="2" charset="-122"/>
                <a:ea typeface="华文楷体" panose="02010600040101010101" pitchFamily="2" charset="-122"/>
                <a:sym typeface="华文楷体" panose="02010600040101010101" pitchFamily="2" charset="-122"/>
              </a:rPr>
              <a:t>（</a:t>
            </a:r>
            <a:r>
              <a:rPr lang="en-US" altLang="zh-CN" sz="3600" b="1">
                <a:solidFill>
                  <a:srgbClr val="00B050"/>
                </a:solidFill>
                <a:latin typeface="Franklin Gothic Book" panose="020B0503020102020204" pitchFamily="34" charset="0"/>
                <a:sym typeface="Franklin Gothic Book" panose="020B0503020102020204" pitchFamily="34" charset="0"/>
              </a:rPr>
              <a:t>1</a:t>
            </a:r>
            <a:r>
              <a:rPr lang="zh-CN" altLang="en-US" sz="3600" b="1">
                <a:solidFill>
                  <a:srgbClr val="00B050"/>
                </a:solidFill>
                <a:latin typeface="华文楷体" panose="02010600040101010101" pitchFamily="2" charset="-122"/>
                <a:ea typeface="华文楷体" panose="02010600040101010101" pitchFamily="2" charset="-122"/>
                <a:sym typeface="华文楷体" panose="02010600040101010101" pitchFamily="2" charset="-122"/>
              </a:rPr>
              <a:t>）计税成本的概念</a:t>
            </a:r>
            <a:r>
              <a:rPr lang="en-US" altLang="zh-CN" sz="3600" b="1">
                <a:solidFill>
                  <a:srgbClr val="00B050"/>
                </a:solidFill>
                <a:latin typeface="Franklin Gothic Book" panose="020B0503020102020204" pitchFamily="34" charset="0"/>
                <a:sym typeface="Franklin Gothic Book" panose="020B0503020102020204" pitchFamily="34" charset="0"/>
              </a:rPr>
              <a:t>:</a:t>
            </a:r>
            <a:endParaRPr lang="zh-CN" altLang="en-US" sz="3600" b="1">
              <a:solidFill>
                <a:srgbClr val="00B05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en-US" altLang="zh-CN" sz="3600" b="1">
                <a:solidFill>
                  <a:srgbClr val="FF33CC"/>
                </a:solidFill>
                <a:latin typeface="Franklin Gothic Book" panose="020B0503020102020204" pitchFamily="34" charset="0"/>
                <a:sym typeface="Franklin Gothic Book" panose="020B0503020102020204" pitchFamily="34" charset="0"/>
              </a:rPr>
              <a:t>       </a:t>
            </a:r>
            <a:r>
              <a:rPr lang="zh-CN" altLang="en-US" sz="36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国税发【</a:t>
            </a:r>
            <a:r>
              <a:rPr lang="en-US" altLang="zh-CN" sz="3600" b="1">
                <a:solidFill>
                  <a:srgbClr val="FF33CC"/>
                </a:solidFill>
                <a:latin typeface="Franklin Gothic Book" panose="020B0503020102020204" pitchFamily="34" charset="0"/>
                <a:sym typeface="Franklin Gothic Book" panose="020B0503020102020204" pitchFamily="34" charset="0"/>
              </a:rPr>
              <a:t>2009</a:t>
            </a:r>
            <a:r>
              <a:rPr lang="zh-CN" altLang="en-US" sz="36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a:t>
            </a:r>
            <a:r>
              <a:rPr lang="en-US" altLang="zh-CN" sz="3600" b="1">
                <a:solidFill>
                  <a:srgbClr val="FF33CC"/>
                </a:solidFill>
                <a:latin typeface="Franklin Gothic Book" panose="020B0503020102020204" pitchFamily="34" charset="0"/>
                <a:sym typeface="Franklin Gothic Book" panose="020B0503020102020204" pitchFamily="34" charset="0"/>
              </a:rPr>
              <a:t>31</a:t>
            </a:r>
            <a:r>
              <a:rPr lang="zh-CN" altLang="en-US" sz="36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号：</a:t>
            </a:r>
          </a:p>
          <a:p>
            <a:pPr eaLnBrk="1" hangingPunct="1">
              <a:buFont typeface="Arial" panose="020B0604020202020204" pitchFamily="34" charset="0"/>
              <a:buNone/>
            </a:pPr>
            <a:r>
              <a:rPr lang="en-US" altLang="zh-CN" sz="3600" b="1">
                <a:solidFill>
                  <a:srgbClr val="000000"/>
                </a:solidFill>
                <a:latin typeface="Franklin Gothic Book" panose="020B0503020102020204" pitchFamily="34" charset="0"/>
                <a:sym typeface="Franklin Gothic Book" panose="020B0503020102020204" pitchFamily="34" charset="0"/>
              </a:rPr>
              <a:t>       </a:t>
            </a:r>
            <a:r>
              <a:rPr lang="zh-CN" altLang="en-US" sz="36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第二十五条：计税成本是指企业在开发、建造开发产品</a:t>
            </a:r>
            <a:r>
              <a:rPr lang="en-US" altLang="zh-CN" sz="3600" b="1">
                <a:solidFill>
                  <a:srgbClr val="000000"/>
                </a:solidFill>
                <a:latin typeface="Franklin Gothic Book" panose="020B0503020102020204" pitchFamily="34" charset="0"/>
                <a:sym typeface="Franklin Gothic Book" panose="020B0503020102020204" pitchFamily="34" charset="0"/>
              </a:rPr>
              <a:t>(</a:t>
            </a:r>
            <a:r>
              <a:rPr lang="zh-CN" altLang="en-US" sz="36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包括固定资产，下同</a:t>
            </a:r>
            <a:r>
              <a:rPr lang="en-US" altLang="zh-CN" sz="3600" b="1">
                <a:solidFill>
                  <a:srgbClr val="000000"/>
                </a:solidFill>
                <a:latin typeface="Franklin Gothic Book" panose="020B0503020102020204" pitchFamily="34" charset="0"/>
                <a:sym typeface="Franklin Gothic Book" panose="020B0503020102020204" pitchFamily="34" charset="0"/>
              </a:rPr>
              <a:t>)</a:t>
            </a:r>
            <a:r>
              <a:rPr lang="zh-CN" altLang="en-US" sz="36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过程中所发生的按照税收规定进行核算与计量的应归入某项成本对象的各项费用。</a:t>
            </a:r>
          </a:p>
          <a:p>
            <a:pPr eaLnBrk="1" hangingPunct="1">
              <a:buFont typeface="Arial" panose="020B0604020202020204" pitchFamily="34" charset="0"/>
              <a:buNone/>
            </a:pPr>
            <a:r>
              <a:rPr lang="en-US" altLang="zh-CN" sz="2400" b="1">
                <a:solidFill>
                  <a:srgbClr val="000000"/>
                </a:solidFill>
                <a:latin typeface="Franklin Gothic Book" panose="020B0503020102020204" pitchFamily="34" charset="0"/>
                <a:sym typeface="Franklin Gothic Book" panose="020B0503020102020204" pitchFamily="34" charset="0"/>
              </a:rPr>
              <a:t>      </a:t>
            </a:r>
            <a:endParaRPr lang="zh-CN" altLang="en-US">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60419"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60420"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60421"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60422"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423" name="Text Box 6"/>
          <p:cNvSpPr>
            <a:spLocks noChangeArrowheads="1"/>
          </p:cNvSpPr>
          <p:nvPr/>
        </p:nvSpPr>
        <p:spPr bwMode="auto">
          <a:xfrm>
            <a:off x="179388" y="533400"/>
            <a:ext cx="8713787" cy="5694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a:solidFill>
                  <a:srgbClr val="0000FF"/>
                </a:solidFill>
                <a:latin typeface="Franklin Gothic Book" panose="020B0503020102020204" pitchFamily="34" charset="0"/>
                <a:sym typeface="Franklin Gothic Book" panose="020B0503020102020204" pitchFamily="34" charset="0"/>
              </a:rPr>
              <a:t> </a:t>
            </a:r>
            <a:r>
              <a:rPr lang="zh-CN" altLang="en-US" sz="2800" b="1">
                <a:solidFill>
                  <a:srgbClr val="00B050"/>
                </a:solidFill>
                <a:latin typeface="华文楷体" panose="02010600040101010101" pitchFamily="2" charset="-122"/>
                <a:ea typeface="华文楷体" panose="02010600040101010101" pitchFamily="2" charset="-122"/>
                <a:sym typeface="华文楷体" panose="02010600040101010101" pitchFamily="2" charset="-122"/>
              </a:rPr>
              <a:t>（</a:t>
            </a:r>
            <a:r>
              <a:rPr lang="en-US" altLang="zh-CN" sz="2800" b="1">
                <a:solidFill>
                  <a:srgbClr val="00B050"/>
                </a:solidFill>
                <a:latin typeface="Franklin Gothic Book" panose="020B0503020102020204" pitchFamily="34" charset="0"/>
                <a:sym typeface="Franklin Gothic Book" panose="020B0503020102020204" pitchFamily="34" charset="0"/>
              </a:rPr>
              <a:t>2</a:t>
            </a:r>
            <a:r>
              <a:rPr lang="zh-CN" altLang="en-US" sz="2800" b="1">
                <a:solidFill>
                  <a:srgbClr val="00B050"/>
                </a:solidFill>
                <a:latin typeface="华文楷体" panose="02010600040101010101" pitchFamily="2" charset="-122"/>
                <a:ea typeface="华文楷体" panose="02010600040101010101" pitchFamily="2" charset="-122"/>
                <a:sym typeface="华文楷体" panose="02010600040101010101" pitchFamily="2" charset="-122"/>
              </a:rPr>
              <a:t>）计税成本对象确定的原则：</a:t>
            </a:r>
          </a:p>
          <a:p>
            <a:pPr eaLnBrk="1" hangingPunct="1">
              <a:buFont typeface="Arial" panose="020B0604020202020204" pitchFamily="34" charset="0"/>
              <a:buNone/>
            </a:pPr>
            <a:r>
              <a:rPr lang="en-US" altLang="zh-CN" sz="2800" b="1">
                <a:solidFill>
                  <a:srgbClr val="FF33CC"/>
                </a:solidFill>
                <a:latin typeface="Franklin Gothic Book" panose="020B0503020102020204" pitchFamily="34" charset="0"/>
                <a:sym typeface="Franklin Gothic Book" panose="020B0503020102020204" pitchFamily="34" charset="0"/>
              </a:rPr>
              <a:t>  </a:t>
            </a:r>
            <a:r>
              <a:rPr lang="zh-CN" altLang="en-US" sz="28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①国税发【</a:t>
            </a:r>
            <a:r>
              <a:rPr lang="en-US" altLang="zh-CN" sz="2800" b="1">
                <a:solidFill>
                  <a:srgbClr val="FF33CC"/>
                </a:solidFill>
                <a:latin typeface="Franklin Gothic Book" panose="020B0503020102020204" pitchFamily="34" charset="0"/>
                <a:sym typeface="Franklin Gothic Book" panose="020B0503020102020204" pitchFamily="34" charset="0"/>
              </a:rPr>
              <a:t>2009</a:t>
            </a:r>
            <a:r>
              <a:rPr lang="zh-CN" altLang="en-US" sz="28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a:t>
            </a:r>
            <a:r>
              <a:rPr lang="en-US" altLang="zh-CN" sz="2800" b="1">
                <a:solidFill>
                  <a:srgbClr val="FF33CC"/>
                </a:solidFill>
                <a:latin typeface="Franklin Gothic Book" panose="020B0503020102020204" pitchFamily="34" charset="0"/>
                <a:sym typeface="Franklin Gothic Book" panose="020B0503020102020204" pitchFamily="34" charset="0"/>
              </a:rPr>
              <a:t>31</a:t>
            </a:r>
            <a:r>
              <a:rPr lang="zh-CN" altLang="en-US" sz="28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号 ：</a:t>
            </a:r>
          </a:p>
          <a:p>
            <a:pPr eaLnBrk="1" hangingPunct="1">
              <a:buFont typeface="Arial" panose="020B0604020202020204" pitchFamily="34" charset="0"/>
              <a:buNone/>
            </a:pPr>
            <a:r>
              <a:rPr lang="en-US" altLang="zh-CN"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第二十六条：成本对象是指为归集和分配开发产品开发、建造过程中的各项耗费而确定的费用承担项目。计税成本对象的确定原则如下：</a:t>
            </a:r>
          </a:p>
          <a:p>
            <a:pPr eaLnBrk="1" hangingPunct="1">
              <a:buFont typeface="Arial" panose="020B0604020202020204" pitchFamily="34" charset="0"/>
              <a:buNone/>
            </a:pPr>
            <a:r>
              <a:rPr lang="en-US" altLang="zh-CN" sz="2800" b="1">
                <a:solidFill>
                  <a:srgbClr val="000000"/>
                </a:solidFill>
                <a:latin typeface="Franklin Gothic Book" panose="020B0503020102020204" pitchFamily="34" charset="0"/>
                <a:sym typeface="Franklin Gothic Book" panose="020B0503020102020204" pitchFamily="34" charset="0"/>
              </a:rPr>
              <a:t>        A</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、可否销售原则 </a:t>
            </a:r>
            <a:r>
              <a:rPr lang="en-US" altLang="zh-CN" sz="2800" b="1">
                <a:solidFill>
                  <a:srgbClr val="000000"/>
                </a:solidFill>
                <a:latin typeface="Franklin Gothic Book" panose="020B0503020102020204" pitchFamily="34" charset="0"/>
                <a:sym typeface="Franklin Gothic Book" panose="020B0503020102020204" pitchFamily="34" charset="0"/>
              </a:rPr>
              <a:t>B</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、分类归集原则</a:t>
            </a:r>
            <a:r>
              <a:rPr lang="en-US" sz="2800" b="1">
                <a:solidFill>
                  <a:srgbClr val="000000"/>
                </a:solidFill>
                <a:latin typeface="Franklin Gothic Book" panose="020B0503020102020204" pitchFamily="34" charset="0"/>
                <a:sym typeface="Franklin Gothic Book" panose="020B0503020102020204" pitchFamily="34" charset="0"/>
              </a:rPr>
              <a:t>  </a:t>
            </a:r>
            <a:r>
              <a:rPr lang="en-US" altLang="zh-CN" sz="2800" b="1">
                <a:solidFill>
                  <a:srgbClr val="000000"/>
                </a:solidFill>
                <a:latin typeface="Franklin Gothic Book" panose="020B0503020102020204" pitchFamily="34" charset="0"/>
                <a:sym typeface="Franklin Gothic Book" panose="020B0503020102020204" pitchFamily="34" charset="0"/>
              </a:rPr>
              <a:t>C</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、功能区分原则</a:t>
            </a:r>
          </a:p>
          <a:p>
            <a:pPr eaLnBrk="1" hangingPunct="1">
              <a:buFont typeface="Arial" panose="020B0604020202020204" pitchFamily="34" charset="0"/>
              <a:buNone/>
            </a:pPr>
            <a:r>
              <a:rPr lang="en-US" altLang="zh-CN" sz="2800" b="1">
                <a:solidFill>
                  <a:srgbClr val="000000"/>
                </a:solidFill>
                <a:latin typeface="Franklin Gothic Book" panose="020B0503020102020204" pitchFamily="34" charset="0"/>
                <a:sym typeface="Franklin Gothic Book" panose="020B0503020102020204" pitchFamily="34" charset="0"/>
              </a:rPr>
              <a:t>D</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、定价差异原则 </a:t>
            </a:r>
            <a:r>
              <a:rPr lang="en-US" altLang="zh-CN" sz="2800" b="1">
                <a:solidFill>
                  <a:srgbClr val="000000"/>
                </a:solidFill>
                <a:latin typeface="Franklin Gothic Book" panose="020B0503020102020204" pitchFamily="34" charset="0"/>
                <a:sym typeface="Franklin Gothic Book" panose="020B0503020102020204" pitchFamily="34" charset="0"/>
              </a:rPr>
              <a:t>E</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、成本差异原则：</a:t>
            </a:r>
            <a:r>
              <a:rPr lang="en-US" altLang="zh-CN" sz="2800" b="1">
                <a:solidFill>
                  <a:srgbClr val="000000"/>
                </a:solidFill>
                <a:latin typeface="Franklin Gothic Book" panose="020B0503020102020204" pitchFamily="34" charset="0"/>
                <a:sym typeface="Franklin Gothic Book" panose="020B0503020102020204" pitchFamily="34" charset="0"/>
              </a:rPr>
              <a:t>F</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、权益区分原则</a:t>
            </a:r>
            <a:r>
              <a:rPr lang="en-US" sz="2800" b="1">
                <a:solidFill>
                  <a:srgbClr val="000000"/>
                </a:solidFill>
                <a:latin typeface="Franklin Gothic Book" panose="020B0503020102020204" pitchFamily="34" charset="0"/>
                <a:sym typeface="Franklin Gothic Book" panose="020B0503020102020204" pitchFamily="34" charset="0"/>
              </a:rPr>
              <a:t> </a:t>
            </a:r>
            <a:endParaRPr lang="zh-CN" altLang="en-US" sz="2800" b="1">
              <a:solidFill>
                <a:srgbClr val="000000"/>
              </a:solidFill>
              <a:latin typeface="Franklin Gothic Book" panose="020B0503020102020204" pitchFamily="34" charset="0"/>
              <a:sym typeface="Franklin Gothic Book" panose="020B0503020102020204" pitchFamily="34" charset="0"/>
            </a:endParaRPr>
          </a:p>
          <a:p>
            <a:pPr eaLnBrk="1" hangingPunct="1">
              <a:buFont typeface="Arial" panose="020B0604020202020204" pitchFamily="34" charset="0"/>
              <a:buNone/>
            </a:pPr>
            <a:endParaRPr lang="zh-CN" altLang="en-US" sz="2800" b="1" u="sng">
              <a:solidFill>
                <a:srgbClr val="821908"/>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zh-CN" altLang="en-US" sz="2800" b="1" u="sng">
                <a:solidFill>
                  <a:srgbClr val="821908"/>
                </a:solidFill>
                <a:latin typeface="华文楷体" panose="02010600040101010101" pitchFamily="2" charset="-122"/>
                <a:ea typeface="华文楷体" panose="02010600040101010101" pitchFamily="2" charset="-122"/>
                <a:sym typeface="华文楷体" panose="02010600040101010101" pitchFamily="2" charset="-122"/>
              </a:rPr>
              <a:t>        成本对象由企业在开工之前合理确定，并报主管税务机关备案。成本对象一经确定，不能随意更改或相互混淆，如确需改变成本对象的，应征得主管税务机关同意（此款作废）</a:t>
            </a:r>
            <a:r>
              <a:rPr lang="zh-CN" altLang="en-US" sz="2000" b="1">
                <a:solidFill>
                  <a:srgbClr val="821908"/>
                </a:solidFill>
                <a:latin typeface="华文楷体" panose="02010600040101010101" pitchFamily="2" charset="-122"/>
                <a:ea typeface="华文楷体" panose="02010600040101010101" pitchFamily="2" charset="-122"/>
                <a:sym typeface="华文楷体" panose="02010600040101010101" pitchFamily="2" charset="-122"/>
              </a:rPr>
              <a:t>。</a:t>
            </a:r>
            <a:endParaRPr lang="zh-CN" altLang="en-US" sz="200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61443"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61444"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61445"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61446"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47"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61448" name="Text Box 6"/>
          <p:cNvSpPr>
            <a:spLocks noChangeArrowheads="1"/>
          </p:cNvSpPr>
          <p:nvPr/>
        </p:nvSpPr>
        <p:spPr bwMode="auto">
          <a:xfrm>
            <a:off x="193675" y="250825"/>
            <a:ext cx="8713788" cy="6062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a:solidFill>
                  <a:srgbClr val="FF33CC"/>
                </a:solidFill>
                <a:latin typeface="Franklin Gothic Book" panose="020B0503020102020204" pitchFamily="34" charset="0"/>
                <a:sym typeface="Franklin Gothic Book" panose="020B0503020102020204" pitchFamily="34" charset="0"/>
              </a:rPr>
              <a:t>      </a:t>
            </a:r>
          </a:p>
          <a:p>
            <a:pPr eaLnBrk="1" hangingPunct="1">
              <a:buFont typeface="Arial" panose="020B0604020202020204" pitchFamily="34" charset="0"/>
              <a:buNone/>
            </a:pPr>
            <a:r>
              <a:rPr lang="en-US" altLang="zh-CN" sz="2800" b="1">
                <a:solidFill>
                  <a:srgbClr val="FF33CC"/>
                </a:solidFill>
                <a:latin typeface="Franklin Gothic Book" panose="020B0503020102020204" pitchFamily="34" charset="0"/>
                <a:sym typeface="Franklin Gothic Book" panose="020B0503020102020204" pitchFamily="34" charset="0"/>
              </a:rPr>
              <a:t>  </a:t>
            </a:r>
            <a:r>
              <a:rPr lang="zh-CN" altLang="en-US" sz="28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②《国家税务总局关于房地产开发企业成本对象管理问题的公告》（国家税务总局公告</a:t>
            </a:r>
            <a:r>
              <a:rPr lang="en-US" altLang="zh-CN" sz="2800" b="1">
                <a:solidFill>
                  <a:srgbClr val="FF33CC"/>
                </a:solidFill>
                <a:latin typeface="Franklin Gothic Book" panose="020B0503020102020204" pitchFamily="34" charset="0"/>
                <a:sym typeface="Franklin Gothic Book" panose="020B0503020102020204" pitchFamily="34" charset="0"/>
              </a:rPr>
              <a:t>2014</a:t>
            </a:r>
            <a:r>
              <a:rPr lang="zh-CN" altLang="en-US" sz="28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年第</a:t>
            </a:r>
            <a:r>
              <a:rPr lang="en-US" altLang="zh-CN" sz="2800" b="1">
                <a:solidFill>
                  <a:srgbClr val="FF33CC"/>
                </a:solidFill>
                <a:latin typeface="Franklin Gothic Book" panose="020B0503020102020204" pitchFamily="34" charset="0"/>
                <a:sym typeface="Franklin Gothic Book" panose="020B0503020102020204" pitchFamily="34" charset="0"/>
              </a:rPr>
              <a:t>35</a:t>
            </a:r>
            <a:r>
              <a:rPr lang="zh-CN" altLang="en-US" sz="28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号，</a:t>
            </a:r>
            <a:r>
              <a:rPr lang="en-US" altLang="zh-CN" sz="2800" b="1">
                <a:solidFill>
                  <a:srgbClr val="FF33CC"/>
                </a:solidFill>
                <a:latin typeface="Franklin Gothic Book" panose="020B0503020102020204" pitchFamily="34" charset="0"/>
                <a:sym typeface="Franklin Gothic Book" panose="020B0503020102020204" pitchFamily="34" charset="0"/>
              </a:rPr>
              <a:t>2014</a:t>
            </a:r>
            <a:r>
              <a:rPr lang="zh-CN" altLang="en-US" sz="28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年</a:t>
            </a:r>
            <a:r>
              <a:rPr lang="en-US" altLang="zh-CN" sz="2800" b="1">
                <a:solidFill>
                  <a:srgbClr val="FF33CC"/>
                </a:solidFill>
                <a:latin typeface="Franklin Gothic Book" panose="020B0503020102020204" pitchFamily="34" charset="0"/>
                <a:sym typeface="Franklin Gothic Book" panose="020B0503020102020204" pitchFamily="34" charset="0"/>
              </a:rPr>
              <a:t>2</a:t>
            </a:r>
            <a:r>
              <a:rPr lang="zh-CN" altLang="en-US" sz="28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月</a:t>
            </a:r>
            <a:r>
              <a:rPr lang="en-US" altLang="zh-CN" sz="2800" b="1">
                <a:solidFill>
                  <a:srgbClr val="FF33CC"/>
                </a:solidFill>
                <a:latin typeface="Franklin Gothic Book" panose="020B0503020102020204" pitchFamily="34" charset="0"/>
                <a:sym typeface="Franklin Gothic Book" panose="020B0503020102020204" pitchFamily="34" charset="0"/>
              </a:rPr>
              <a:t>16</a:t>
            </a:r>
            <a:r>
              <a:rPr lang="zh-CN" altLang="en-US" sz="28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日）</a:t>
            </a:r>
          </a:p>
          <a:p>
            <a:pPr eaLnBrk="1" hangingPunct="1">
              <a:buFont typeface="Arial" panose="020B0604020202020204" pitchFamily="34" charset="0"/>
              <a:buNone/>
            </a:pPr>
            <a:r>
              <a:rPr lang="en-US" altLang="zh-CN" sz="2800" b="1">
                <a:solidFill>
                  <a:srgbClr val="000000"/>
                </a:solidFill>
                <a:latin typeface="Franklin Gothic Book" panose="020B0503020102020204" pitchFamily="34" charset="0"/>
                <a:sym typeface="Franklin Gothic Book" panose="020B0503020102020204" pitchFamily="34" charset="0"/>
              </a:rPr>
              <a:t>       </a:t>
            </a:r>
          </a:p>
          <a:p>
            <a:pPr eaLnBrk="1" hangingPunct="1">
              <a:buFont typeface="Arial" panose="020B0604020202020204" pitchFamily="34" charset="0"/>
              <a:buNone/>
            </a:pP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为做好取消房地产开发企业开发产品计税成本对象事先备案制度的落实和后续管理工作，现将有关问题公告如下：</a:t>
            </a:r>
            <a:endParaRPr lang="en-US" sz="2800" b="1">
              <a:solidFill>
                <a:srgbClr val="000000"/>
              </a:solidFill>
              <a:latin typeface="Franklin Gothic Book" panose="020B0503020102020204" pitchFamily="34" charset="0"/>
              <a:sym typeface="Franklin Gothic Book" panose="020B0503020102020204" pitchFamily="34" charset="0"/>
            </a:endParaRPr>
          </a:p>
          <a:p>
            <a:pPr eaLnBrk="1" hangingPunct="1">
              <a:buFont typeface="Arial" panose="020B0604020202020204" pitchFamily="34" charset="0"/>
              <a:buNone/>
            </a:pPr>
            <a:r>
              <a:rPr lang="en-US"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房地产开发企业应依据计税成本对象确定原则确定已完工开发产品的成本对象，并就确定原则、依据，共同成本分配原则、方法，以及开发项目基本情况、开发计划等出具专项报告，在</a:t>
            </a:r>
            <a:r>
              <a:rPr lang="zh-CN" altLang="en-US" sz="2800"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开发产品完工当年企业所得税年度纳税申报时</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sz="2800" b="1">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随同《企业所得税年度纳税申报表》一并报送主管税务机关</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endParaRPr lang="en-US" sz="2800" b="1">
              <a:solidFill>
                <a:srgbClr val="000000"/>
              </a:solidFill>
              <a:latin typeface="Franklin Gothic Book" panose="020B0503020102020204" pitchFamily="34" charset="0"/>
              <a:sym typeface="Franklin Gothic Book" panose="020B0503020102020204"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62467"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62468"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62469"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62470"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471" name="Text Box 6"/>
          <p:cNvSpPr>
            <a:spLocks noChangeArrowheads="1"/>
          </p:cNvSpPr>
          <p:nvPr/>
        </p:nvSpPr>
        <p:spPr bwMode="auto">
          <a:xfrm>
            <a:off x="144463" y="908050"/>
            <a:ext cx="8712200" cy="526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a:solidFill>
                  <a:srgbClr val="FF33CC"/>
                </a:solidFill>
                <a:latin typeface="隶书" panose="02010509060101010101" pitchFamily="49" charset="-122"/>
                <a:ea typeface="隶书" panose="02010509060101010101" pitchFamily="49" charset="-122"/>
                <a:sym typeface="Franklin Gothic Book" panose="020B0503020102020204" pitchFamily="34" charset="0"/>
              </a:rPr>
              <a:t>      </a:t>
            </a:r>
            <a:r>
              <a:rPr lang="zh-CN" altLang="en-US" sz="2800">
                <a:solidFill>
                  <a:srgbClr val="FF33CC"/>
                </a:solidFill>
                <a:latin typeface="隶书" panose="02010509060101010101" pitchFamily="49" charset="-122"/>
                <a:ea typeface="隶书" panose="02010509060101010101" pitchFamily="49" charset="-122"/>
                <a:sym typeface="Franklin Gothic Book" panose="020B0503020102020204" pitchFamily="34" charset="0"/>
              </a:rPr>
              <a:t>注意：</a:t>
            </a:r>
            <a:r>
              <a:rPr lang="en-US" sz="2800">
                <a:solidFill>
                  <a:srgbClr val="000000"/>
                </a:solidFill>
                <a:latin typeface="隶书" panose="02010509060101010101" pitchFamily="49" charset="-122"/>
                <a:ea typeface="隶书" panose="02010509060101010101" pitchFamily="49" charset="-122"/>
                <a:sym typeface="Franklin Gothic Book" panose="020B0503020102020204" pitchFamily="34" charset="0"/>
              </a:rPr>
              <a:t> </a:t>
            </a:r>
            <a:r>
              <a:rPr lang="zh-CN" altLang="en-US" sz="2800">
                <a:solidFill>
                  <a:srgbClr val="000000"/>
                </a:solidFill>
                <a:latin typeface="隶书" panose="02010509060101010101" pitchFamily="49" charset="-122"/>
                <a:ea typeface="隶书" panose="02010509060101010101" pitchFamily="49" charset="-122"/>
                <a:sym typeface="华文楷体" panose="02010600040101010101" pitchFamily="2" charset="-122"/>
              </a:rPr>
              <a:t>房地产开发企业将已确定的成本对象报送主管税务机关后，不得随意调整或相互混淆。如确需调整成本对象的，应就调整的原因、依据和调整前后成本变化情况等出具专项报告，在调整当年企业所得税年度纳税申报时报送主管税务机关。</a:t>
            </a:r>
            <a:r>
              <a:rPr lang="zh-CN" altLang="en-US" sz="2800">
                <a:solidFill>
                  <a:srgbClr val="FF33CC"/>
                </a:solidFill>
                <a:latin typeface="隶书" panose="02010509060101010101" pitchFamily="49" charset="-122"/>
                <a:ea typeface="隶书" panose="02010509060101010101" pitchFamily="49" charset="-122"/>
                <a:sym typeface="Franklin Gothic Book" panose="020B0503020102020204" pitchFamily="34" charset="0"/>
              </a:rPr>
              <a:t>（同时补充申报以前年度纳税申报表）</a:t>
            </a:r>
            <a:endParaRPr lang="en-US" altLang="zh-CN" sz="2800">
              <a:solidFill>
                <a:srgbClr val="FF33CC"/>
              </a:solidFill>
              <a:latin typeface="隶书" panose="02010509060101010101" pitchFamily="49" charset="-122"/>
              <a:ea typeface="隶书" panose="02010509060101010101" pitchFamily="49" charset="-122"/>
              <a:sym typeface="Franklin Gothic Book" panose="020B0503020102020204" pitchFamily="34" charset="0"/>
            </a:endParaRPr>
          </a:p>
          <a:p>
            <a:pPr eaLnBrk="1" hangingPunct="1">
              <a:buFont typeface="Arial" panose="020B0604020202020204" pitchFamily="34" charset="0"/>
              <a:buNone/>
            </a:pPr>
            <a:endParaRPr lang="en-US" altLang="zh-CN" sz="2800" b="1">
              <a:solidFill>
                <a:srgbClr val="FF33CC"/>
              </a:solidFill>
              <a:latin typeface="华文楷体" panose="02010600040101010101" pitchFamily="2" charset="-122"/>
              <a:ea typeface="华文楷体" panose="02010600040101010101" pitchFamily="2" charset="-122"/>
              <a:sym typeface="Franklin Gothic Book" panose="020B0503020102020204" pitchFamily="34" charset="0"/>
            </a:endParaRPr>
          </a:p>
          <a:p>
            <a:pPr eaLnBrk="1" hangingPunct="1">
              <a:buFont typeface="Arial" panose="020B0604020202020204" pitchFamily="34" charset="0"/>
              <a:buNone/>
            </a:pPr>
            <a:r>
              <a:rPr lang="en-US" altLang="zh-CN" sz="2800" b="1">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2800" b="1">
                <a:solidFill>
                  <a:srgbClr val="000000"/>
                </a:solidFill>
                <a:latin typeface="楷体" panose="02010609060101010101" pitchFamily="49" charset="-122"/>
                <a:ea typeface="楷体" panose="02010609060101010101" pitchFamily="49" charset="-122"/>
                <a:sym typeface="楷体" panose="02010609060101010101" pitchFamily="49" charset="-122"/>
              </a:rPr>
              <a:t>本公告自发布之日起</a:t>
            </a:r>
            <a:r>
              <a:rPr lang="en-US" altLang="zh-CN" sz="2800" b="1">
                <a:solidFill>
                  <a:srgbClr val="000000"/>
                </a:solidFill>
                <a:latin typeface="楷体" panose="02010609060101010101" pitchFamily="49" charset="-122"/>
                <a:ea typeface="楷体" panose="02010609060101010101" pitchFamily="49" charset="-122"/>
                <a:sym typeface="楷体" panose="02010609060101010101" pitchFamily="49" charset="-122"/>
              </a:rPr>
              <a:t>30</a:t>
            </a:r>
            <a:r>
              <a:rPr lang="zh-CN" altLang="en-US" sz="2800" b="1">
                <a:solidFill>
                  <a:srgbClr val="000000"/>
                </a:solidFill>
                <a:latin typeface="楷体" panose="02010609060101010101" pitchFamily="49" charset="-122"/>
                <a:ea typeface="楷体" panose="02010609060101010101" pitchFamily="49" charset="-122"/>
                <a:sym typeface="楷体" panose="02010609060101010101" pitchFamily="49" charset="-122"/>
              </a:rPr>
              <a:t>日后施行。《国家税务总局关于印发〈房地产开发经营业务企业所得税处理办法〉的通知》（国税发〔</a:t>
            </a:r>
            <a:r>
              <a:rPr lang="en-US" altLang="zh-CN" sz="2800" b="1">
                <a:solidFill>
                  <a:srgbClr val="000000"/>
                </a:solidFill>
                <a:latin typeface="楷体" panose="02010609060101010101" pitchFamily="49" charset="-122"/>
                <a:ea typeface="楷体" panose="02010609060101010101" pitchFamily="49" charset="-122"/>
                <a:sym typeface="楷体" panose="02010609060101010101" pitchFamily="49" charset="-122"/>
              </a:rPr>
              <a:t>2009</a:t>
            </a:r>
            <a:r>
              <a:rPr lang="zh-CN" altLang="en-US" sz="2800" b="1">
                <a:solidFill>
                  <a:srgbClr val="000000"/>
                </a:solidFill>
                <a:latin typeface="楷体" panose="02010609060101010101" pitchFamily="49" charset="-122"/>
                <a:ea typeface="楷体" panose="02010609060101010101" pitchFamily="49" charset="-122"/>
                <a:sym typeface="楷体" panose="02010609060101010101" pitchFamily="49" charset="-122"/>
              </a:rPr>
              <a:t>〕</a:t>
            </a:r>
            <a:r>
              <a:rPr lang="en-US" altLang="zh-CN" sz="2800" b="1">
                <a:solidFill>
                  <a:srgbClr val="000000"/>
                </a:solidFill>
                <a:latin typeface="楷体" panose="02010609060101010101" pitchFamily="49" charset="-122"/>
                <a:ea typeface="楷体" panose="02010609060101010101" pitchFamily="49" charset="-122"/>
                <a:sym typeface="楷体" panose="02010609060101010101" pitchFamily="49" charset="-122"/>
              </a:rPr>
              <a:t>31</a:t>
            </a:r>
            <a:r>
              <a:rPr lang="zh-CN" altLang="en-US" sz="2800" b="1">
                <a:solidFill>
                  <a:srgbClr val="000000"/>
                </a:solidFill>
                <a:latin typeface="楷体" panose="02010609060101010101" pitchFamily="49" charset="-122"/>
                <a:ea typeface="楷体" panose="02010609060101010101" pitchFamily="49" charset="-122"/>
                <a:sym typeface="楷体" panose="02010609060101010101" pitchFamily="49" charset="-122"/>
              </a:rPr>
              <a:t>号）第二十六条第二款同时废止。本公告施行前房地产开发企业尚未完成开发产品成本对象事先备案的，也按本公告执行。</a:t>
            </a:r>
            <a:endParaRPr lang="zh-CN" altLang="en-US" sz="2800" b="1">
              <a:solidFill>
                <a:srgbClr val="FF33CC"/>
              </a:solidFill>
              <a:latin typeface="华文楷体" panose="02010600040101010101" pitchFamily="2" charset="-122"/>
              <a:ea typeface="华文楷体" panose="02010600040101010101" pitchFamily="2" charset="-122"/>
              <a:sym typeface="Franklin Gothic Book" panose="020B0503020102020204"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63491"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63492"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63493"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63494"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495"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63496" name="Text Box 6"/>
          <p:cNvSpPr>
            <a:spLocks noChangeArrowheads="1"/>
          </p:cNvSpPr>
          <p:nvPr/>
        </p:nvSpPr>
        <p:spPr bwMode="auto">
          <a:xfrm>
            <a:off x="179388" y="225425"/>
            <a:ext cx="8713787" cy="6062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800" b="1">
                <a:solidFill>
                  <a:srgbClr val="00B050"/>
                </a:solidFill>
                <a:latin typeface="楷体" panose="02010609060101010101" pitchFamily="49" charset="-122"/>
                <a:ea typeface="楷体" panose="02010609060101010101" pitchFamily="49" charset="-122"/>
                <a:sym typeface="楷体" panose="02010609060101010101" pitchFamily="49" charset="-122"/>
              </a:rPr>
              <a:t>（</a:t>
            </a:r>
            <a:r>
              <a:rPr lang="en-US" altLang="zh-CN" sz="2800" b="1">
                <a:solidFill>
                  <a:srgbClr val="00B050"/>
                </a:solidFill>
                <a:latin typeface="楷体" panose="02010609060101010101" pitchFamily="49" charset="-122"/>
                <a:ea typeface="楷体" panose="02010609060101010101" pitchFamily="49" charset="-122"/>
                <a:sym typeface="楷体" panose="02010609060101010101" pitchFamily="49" charset="-122"/>
              </a:rPr>
              <a:t>3</a:t>
            </a:r>
            <a:r>
              <a:rPr lang="zh-CN" altLang="en-US" sz="2800" b="1">
                <a:solidFill>
                  <a:srgbClr val="00B050"/>
                </a:solidFill>
                <a:latin typeface="楷体" panose="02010609060101010101" pitchFamily="49" charset="-122"/>
                <a:ea typeface="楷体" panose="02010609060101010101" pitchFamily="49" charset="-122"/>
                <a:sym typeface="楷体" panose="02010609060101010101" pitchFamily="49" charset="-122"/>
              </a:rPr>
              <a:t>）开发产品计税成本支出的内容：</a:t>
            </a:r>
          </a:p>
          <a:p>
            <a:pPr eaLnBrk="1" hangingPunct="1">
              <a:buFont typeface="Arial" panose="020B0604020202020204" pitchFamily="34" charset="0"/>
              <a:buNone/>
            </a:pPr>
            <a:r>
              <a:rPr lang="en-US" altLang="zh-CN" sz="2800" b="1">
                <a:solidFill>
                  <a:srgbClr val="FF33CC"/>
                </a:solidFill>
                <a:latin typeface="楷体" panose="02010609060101010101" pitchFamily="49" charset="-122"/>
                <a:ea typeface="楷体" panose="02010609060101010101" pitchFamily="49" charset="-122"/>
                <a:sym typeface="楷体" panose="02010609060101010101" pitchFamily="49" charset="-122"/>
              </a:rPr>
              <a:t>       </a:t>
            </a:r>
            <a:r>
              <a:rPr lang="zh-CN" altLang="en-US" sz="2800" b="1">
                <a:solidFill>
                  <a:srgbClr val="FF33CC"/>
                </a:solidFill>
                <a:latin typeface="楷体" panose="02010609060101010101" pitchFamily="49" charset="-122"/>
                <a:ea typeface="楷体" panose="02010609060101010101" pitchFamily="49" charset="-122"/>
                <a:sym typeface="楷体" panose="02010609060101010101" pitchFamily="49" charset="-122"/>
              </a:rPr>
              <a:t>国税发</a:t>
            </a:r>
            <a:r>
              <a:rPr lang="en-US" altLang="zh-CN" sz="2800" b="1">
                <a:solidFill>
                  <a:srgbClr val="FF33CC"/>
                </a:solidFill>
                <a:latin typeface="楷体" panose="02010609060101010101" pitchFamily="49" charset="-122"/>
                <a:ea typeface="楷体" panose="02010609060101010101" pitchFamily="49" charset="-122"/>
                <a:sym typeface="楷体" panose="02010609060101010101" pitchFamily="49" charset="-122"/>
              </a:rPr>
              <a:t>[2009]31</a:t>
            </a:r>
            <a:r>
              <a:rPr lang="zh-CN" altLang="en-US" sz="2800" b="1">
                <a:solidFill>
                  <a:srgbClr val="FF33CC"/>
                </a:solidFill>
                <a:latin typeface="楷体" panose="02010609060101010101" pitchFamily="49" charset="-122"/>
                <a:ea typeface="楷体" panose="02010609060101010101" pitchFamily="49" charset="-122"/>
                <a:sym typeface="楷体" panose="02010609060101010101" pitchFamily="49" charset="-122"/>
              </a:rPr>
              <a:t>号 ：</a:t>
            </a:r>
          </a:p>
          <a:p>
            <a:pPr eaLnBrk="1" hangingPunct="1">
              <a:buFont typeface="Arial" panose="020B0604020202020204" pitchFamily="34" charset="0"/>
              <a:buNone/>
            </a:pPr>
            <a:r>
              <a:rPr lang="en-US" altLang="zh-CN" sz="2800" b="1">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2800" b="1">
                <a:solidFill>
                  <a:srgbClr val="000000"/>
                </a:solidFill>
                <a:latin typeface="楷体" panose="02010609060101010101" pitchFamily="49" charset="-122"/>
                <a:ea typeface="楷体" panose="02010609060101010101" pitchFamily="49" charset="-122"/>
                <a:sym typeface="楷体" panose="02010609060101010101" pitchFamily="49" charset="-122"/>
              </a:rPr>
              <a:t>第二十七条：开发产品计税成本支出的内容如下：</a:t>
            </a:r>
          </a:p>
          <a:p>
            <a:pPr eaLnBrk="1" hangingPunct="1">
              <a:buFont typeface="Arial" panose="020B0604020202020204" pitchFamily="34" charset="0"/>
              <a:buNone/>
            </a:pPr>
            <a:r>
              <a:rPr lang="zh-CN" altLang="en-US" sz="2800" b="1">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en-US" sz="2800" b="1">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2800" b="1">
                <a:solidFill>
                  <a:srgbClr val="000000"/>
                </a:solidFill>
                <a:latin typeface="楷体" panose="02010609060101010101" pitchFamily="49" charset="-122"/>
                <a:ea typeface="楷体" panose="02010609060101010101" pitchFamily="49" charset="-122"/>
                <a:sym typeface="楷体" panose="02010609060101010101" pitchFamily="49" charset="-122"/>
              </a:rPr>
              <a:t>①土地征用费及拆迁补偿费。指为取得土地开发使用权</a:t>
            </a:r>
            <a:r>
              <a:rPr lang="en-US" altLang="zh-CN" sz="2800" b="1">
                <a:solidFill>
                  <a:srgbClr val="000000"/>
                </a:solidFill>
                <a:latin typeface="楷体" panose="02010609060101010101" pitchFamily="49" charset="-122"/>
                <a:ea typeface="楷体" panose="02010609060101010101" pitchFamily="49" charset="-122"/>
                <a:sym typeface="楷体" panose="02010609060101010101" pitchFamily="49" charset="-122"/>
              </a:rPr>
              <a:t>(</a:t>
            </a:r>
            <a:r>
              <a:rPr lang="zh-CN" altLang="en-US" sz="2800" b="1">
                <a:solidFill>
                  <a:srgbClr val="000000"/>
                </a:solidFill>
                <a:latin typeface="楷体" panose="02010609060101010101" pitchFamily="49" charset="-122"/>
                <a:ea typeface="楷体" panose="02010609060101010101" pitchFamily="49" charset="-122"/>
                <a:sym typeface="楷体" panose="02010609060101010101" pitchFamily="49" charset="-122"/>
              </a:rPr>
              <a:t>或开发权</a:t>
            </a:r>
            <a:r>
              <a:rPr lang="en-US" altLang="zh-CN" sz="2800" b="1">
                <a:solidFill>
                  <a:srgbClr val="000000"/>
                </a:solidFill>
                <a:latin typeface="楷体" panose="02010609060101010101" pitchFamily="49" charset="-122"/>
                <a:ea typeface="楷体" panose="02010609060101010101" pitchFamily="49" charset="-122"/>
                <a:sym typeface="楷体" panose="02010609060101010101" pitchFamily="49" charset="-122"/>
              </a:rPr>
              <a:t>)</a:t>
            </a:r>
            <a:r>
              <a:rPr lang="zh-CN" altLang="en-US" sz="2800" b="1">
                <a:solidFill>
                  <a:srgbClr val="000000"/>
                </a:solidFill>
                <a:latin typeface="楷体" panose="02010609060101010101" pitchFamily="49" charset="-122"/>
                <a:ea typeface="楷体" panose="02010609060101010101" pitchFamily="49" charset="-122"/>
                <a:sym typeface="楷体" panose="02010609060101010101" pitchFamily="49" charset="-122"/>
              </a:rPr>
              <a:t>而发生的各项费用，主要包括土地买价或出让金、大市政配套费、契税、耕地占用税、</a:t>
            </a:r>
            <a:r>
              <a:rPr lang="zh-CN" altLang="en-US" sz="2800" b="1">
                <a:solidFill>
                  <a:srgbClr val="0000FF"/>
                </a:solidFill>
                <a:latin typeface="楷体" panose="02010609060101010101" pitchFamily="49" charset="-122"/>
                <a:ea typeface="楷体" panose="02010609060101010101" pitchFamily="49" charset="-122"/>
                <a:sym typeface="楷体" panose="02010609060101010101" pitchFamily="49" charset="-122"/>
              </a:rPr>
              <a:t>土地使用费、土地闲置费</a:t>
            </a:r>
            <a:r>
              <a:rPr lang="zh-CN" altLang="en-US" sz="2800" b="1">
                <a:solidFill>
                  <a:srgbClr val="000000"/>
                </a:solidFill>
                <a:latin typeface="楷体" panose="02010609060101010101" pitchFamily="49" charset="-122"/>
                <a:ea typeface="楷体" panose="02010609060101010101" pitchFamily="49" charset="-122"/>
                <a:sym typeface="楷体" panose="02010609060101010101" pitchFamily="49" charset="-122"/>
              </a:rPr>
              <a:t>、土地变更用途和超面积补交的地价及相关税费、拆迁补偿支出、安置及动迁支出、回迁房建造支出、农作物补偿费、危房补偿费等。</a:t>
            </a:r>
          </a:p>
          <a:p>
            <a:pPr eaLnBrk="1" hangingPunct="1">
              <a:buFont typeface="Arial" panose="020B0604020202020204" pitchFamily="34" charset="0"/>
              <a:buNone/>
            </a:pPr>
            <a:r>
              <a:rPr lang="zh-CN" altLang="en-US" sz="2800" b="1">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en-US" sz="2800" b="1">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2800" b="1">
                <a:solidFill>
                  <a:srgbClr val="000000"/>
                </a:solidFill>
                <a:latin typeface="楷体" panose="02010609060101010101" pitchFamily="49" charset="-122"/>
                <a:ea typeface="楷体" panose="02010609060101010101" pitchFamily="49" charset="-122"/>
                <a:sym typeface="楷体" panose="02010609060101010101" pitchFamily="49" charset="-122"/>
              </a:rPr>
              <a:t>②前期工程费。指项目开发前期发生的水文地质勘察、测绘、规划、设计、可行性研究、筹建、场地通平等前期费用。</a:t>
            </a:r>
          </a:p>
          <a:p>
            <a:pPr eaLnBrk="1" hangingPunct="1">
              <a:buFont typeface="Arial" panose="020B0604020202020204" pitchFamily="34" charset="0"/>
              <a:buNone/>
            </a:pPr>
            <a:r>
              <a:rPr lang="zh-CN" altLang="en-US" sz="2400" b="1">
                <a:solidFill>
                  <a:srgbClr val="000000"/>
                </a:solidFill>
                <a:latin typeface="楷体" panose="02010609060101010101" pitchFamily="49" charset="-122"/>
                <a:ea typeface="楷体" panose="02010609060101010101" pitchFamily="49" charset="-122"/>
                <a:sym typeface="楷体" panose="02010609060101010101" pitchFamily="49" charset="-122"/>
              </a:rPr>
              <a:t>　</a:t>
            </a:r>
            <a:endParaRPr lang="zh-CN"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任意多边形 15"/>
          <p:cNvSpPr>
            <a:spLocks noChangeArrowheads="1"/>
          </p:cNvSpPr>
          <p:nvPr/>
        </p:nvSpPr>
        <p:spPr bwMode="auto">
          <a:xfrm>
            <a:off x="8129588" y="6632575"/>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23555" name="燕尾形 12"/>
          <p:cNvSpPr>
            <a:spLocks noChangeArrowheads="1"/>
          </p:cNvSpPr>
          <p:nvPr/>
        </p:nvSpPr>
        <p:spPr bwMode="auto">
          <a:xfrm flipH="1">
            <a:off x="833120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23556" name="任意多边形 16"/>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23557" name="燕尾形 17"/>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23558" name="文本框 6"/>
          <p:cNvSpPr>
            <a:spLocks noChangeArrowheads="1"/>
          </p:cNvSpPr>
          <p:nvPr/>
        </p:nvSpPr>
        <p:spPr bwMode="auto">
          <a:xfrm>
            <a:off x="0" y="539750"/>
            <a:ext cx="804863"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ts val="1800"/>
              </a:spcBef>
              <a:buClr>
                <a:srgbClr val="C94D4D"/>
              </a:buClr>
              <a:buSzPct val="60000"/>
              <a:buFont typeface="Wingdings" panose="05000000000000000000" pitchFamily="2" charset="2"/>
              <a:buNone/>
            </a:pPr>
            <a:r>
              <a:rPr lang="zh-CN" altLang="zh-CN" sz="1600">
                <a:solidFill>
                  <a:schemeClr val="bg1"/>
                </a:solidFill>
                <a:ea typeface="微软雅黑" panose="020B0503020204020204" pitchFamily="34" charset="-122"/>
              </a:rPr>
              <a:t>Part1</a:t>
            </a:r>
          </a:p>
        </p:txBody>
      </p:sp>
      <p:pic>
        <p:nvPicPr>
          <p:cNvPr id="23559" name="图片 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60" name="任意多边形 15"/>
          <p:cNvSpPr>
            <a:spLocks noChangeArrowheads="1"/>
          </p:cNvSpPr>
          <p:nvPr/>
        </p:nvSpPr>
        <p:spPr bwMode="auto">
          <a:xfrm>
            <a:off x="8129588" y="6632575"/>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23561" name="燕尾形 12"/>
          <p:cNvSpPr>
            <a:spLocks noChangeArrowheads="1"/>
          </p:cNvSpPr>
          <p:nvPr/>
        </p:nvSpPr>
        <p:spPr bwMode="auto">
          <a:xfrm flipH="1">
            <a:off x="8331200" y="6707188"/>
            <a:ext cx="96838" cy="96837"/>
          </a:xfrm>
          <a:prstGeom prst="chevron">
            <a:avLst>
              <a:gd name="adj" fmla="val 49672"/>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1300">
              <a:solidFill>
                <a:srgbClr val="494B4D"/>
              </a:solidFill>
              <a:sym typeface="华文楷体" panose="02010600040101010101" pitchFamily="2" charset="-122"/>
            </a:endParaRPr>
          </a:p>
        </p:txBody>
      </p:sp>
      <p:sp>
        <p:nvSpPr>
          <p:cNvPr id="23562" name="任意多边形 16"/>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23563" name="燕尾形 17"/>
          <p:cNvSpPr>
            <a:spLocks noChangeArrowheads="1"/>
          </p:cNvSpPr>
          <p:nvPr/>
        </p:nvSpPr>
        <p:spPr bwMode="auto">
          <a:xfrm>
            <a:off x="8858250" y="6707188"/>
            <a:ext cx="96838" cy="96837"/>
          </a:xfrm>
          <a:prstGeom prst="chevron">
            <a:avLst>
              <a:gd name="adj" fmla="val 49672"/>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1300">
              <a:solidFill>
                <a:srgbClr val="494B4D"/>
              </a:solidFill>
              <a:sym typeface="华文楷体" panose="02010600040101010101" pitchFamily="2" charset="-122"/>
            </a:endParaRPr>
          </a:p>
        </p:txBody>
      </p:sp>
      <p:sp>
        <p:nvSpPr>
          <p:cNvPr id="23564" name="标题 1"/>
          <p:cNvSpPr>
            <a:spLocks noGrp="1" noChangeArrowheads="1"/>
          </p:cNvSpPr>
          <p:nvPr>
            <p:ph type="title" idx="4294967295"/>
          </p:nvPr>
        </p:nvSpPr>
        <p:spPr/>
        <p:txBody>
          <a:bodyPr/>
          <a:lstStyle/>
          <a:p>
            <a:pPr marL="0" indent="0" eaLnBrk="1" hangingPunct="1"/>
            <a:r>
              <a:rPr lang="zh-CN" altLang="en-US" sz="3200" smtClean="0">
                <a:solidFill>
                  <a:srgbClr val="9B3131"/>
                </a:solidFill>
              </a:rPr>
              <a:t>房地产开发产品完工结转的必要性</a:t>
            </a:r>
            <a:endParaRPr lang="zh-CN" altLang="en-US" smtClean="0"/>
          </a:p>
        </p:txBody>
      </p:sp>
      <p:sp>
        <p:nvSpPr>
          <p:cNvPr id="12301" name="内容占位符 2"/>
          <p:cNvSpPr>
            <a:spLocks noGrp="1" noChangeArrowheads="1"/>
          </p:cNvSpPr>
          <p:nvPr>
            <p:ph idx="1"/>
          </p:nvPr>
        </p:nvSpPr>
        <p:spPr>
          <a:xfrm>
            <a:off x="522288" y="1049338"/>
            <a:ext cx="8189912" cy="5127625"/>
          </a:xfrm>
        </p:spPr>
        <p:txBody>
          <a:bodyPr/>
          <a:lstStyle/>
          <a:p>
            <a:pPr marL="46038" algn="just" eaLnBrk="1" hangingPunct="1">
              <a:buFont typeface="Wingdings" panose="05000000000000000000" pitchFamily="2" charset="2"/>
              <a:buChar char="u"/>
              <a:defRPr/>
            </a:pPr>
            <a:r>
              <a:rPr lang="zh-CN" altLang="en-US" sz="3600" dirty="0" smtClean="0">
                <a:solidFill>
                  <a:srgbClr val="9B3131"/>
                </a:solidFill>
              </a:rPr>
              <a:t>为什么要进行完工结转？</a:t>
            </a:r>
            <a:endParaRPr lang="en-US" sz="3600" dirty="0" smtClean="0">
              <a:solidFill>
                <a:srgbClr val="9B3131"/>
              </a:solidFill>
            </a:endParaRPr>
          </a:p>
          <a:p>
            <a:pPr marL="0" lvl="2" indent="360363" algn="l" eaLnBrk="1" hangingPunct="1">
              <a:buFont typeface="Arial" panose="020B0604020202020204" pitchFamily="34" charset="0"/>
              <a:buChar char="•"/>
              <a:defRPr/>
            </a:pPr>
            <a:endParaRPr lang="zh-CN" altLang="en-US" sz="2800" dirty="0" smtClean="0">
              <a:solidFill>
                <a:srgbClr val="242526"/>
              </a:solidFill>
              <a:latin typeface="楷体" panose="02010609060101010101" pitchFamily="49" charset="-122"/>
              <a:ea typeface="楷体" panose="02010609060101010101" pitchFamily="49" charset="-122"/>
              <a:sym typeface="楷体" panose="02010609060101010101" pitchFamily="49" charset="-122"/>
            </a:endParaRPr>
          </a:p>
          <a:p>
            <a:pPr marL="0" lvl="2" indent="360363" algn="l" eaLnBrk="1" hangingPunct="1">
              <a:buFont typeface="Arial" panose="020B0604020202020204" pitchFamily="34" charset="0"/>
              <a:buChar char="•"/>
              <a:defRPr/>
            </a:pPr>
            <a:r>
              <a:rPr lang="en-US" sz="2800"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  </a:t>
            </a: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《国家税务总局关于开展</a:t>
            </a:r>
            <a:r>
              <a:rPr 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2014</a:t>
            </a: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年全国税收专项检查工作的通知》（税总发</a:t>
            </a:r>
            <a:r>
              <a:rPr 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[2014]31</a:t>
            </a: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）要求检查</a:t>
            </a:r>
            <a:r>
              <a:rPr lang="zh-CN" altLang="en-US" sz="2800" b="1" dirty="0" smtClean="0">
                <a:solidFill>
                  <a:srgbClr val="242526"/>
                </a:solidFill>
                <a:ea typeface="楷体" panose="02010609060101010101" pitchFamily="49" charset="-122"/>
              </a:rPr>
              <a:t>“</a:t>
            </a: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产品完工后是否及时结算其计税成本并计算此前销售收入的实际毛利额，同时将其与对应的预计毛利额之间的差额，计入当年度本项目的应纳税所得额缴纳企业所得税。对于跨年度房地产开发项目的已完工出售部分，有无不按权责发生制原则确认收入或故意推迟实现工程结算收入的现象。</a:t>
            </a:r>
            <a:r>
              <a:rPr lang="zh-CN" altLang="en-US" sz="2800" b="1" dirty="0" smtClean="0">
                <a:solidFill>
                  <a:srgbClr val="242526"/>
                </a:solidFill>
                <a:ea typeface="楷体" panose="02010609060101010101" pitchFamily="49" charset="-122"/>
              </a:rPr>
              <a:t>”</a:t>
            </a:r>
            <a:endPar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endParaRPr>
          </a:p>
          <a:p>
            <a:pPr marL="685800" lvl="2" algn="l" eaLnBrk="1" hangingPunct="1">
              <a:buFont typeface="Arial" panose="020B0604020202020204" pitchFamily="34" charset="0"/>
              <a:buChar char="•"/>
              <a:defRPr/>
            </a:pPr>
            <a:endParaRPr lang="zh-CN" altLang="en-US" sz="2400" dirty="0" smtClean="0">
              <a:solidFill>
                <a:srgbClr val="242526"/>
              </a:solidFill>
              <a:latin typeface="楷体" panose="02010609060101010101" pitchFamily="49" charset="-122"/>
              <a:ea typeface="楷体" panose="02010609060101010101" pitchFamily="49" charset="-122"/>
              <a:sym typeface="楷体" panose="02010609060101010101" pitchFamily="49" charset="-122"/>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64515"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64516"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64517"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64518"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19"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64520" name="Text Box 6"/>
          <p:cNvSpPr>
            <a:spLocks noChangeArrowheads="1"/>
          </p:cNvSpPr>
          <p:nvPr/>
        </p:nvSpPr>
        <p:spPr bwMode="auto">
          <a:xfrm>
            <a:off x="0" y="388938"/>
            <a:ext cx="9144000" cy="655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r>
              <a:rPr lang="en-US"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③建筑安装工程费。指开发项目开发过程中发生的各项建筑安装费用。主要包括开发项目建筑工程费和开发项目安装工程费等。</a:t>
            </a:r>
          </a:p>
          <a:p>
            <a:pPr eaLnBrk="1" hangingPunct="1">
              <a:buFont typeface="Arial" panose="020B0604020202020204" pitchFamily="34" charset="0"/>
              <a:buNone/>
            </a:pP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r>
              <a:rPr lang="en-US"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④基础设施建设费。指开发项目在开发过程中所发生的各项基础设施支出，主要包括开发项目内道路、供水、供电、供气、排污、排洪、通讯、照明等社区管网工程费和环境卫生、园林绿化等园林环境工程费。</a:t>
            </a:r>
          </a:p>
          <a:p>
            <a:pPr eaLnBrk="1" hangingPunct="1">
              <a:buFont typeface="Arial" panose="020B0604020202020204" pitchFamily="34" charset="0"/>
              <a:buNone/>
            </a:pP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r>
              <a:rPr lang="en-US"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⑤公共配套设施费：指开发项目内发生的、独立的、非营利性的，且产权属于全体业主的，或无偿赠与地方政府、政府公用事业单位的公共配套设施支出。</a:t>
            </a:r>
          </a:p>
          <a:p>
            <a:pPr eaLnBrk="1" hangingPunct="1">
              <a:buFont typeface="Arial" panose="020B0604020202020204" pitchFamily="34" charset="0"/>
              <a:buNone/>
            </a:pPr>
            <a:r>
              <a:rPr lang="en-US"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⑥开发间接费。指企业为直接组织和管理开发项目所发生的，且不能将其归属于特定成本对象的成本费用性支出。主要包括管理人员工资、职工福利费、折旧费、修理费、办公费、水电费、劳动保护费、工程管理费、周转房摊销以及项目</a:t>
            </a:r>
            <a:r>
              <a:rPr lang="zh-CN" altLang="en-US" sz="2800" b="1">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营销设施建造费</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等。</a:t>
            </a:r>
            <a:endParaRPr lang="zh-CN" altLang="en-US" sz="200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65539"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65540"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65541"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65542"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43" name="Text Box 6"/>
          <p:cNvSpPr>
            <a:spLocks noChangeArrowheads="1"/>
          </p:cNvSpPr>
          <p:nvPr/>
        </p:nvSpPr>
        <p:spPr bwMode="auto">
          <a:xfrm>
            <a:off x="179388" y="768350"/>
            <a:ext cx="8713787" cy="483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00B050"/>
                </a:solidFill>
                <a:latin typeface="华文楷体" panose="02010600040101010101" pitchFamily="2" charset="-122"/>
                <a:ea typeface="华文楷体" panose="02010600040101010101" pitchFamily="2" charset="-122"/>
                <a:sym typeface="华文楷体" panose="02010600040101010101" pitchFamily="2" charset="-122"/>
              </a:rPr>
              <a:t>（</a:t>
            </a:r>
            <a:r>
              <a:rPr lang="en-US" altLang="zh-CN" sz="2800" b="1">
                <a:solidFill>
                  <a:srgbClr val="00B050"/>
                </a:solidFill>
                <a:latin typeface="Franklin Gothic Book" panose="020B0503020102020204" pitchFamily="34" charset="0"/>
                <a:sym typeface="Franklin Gothic Book" panose="020B0503020102020204" pitchFamily="34" charset="0"/>
              </a:rPr>
              <a:t>4</a:t>
            </a:r>
            <a:r>
              <a:rPr lang="zh-CN" altLang="en-US" sz="2800" b="1">
                <a:solidFill>
                  <a:srgbClr val="00B050"/>
                </a:solidFill>
                <a:latin typeface="华文楷体" panose="02010600040101010101" pitchFamily="2" charset="-122"/>
                <a:ea typeface="华文楷体" panose="02010600040101010101" pitchFamily="2" charset="-122"/>
                <a:sym typeface="华文楷体" panose="02010600040101010101" pitchFamily="2" charset="-122"/>
              </a:rPr>
              <a:t>）房地产企业共同成本、不能分清负担对象的间接成本的分配方法。</a:t>
            </a:r>
          </a:p>
          <a:p>
            <a:pPr eaLnBrk="1" hangingPunct="1">
              <a:buFont typeface="Arial" panose="020B0604020202020204" pitchFamily="34" charset="0"/>
              <a:buNone/>
            </a:pPr>
            <a:r>
              <a:rPr lang="en-US" altLang="zh-CN"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国税发</a:t>
            </a:r>
            <a:r>
              <a:rPr lang="en-US" altLang="zh-CN" sz="2800" b="1">
                <a:solidFill>
                  <a:srgbClr val="FF33CC"/>
                </a:solidFill>
                <a:latin typeface="Franklin Gothic Book" panose="020B0503020102020204" pitchFamily="34" charset="0"/>
                <a:sym typeface="Franklin Gothic Book" panose="020B0503020102020204" pitchFamily="34" charset="0"/>
              </a:rPr>
              <a:t>[2009]31</a:t>
            </a:r>
            <a:r>
              <a:rPr lang="zh-CN" altLang="en-US" sz="28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号：</a:t>
            </a:r>
          </a:p>
          <a:p>
            <a:pPr eaLnBrk="1" hangingPunct="1">
              <a:buFont typeface="Arial" panose="020B0604020202020204" pitchFamily="34" charset="0"/>
              <a:buNone/>
            </a:pPr>
            <a:r>
              <a:rPr lang="en-US" altLang="zh-CN"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二十九条：企业开发、建造的开发产品应按制造成本法进行计量与核算。其中，应计入开发产品成本中的费用属于直接成本和能够分清成本对象的间接成本，直接计入成本对象，共同成本和不能分清负担对象的间接成本，应按受益的原则和配比的原则分配至各成本对象，具体分配方法可按以下规定选择其一： </a:t>
            </a:r>
          </a:p>
          <a:p>
            <a:pPr eaLnBrk="1" hangingPunct="1">
              <a:buFont typeface="Arial" panose="020B0604020202020204" pitchFamily="34" charset="0"/>
              <a:buNone/>
            </a:pPr>
            <a:r>
              <a:rPr lang="en-US" altLang="zh-CN"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C00000"/>
                </a:solidFill>
                <a:latin typeface="华文楷体" panose="02010600040101010101" pitchFamily="2" charset="-122"/>
                <a:ea typeface="华文楷体" panose="02010600040101010101" pitchFamily="2" charset="-122"/>
                <a:sym typeface="华文楷体" panose="02010600040101010101" pitchFamily="2" charset="-122"/>
              </a:rPr>
              <a:t>①占地面积法。</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r>
              <a:rPr lang="zh-CN" altLang="en-US" sz="2800" b="1">
                <a:solidFill>
                  <a:srgbClr val="C00000"/>
                </a:solidFill>
                <a:latin typeface="华文楷体" panose="02010600040101010101" pitchFamily="2" charset="-122"/>
                <a:ea typeface="华文楷体" panose="02010600040101010101" pitchFamily="2" charset="-122"/>
                <a:sym typeface="华文楷体" panose="02010600040101010101" pitchFamily="2" charset="-122"/>
              </a:rPr>
              <a:t>②建筑面积法。③直接成本法④预算造价法。</a:t>
            </a:r>
            <a:endParaRPr lang="zh-CN" altLang="en-US" sz="2000">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66563"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66564"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66565"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66566"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567"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66568" name="Text Box 6"/>
          <p:cNvSpPr>
            <a:spLocks noChangeArrowheads="1"/>
          </p:cNvSpPr>
          <p:nvPr/>
        </p:nvSpPr>
        <p:spPr bwMode="auto">
          <a:xfrm>
            <a:off x="179388" y="723900"/>
            <a:ext cx="8713787" cy="5694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第三十条：企业下列成本应按以下方法进行分配： </a:t>
            </a:r>
            <a:endParaRPr lang="en-US" sz="2800" b="1">
              <a:solidFill>
                <a:srgbClr val="000000"/>
              </a:solidFill>
              <a:latin typeface="Franklin Gothic Book" panose="020B0503020102020204" pitchFamily="34" charset="0"/>
              <a:sym typeface="Franklin Gothic Book" panose="020B0503020102020204" pitchFamily="34" charset="0"/>
            </a:endParaRPr>
          </a:p>
          <a:p>
            <a:pPr eaLnBrk="1" hangingPunct="1">
              <a:buFont typeface="Arial" panose="020B0604020202020204" pitchFamily="34" charset="0"/>
              <a:buNone/>
            </a:pPr>
            <a:endPar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en-US"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①土地成本，一般按占地面积法进行分配。如果确需结合其他方法进行分配的，应商税务机关同意。 </a:t>
            </a:r>
          </a:p>
          <a:p>
            <a:pPr eaLnBrk="1" hangingPunct="1">
              <a:buFont typeface="Arial" panose="020B0604020202020204" pitchFamily="34" charset="0"/>
              <a:buNone/>
            </a:pPr>
            <a:r>
              <a:rPr lang="en-US"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土地开发同时连结房地产开发的，属于一次性取得土地分期开发房地产的情况，其土地开发成本经商税务机关同意后可先按土地整体预算成本进行分配，待土地整体开发完毕再行调整。 </a:t>
            </a:r>
          </a:p>
          <a:p>
            <a:pPr eaLnBrk="1" hangingPunct="1">
              <a:buFont typeface="Arial" panose="020B0604020202020204" pitchFamily="34" charset="0"/>
              <a:buNone/>
            </a:pPr>
            <a:r>
              <a:rPr lang="en-US"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②单独作为过渡性成本对象核算的公共配套设施开发成本，应按建筑面积法进行分配。 </a:t>
            </a:r>
          </a:p>
          <a:p>
            <a:pPr eaLnBrk="1" hangingPunct="1">
              <a:buFont typeface="Arial" panose="020B0604020202020204" pitchFamily="34" charset="0"/>
              <a:buNone/>
            </a:pPr>
            <a:r>
              <a:rPr lang="en-US"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③借款费用属于不同成本对象共同负担的，按直接成本法或按预算造价法进行分配。 </a:t>
            </a:r>
          </a:p>
          <a:p>
            <a:pPr eaLnBrk="1" hangingPunct="1">
              <a:buFont typeface="Arial" panose="020B0604020202020204" pitchFamily="34" charset="0"/>
              <a:buNone/>
            </a:pPr>
            <a:r>
              <a:rPr lang="en-US"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④其他成本项目的分配法由企业自行确定。</a:t>
            </a:r>
            <a:endParaRPr lang="zh-CN" altLang="en-US" sz="200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67587"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67588"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67589"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67590"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56328" name="Group 8"/>
          <p:cNvGraphicFramePr>
            <a:graphicFrameLocks noGrp="1"/>
          </p:cNvGraphicFramePr>
          <p:nvPr/>
        </p:nvGraphicFramePr>
        <p:xfrm>
          <a:off x="323850" y="188913"/>
          <a:ext cx="8423275" cy="6335709"/>
        </p:xfrm>
        <a:graphic>
          <a:graphicData uri="http://schemas.openxmlformats.org/drawingml/2006/table">
            <a:tbl>
              <a:tblPr/>
              <a:tblGrid>
                <a:gridCol w="2376020"/>
                <a:gridCol w="1296090"/>
                <a:gridCol w="1296090"/>
                <a:gridCol w="1224638"/>
                <a:gridCol w="1116012"/>
                <a:gridCol w="1114425"/>
              </a:tblGrid>
              <a:tr h="731571">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zh-CN" sz="2400" b="0" i="0" u="none" strike="noStrike" cap="none" normalizeH="0" baseline="0" dirty="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rPr>
                        <a:t>项目内容</a:t>
                      </a: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zh-CN" sz="2400" b="0" i="0" u="none" strike="noStrike" cap="none" normalizeH="0" baseline="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rPr>
                        <a:t>总计</a:t>
                      </a: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zh-CN" sz="2400" b="0" i="0" u="none" strike="noStrike" cap="none" normalizeH="0" baseline="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rPr>
                        <a:t>写字楼</a:t>
                      </a: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zh-CN" sz="2400" b="0" i="0" u="none" strike="noStrike" cap="none" normalizeH="0" baseline="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rPr>
                        <a:t>商业卖场</a:t>
                      </a: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zh-CN" sz="2400" b="0" i="0" u="none" strike="noStrike" cap="none" normalizeH="0" baseline="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rPr>
                        <a:t>高层住宅</a:t>
                      </a: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zh-CN" sz="2400" b="0" i="0" u="none" strike="noStrike" cap="none" normalizeH="0" baseline="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rPr>
                        <a:t>多层住宅</a:t>
                      </a: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6081">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2400" b="0" i="0" u="none" strike="noStrike" cap="none" normalizeH="0" baseline="0" dirty="0" smtClean="0">
                          <a:ln>
                            <a:noFill/>
                          </a:ln>
                          <a:solidFill>
                            <a:srgbClr val="00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1</a:t>
                      </a:r>
                      <a:r>
                        <a:rPr kumimoji="0" lang="zh-CN" altLang="en-US" sz="2400" b="0" i="0" u="none" strike="noStrike" cap="none" normalizeH="0" baseline="0" dirty="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rPr>
                        <a:t>、会计总成本</a:t>
                      </a: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0" i="0" u="none" strike="noStrike" cap="none" normalizeH="0" baseline="0" dirty="0" smtClean="0">
                          <a:ln>
                            <a:noFill/>
                          </a:ln>
                          <a:solidFill>
                            <a:srgbClr val="00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20.85</a:t>
                      </a:r>
                      <a:endParaRPr kumimoji="0" lang="zh-CN" altLang="en-US" sz="1800" b="0" i="0" u="none" strike="noStrike" cap="none" normalizeH="0" baseline="0" dirty="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0" i="0" u="none" strike="noStrike" cap="none" normalizeH="0" baseline="0" dirty="0" smtClean="0">
                          <a:ln>
                            <a:noFill/>
                          </a:ln>
                          <a:solidFill>
                            <a:srgbClr val="00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5.48</a:t>
                      </a:r>
                      <a:endParaRPr kumimoji="0" lang="zh-CN" altLang="en-US" sz="1800" b="0" i="0" u="none" strike="noStrike" cap="none" normalizeH="0" baseline="0" dirty="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0" i="0" u="none" strike="noStrike" cap="none" normalizeH="0" baseline="0" smtClean="0">
                          <a:ln>
                            <a:noFill/>
                          </a:ln>
                          <a:solidFill>
                            <a:srgbClr val="00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2.30</a:t>
                      </a:r>
                      <a:endParaRPr kumimoji="0" lang="zh-CN" altLang="en-US" sz="1800" b="0" i="0" u="none" strike="noStrike" cap="none" normalizeH="0" baseline="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0" i="0" u="none" strike="noStrike" cap="none" normalizeH="0" baseline="0" smtClean="0">
                          <a:ln>
                            <a:noFill/>
                          </a:ln>
                          <a:solidFill>
                            <a:srgbClr val="00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7.99</a:t>
                      </a:r>
                      <a:endParaRPr kumimoji="0" lang="zh-CN" altLang="en-US" sz="1800" b="0" i="0" u="none" strike="noStrike" cap="none" normalizeH="0" baseline="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0" i="0" u="none" strike="noStrike" cap="none" normalizeH="0" baseline="0" smtClean="0">
                          <a:ln>
                            <a:noFill/>
                          </a:ln>
                          <a:solidFill>
                            <a:srgbClr val="00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5.08</a:t>
                      </a:r>
                      <a:endParaRPr kumimoji="0" lang="zh-CN" altLang="en-US" sz="1800" b="0" i="0" u="none" strike="noStrike" cap="none" normalizeH="0" baseline="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6081">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zh-CN" sz="2400" b="1" i="0" u="none" strike="noStrike" cap="none" normalizeH="0" baseline="0" dirty="0" smtClean="0">
                          <a:ln>
                            <a:noFill/>
                          </a:ln>
                          <a:solidFill>
                            <a:srgbClr val="0000FF"/>
                          </a:solidFill>
                          <a:effectLst/>
                          <a:latin typeface="华文楷体" panose="02010600040101010101" pitchFamily="2" charset="-122"/>
                          <a:ea typeface="华文楷体" panose="02010600040101010101" pitchFamily="2" charset="-122"/>
                          <a:sym typeface="华文楷体" panose="02010600040101010101" pitchFamily="2" charset="-122"/>
                        </a:rPr>
                        <a:t>会计单位成本</a:t>
                      </a:r>
                      <a:endParaRPr kumimoji="0" lang="zh-CN" sz="2400" b="0" i="0" u="none" strike="noStrike" cap="none" normalizeH="0" baseline="0" dirty="0" smtClean="0">
                        <a:ln>
                          <a:noFill/>
                        </a:ln>
                        <a:solidFill>
                          <a:srgbClr val="0000FF"/>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1" i="0" u="none" strike="noStrike" cap="none" normalizeH="0" baseline="0" dirty="0" smtClean="0">
                          <a:ln>
                            <a:noFill/>
                          </a:ln>
                          <a:solidFill>
                            <a:srgbClr val="0000FF"/>
                          </a:solidFill>
                          <a:effectLst/>
                          <a:latin typeface="Franklin Gothic Book" panose="020B0503020102020204" pitchFamily="34" charset="0"/>
                          <a:ea typeface="微软雅黑" panose="020B0503020204020204" pitchFamily="34" charset="-122"/>
                          <a:sym typeface="Franklin Gothic Book" panose="020B0503020102020204" pitchFamily="34" charset="0"/>
                        </a:rPr>
                        <a:t>4121.55</a:t>
                      </a:r>
                      <a:endParaRPr kumimoji="0" lang="zh-CN" altLang="en-US" sz="1800" b="0" i="0" u="none" strike="noStrike" cap="none" normalizeH="0" baseline="0" dirty="0" smtClean="0">
                        <a:ln>
                          <a:noFill/>
                        </a:ln>
                        <a:solidFill>
                          <a:srgbClr val="0000FF"/>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1" i="0" u="none" strike="noStrike" cap="none" normalizeH="0" baseline="0" dirty="0" smtClean="0">
                          <a:ln>
                            <a:noFill/>
                          </a:ln>
                          <a:solidFill>
                            <a:srgbClr val="0000FF"/>
                          </a:solidFill>
                          <a:effectLst/>
                          <a:latin typeface="Franklin Gothic Book" panose="020B0503020102020204" pitchFamily="34" charset="0"/>
                          <a:ea typeface="微软雅黑" panose="020B0503020204020204" pitchFamily="34" charset="-122"/>
                          <a:sym typeface="Franklin Gothic Book" panose="020B0503020102020204" pitchFamily="34" charset="0"/>
                        </a:rPr>
                        <a:t>4121.55</a:t>
                      </a:r>
                      <a:endParaRPr kumimoji="0" lang="zh-CN" altLang="en-US" sz="1800" b="0" i="0" u="none" strike="noStrike" cap="none" normalizeH="0" baseline="0" dirty="0" smtClean="0">
                        <a:ln>
                          <a:noFill/>
                        </a:ln>
                        <a:solidFill>
                          <a:srgbClr val="0000FF"/>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1" i="0" u="none" strike="noStrike" cap="none" normalizeH="0" baseline="0" dirty="0" smtClean="0">
                          <a:ln>
                            <a:noFill/>
                          </a:ln>
                          <a:solidFill>
                            <a:srgbClr val="0000FF"/>
                          </a:solidFill>
                          <a:effectLst/>
                          <a:latin typeface="Franklin Gothic Book" panose="020B0503020102020204" pitchFamily="34" charset="0"/>
                          <a:ea typeface="微软雅黑" panose="020B0503020204020204" pitchFamily="34" charset="-122"/>
                          <a:sym typeface="Franklin Gothic Book" panose="020B0503020102020204" pitchFamily="34" charset="0"/>
                        </a:rPr>
                        <a:t>4121.55</a:t>
                      </a:r>
                      <a:endParaRPr kumimoji="0" lang="zh-CN" altLang="en-US" sz="1800" b="0" i="0" u="none" strike="noStrike" cap="none" normalizeH="0" baseline="0" dirty="0" smtClean="0">
                        <a:ln>
                          <a:noFill/>
                        </a:ln>
                        <a:solidFill>
                          <a:srgbClr val="0000FF"/>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1" i="0" u="none" strike="noStrike" cap="none" normalizeH="0" baseline="0" smtClean="0">
                          <a:ln>
                            <a:noFill/>
                          </a:ln>
                          <a:solidFill>
                            <a:srgbClr val="0000FF"/>
                          </a:solidFill>
                          <a:effectLst/>
                          <a:latin typeface="Franklin Gothic Book" panose="020B0503020102020204" pitchFamily="34" charset="0"/>
                          <a:ea typeface="微软雅黑" panose="020B0503020204020204" pitchFamily="34" charset="-122"/>
                          <a:sym typeface="Franklin Gothic Book" panose="020B0503020102020204" pitchFamily="34" charset="0"/>
                        </a:rPr>
                        <a:t>4121.55</a:t>
                      </a:r>
                      <a:endParaRPr kumimoji="0" lang="zh-CN" altLang="en-US" sz="1800" b="0" i="0" u="none" strike="noStrike" cap="none" normalizeH="0" baseline="0" smtClean="0">
                        <a:ln>
                          <a:noFill/>
                        </a:ln>
                        <a:solidFill>
                          <a:srgbClr val="0000FF"/>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1" i="0" u="none" strike="noStrike" cap="none" normalizeH="0" baseline="0" smtClean="0">
                          <a:ln>
                            <a:noFill/>
                          </a:ln>
                          <a:solidFill>
                            <a:srgbClr val="0000FF"/>
                          </a:solidFill>
                          <a:effectLst/>
                          <a:latin typeface="Franklin Gothic Book" panose="020B0503020102020204" pitchFamily="34" charset="0"/>
                          <a:ea typeface="微软雅黑" panose="020B0503020204020204" pitchFamily="34" charset="-122"/>
                          <a:sym typeface="Franklin Gothic Book" panose="020B0503020102020204" pitchFamily="34" charset="0"/>
                        </a:rPr>
                        <a:t>4121.55</a:t>
                      </a:r>
                      <a:endParaRPr kumimoji="0" lang="zh-CN" altLang="en-US" sz="1800" b="0" i="0" u="none" strike="noStrike" cap="none" normalizeH="0" baseline="0" smtClean="0">
                        <a:ln>
                          <a:noFill/>
                        </a:ln>
                        <a:solidFill>
                          <a:srgbClr val="0000FF"/>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6081">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2400" b="0" i="0" u="none" strike="noStrike" cap="none" normalizeH="0" baseline="0" dirty="0" smtClean="0">
                          <a:ln>
                            <a:noFill/>
                          </a:ln>
                          <a:solidFill>
                            <a:srgbClr val="00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2</a:t>
                      </a:r>
                      <a:r>
                        <a:rPr kumimoji="0" lang="zh-CN" altLang="en-US" sz="2400" b="0" i="0" u="none" strike="noStrike" cap="none" normalizeH="0" baseline="0" dirty="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rPr>
                        <a:t>、计税总成本</a:t>
                      </a: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0" i="0" u="none" strike="noStrike" cap="none" normalizeH="0" baseline="0" dirty="0" smtClean="0">
                          <a:ln>
                            <a:noFill/>
                          </a:ln>
                          <a:solidFill>
                            <a:srgbClr val="00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20.85</a:t>
                      </a:r>
                      <a:endParaRPr kumimoji="0" lang="zh-CN" altLang="en-US" sz="1800" b="0" i="0" u="none" strike="noStrike" cap="none" normalizeH="0" baseline="0" dirty="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0" i="0" u="none" strike="noStrike" cap="none" normalizeH="0" baseline="0" dirty="0" smtClean="0">
                          <a:ln>
                            <a:noFill/>
                          </a:ln>
                          <a:solidFill>
                            <a:srgbClr val="00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5.77</a:t>
                      </a:r>
                      <a:endParaRPr kumimoji="0" lang="zh-CN" altLang="en-US" sz="1800" b="0" i="0" u="none" strike="noStrike" cap="none" normalizeH="0" baseline="0" dirty="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0" i="0" u="none" strike="noStrike" cap="none" normalizeH="0" baseline="0" dirty="0" smtClean="0">
                          <a:ln>
                            <a:noFill/>
                          </a:ln>
                          <a:solidFill>
                            <a:srgbClr val="00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3.32</a:t>
                      </a:r>
                      <a:endParaRPr kumimoji="0" lang="zh-CN" altLang="en-US" sz="1800" b="0" i="0" u="none" strike="noStrike" cap="none" normalizeH="0" baseline="0" dirty="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0" i="0" u="none" strike="noStrike" cap="none" normalizeH="0" baseline="0" smtClean="0">
                          <a:ln>
                            <a:noFill/>
                          </a:ln>
                          <a:solidFill>
                            <a:srgbClr val="00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6.72</a:t>
                      </a:r>
                      <a:endParaRPr kumimoji="0" lang="zh-CN" altLang="en-US" sz="1800" b="0" i="0" u="none" strike="noStrike" cap="none" normalizeH="0" baseline="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0" i="0" u="none" strike="noStrike" cap="none" normalizeH="0" baseline="0" smtClean="0">
                          <a:ln>
                            <a:noFill/>
                          </a:ln>
                          <a:solidFill>
                            <a:srgbClr val="00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5.04</a:t>
                      </a:r>
                      <a:endParaRPr kumimoji="0" lang="zh-CN" altLang="en-US" sz="1800" b="0" i="0" u="none" strike="noStrike" cap="none" normalizeH="0" baseline="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6081">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zh-CN" sz="2400" b="1" i="0" u="none" strike="noStrike" cap="none" normalizeH="0" baseline="0" dirty="0" smtClean="0">
                          <a:ln>
                            <a:noFill/>
                          </a:ln>
                          <a:solidFill>
                            <a:srgbClr val="FF0000"/>
                          </a:solidFill>
                          <a:effectLst/>
                          <a:latin typeface="华文楷体" panose="02010600040101010101" pitchFamily="2" charset="-122"/>
                          <a:ea typeface="华文楷体" panose="02010600040101010101" pitchFamily="2" charset="-122"/>
                          <a:sym typeface="华文楷体" panose="02010600040101010101" pitchFamily="2" charset="-122"/>
                        </a:rPr>
                        <a:t>计税单位成本</a:t>
                      </a:r>
                      <a:endParaRPr kumimoji="0" lang="zh-CN" sz="2400" b="0" i="0" u="none" strike="noStrike" cap="none" normalizeH="0" baseline="0" dirty="0" smtClean="0">
                        <a:ln>
                          <a:noFill/>
                        </a:ln>
                        <a:solidFill>
                          <a:srgbClr val="FF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zh-CN" altLang="zh-CN" sz="1800" b="1" i="0" u="none" strike="noStrike" cap="none" normalizeH="0" baseline="0" dirty="0" smtClean="0">
                          <a:ln>
                            <a:noFill/>
                          </a:ln>
                          <a:solidFill>
                            <a:srgbClr val="FF0000"/>
                          </a:solidFill>
                          <a:effectLst/>
                          <a:latin typeface="华文楷体" panose="02010600040101010101" pitchFamily="2" charset="-122"/>
                          <a:ea typeface="华文楷体" panose="02010600040101010101" pitchFamily="2" charset="-122"/>
                          <a:sym typeface="华文楷体" panose="02010600040101010101" pitchFamily="2" charset="-122"/>
                        </a:rPr>
                        <a:t>※</a:t>
                      </a:r>
                      <a:endParaRPr kumimoji="0" lang="zh-CN" altLang="zh-CN" sz="1800" b="0" i="0" u="none" strike="noStrike" cap="none" normalizeH="0" baseline="0" dirty="0" smtClean="0">
                        <a:ln>
                          <a:noFill/>
                        </a:ln>
                        <a:solidFill>
                          <a:srgbClr val="FF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1" i="0" u="none" strike="noStrike" cap="none" normalizeH="0" baseline="0" dirty="0" smtClean="0">
                          <a:ln>
                            <a:noFill/>
                          </a:ln>
                          <a:solidFill>
                            <a:srgbClr val="FF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4342.41</a:t>
                      </a:r>
                      <a:endParaRPr kumimoji="0" lang="zh-CN" altLang="en-US" sz="1800" b="0" i="0" u="none" strike="noStrike" cap="none" normalizeH="0" baseline="0" dirty="0" smtClean="0">
                        <a:ln>
                          <a:noFill/>
                        </a:ln>
                        <a:solidFill>
                          <a:srgbClr val="FF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1" i="0" u="none" strike="noStrike" cap="none" normalizeH="0" baseline="0" dirty="0" smtClean="0">
                          <a:ln>
                            <a:noFill/>
                          </a:ln>
                          <a:solidFill>
                            <a:srgbClr val="FF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5944.70</a:t>
                      </a:r>
                      <a:endParaRPr kumimoji="0" lang="zh-CN" altLang="en-US" sz="1800" b="0" i="0" u="none" strike="noStrike" cap="none" normalizeH="0" baseline="0" dirty="0" smtClean="0">
                        <a:ln>
                          <a:noFill/>
                        </a:ln>
                        <a:solidFill>
                          <a:srgbClr val="FF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1" i="0" u="none" strike="noStrike" cap="none" normalizeH="0" baseline="0" dirty="0" smtClean="0">
                          <a:ln>
                            <a:noFill/>
                          </a:ln>
                          <a:solidFill>
                            <a:srgbClr val="FF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3467.49</a:t>
                      </a:r>
                      <a:endParaRPr kumimoji="0" lang="zh-CN" altLang="en-US" sz="1800" b="0" i="0" u="none" strike="noStrike" cap="none" normalizeH="0" baseline="0" dirty="0" smtClean="0">
                        <a:ln>
                          <a:noFill/>
                        </a:ln>
                        <a:solidFill>
                          <a:srgbClr val="FF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1" i="0" u="none" strike="noStrike" cap="none" normalizeH="0" baseline="0" smtClean="0">
                          <a:ln>
                            <a:noFill/>
                          </a:ln>
                          <a:solidFill>
                            <a:srgbClr val="FF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4084.68</a:t>
                      </a:r>
                      <a:endParaRPr kumimoji="0" lang="zh-CN" altLang="en-US" sz="1800" b="0" i="0" u="none" strike="noStrike" cap="none" normalizeH="0" baseline="0" smtClean="0">
                        <a:ln>
                          <a:noFill/>
                        </a:ln>
                        <a:solidFill>
                          <a:srgbClr val="FF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6081">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zh-CN" sz="2400" b="0" i="0" u="none" strike="noStrike" cap="none" normalizeH="0" baseline="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rPr>
                        <a:t>土地面积</a:t>
                      </a: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0" i="0" u="none" strike="noStrike" cap="none" normalizeH="0" baseline="0" smtClean="0">
                          <a:ln>
                            <a:noFill/>
                          </a:ln>
                          <a:solidFill>
                            <a:srgbClr val="00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135645</a:t>
                      </a:r>
                      <a:endParaRPr kumimoji="0" lang="zh-CN" altLang="en-US" sz="1800" b="0" i="0" u="none" strike="noStrike" cap="none" normalizeH="0" baseline="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0" i="0" u="none" strike="noStrike" cap="none" normalizeH="0" baseline="0" dirty="0" smtClean="0">
                          <a:ln>
                            <a:noFill/>
                          </a:ln>
                          <a:solidFill>
                            <a:srgbClr val="00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29800</a:t>
                      </a:r>
                      <a:endParaRPr kumimoji="0" lang="zh-CN" altLang="en-US" sz="1800" b="0" i="0" u="none" strike="noStrike" cap="none" normalizeH="0" baseline="0" dirty="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0" i="0" u="none" strike="noStrike" cap="none" normalizeH="0" baseline="0" dirty="0" smtClean="0">
                          <a:ln>
                            <a:noFill/>
                          </a:ln>
                          <a:solidFill>
                            <a:srgbClr val="00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27528</a:t>
                      </a:r>
                      <a:endParaRPr kumimoji="0" lang="zh-CN" altLang="en-US" sz="1800" b="0" i="0" u="none" strike="noStrike" cap="none" normalizeH="0" baseline="0" dirty="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0" i="0" u="none" strike="noStrike" cap="none" normalizeH="0" baseline="0" dirty="0" smtClean="0">
                          <a:ln>
                            <a:noFill/>
                          </a:ln>
                          <a:solidFill>
                            <a:srgbClr val="00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36752</a:t>
                      </a:r>
                      <a:endParaRPr kumimoji="0" lang="zh-CN" altLang="en-US" sz="1800" b="0" i="0" u="none" strike="noStrike" cap="none" normalizeH="0" baseline="0" dirty="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0" i="0" u="none" strike="noStrike" cap="none" normalizeH="0" baseline="0" dirty="0" smtClean="0">
                          <a:ln>
                            <a:noFill/>
                          </a:ln>
                          <a:solidFill>
                            <a:srgbClr val="00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41412</a:t>
                      </a:r>
                      <a:endParaRPr kumimoji="0" lang="zh-CN" altLang="en-US" sz="1800" b="0" i="0" u="none" strike="noStrike" cap="none" normalizeH="0" baseline="0" dirty="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6081">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zh-CN" sz="2400" b="0" i="0" u="none" strike="noStrike" cap="none" normalizeH="0" baseline="0" dirty="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rPr>
                        <a:t>占地面积比</a:t>
                      </a: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zh-CN" altLang="zh-CN" sz="1800" b="0" i="0" u="none" strike="noStrike" cap="none" normalizeH="0" baseline="0" dirty="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rPr>
                        <a:t>※</a:t>
                      </a: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0" i="0" u="none" strike="noStrike" cap="none" normalizeH="0" baseline="0" dirty="0" smtClean="0">
                          <a:ln>
                            <a:noFill/>
                          </a:ln>
                          <a:solidFill>
                            <a:srgbClr val="00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22%</a:t>
                      </a:r>
                      <a:endParaRPr kumimoji="0" lang="zh-CN" altLang="en-US" sz="1800" b="0" i="0" u="none" strike="noStrike" cap="none" normalizeH="0" baseline="0" dirty="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0" i="0" u="none" strike="noStrike" cap="none" normalizeH="0" baseline="0" dirty="0" smtClean="0">
                          <a:ln>
                            <a:noFill/>
                          </a:ln>
                          <a:solidFill>
                            <a:srgbClr val="00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20.32%</a:t>
                      </a:r>
                      <a:endParaRPr kumimoji="0" lang="zh-CN" altLang="en-US" sz="1800" b="0" i="0" u="none" strike="noStrike" cap="none" normalizeH="0" baseline="0" dirty="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0" i="0" u="none" strike="noStrike" cap="none" normalizeH="0" baseline="0" dirty="0" smtClean="0">
                          <a:ln>
                            <a:noFill/>
                          </a:ln>
                          <a:solidFill>
                            <a:srgbClr val="00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27.11</a:t>
                      </a:r>
                      <a:endParaRPr kumimoji="0" lang="zh-CN" altLang="en-US" sz="1800" b="0" i="0" u="none" strike="noStrike" cap="none" normalizeH="0" baseline="0" dirty="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0" i="0" u="none" strike="noStrike" cap="none" normalizeH="0" baseline="0" dirty="0" smtClean="0">
                          <a:ln>
                            <a:noFill/>
                          </a:ln>
                          <a:solidFill>
                            <a:srgbClr val="00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30.57%</a:t>
                      </a:r>
                      <a:endParaRPr kumimoji="0" lang="zh-CN" altLang="en-US" sz="1800" b="0" i="0" u="none" strike="noStrike" cap="none" normalizeH="0" baseline="0" dirty="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6081">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zh-CN" sz="2400" b="0" i="0" u="none" strike="noStrike" cap="none" normalizeH="0" baseline="0" dirty="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rPr>
                        <a:t>计税土地成本</a:t>
                      </a: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0" i="0" u="none" strike="noStrike" cap="none" normalizeH="0" baseline="0" smtClean="0">
                          <a:ln>
                            <a:noFill/>
                          </a:ln>
                          <a:solidFill>
                            <a:srgbClr val="00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7.48</a:t>
                      </a:r>
                      <a:endParaRPr kumimoji="0" lang="zh-CN" altLang="en-US" sz="1800" b="0" i="0" u="none" strike="noStrike" cap="none" normalizeH="0" baseline="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0" i="0" u="none" strike="noStrike" cap="none" normalizeH="0" baseline="0" smtClean="0">
                          <a:ln>
                            <a:noFill/>
                          </a:ln>
                          <a:solidFill>
                            <a:srgbClr val="00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1.65</a:t>
                      </a:r>
                      <a:endParaRPr kumimoji="0" lang="zh-CN" altLang="en-US" sz="1800" b="0" i="0" u="none" strike="noStrike" cap="none" normalizeH="0" baseline="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0" i="0" u="none" strike="noStrike" cap="none" normalizeH="0" baseline="0" smtClean="0">
                          <a:ln>
                            <a:noFill/>
                          </a:ln>
                          <a:solidFill>
                            <a:srgbClr val="00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1.52</a:t>
                      </a:r>
                      <a:endParaRPr kumimoji="0" lang="zh-CN" altLang="en-US" sz="1800" b="0" i="0" u="none" strike="noStrike" cap="none" normalizeH="0" baseline="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0" i="0" u="none" strike="noStrike" cap="none" normalizeH="0" baseline="0" dirty="0" smtClean="0">
                          <a:ln>
                            <a:noFill/>
                          </a:ln>
                          <a:solidFill>
                            <a:srgbClr val="00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2.03</a:t>
                      </a:r>
                      <a:endParaRPr kumimoji="0" lang="zh-CN" altLang="en-US" sz="1800" b="0" i="0" u="none" strike="noStrike" cap="none" normalizeH="0" baseline="0" dirty="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0" i="0" u="none" strike="noStrike" cap="none" normalizeH="0" baseline="0" dirty="0" smtClean="0">
                          <a:ln>
                            <a:noFill/>
                          </a:ln>
                          <a:solidFill>
                            <a:srgbClr val="00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2.29</a:t>
                      </a:r>
                      <a:endParaRPr kumimoji="0" lang="zh-CN" altLang="en-US" sz="1800" b="0" i="0" u="none" strike="noStrike" cap="none" normalizeH="0" baseline="0" dirty="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1571">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zh-CN" sz="2400" b="1" i="0" u="none" strike="noStrike" cap="none" normalizeH="0" baseline="0" dirty="0" smtClean="0">
                          <a:ln>
                            <a:noFill/>
                          </a:ln>
                          <a:solidFill>
                            <a:srgbClr val="00B050"/>
                          </a:solidFill>
                          <a:effectLst/>
                          <a:latin typeface="华文楷体" panose="02010600040101010101" pitchFamily="2" charset="-122"/>
                          <a:ea typeface="华文楷体" panose="02010600040101010101" pitchFamily="2" charset="-122"/>
                          <a:sym typeface="华文楷体" panose="02010600040101010101" pitchFamily="2" charset="-122"/>
                        </a:rPr>
                        <a:t>计税单位土地成本</a:t>
                      </a:r>
                      <a:endParaRPr kumimoji="0" lang="zh-CN" sz="2400" b="0" i="0" u="none" strike="noStrike" cap="none" normalizeH="0" baseline="0" dirty="0" smtClean="0">
                        <a:ln>
                          <a:noFill/>
                        </a:ln>
                        <a:solidFill>
                          <a:srgbClr val="00B05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zh-CN" altLang="zh-CN" sz="1800" b="1" i="0" u="none" strike="noStrike" cap="none" normalizeH="0" baseline="0" dirty="0" smtClean="0">
                          <a:ln>
                            <a:noFill/>
                          </a:ln>
                          <a:solidFill>
                            <a:srgbClr val="00B050"/>
                          </a:solidFill>
                          <a:effectLst/>
                          <a:latin typeface="华文楷体" panose="02010600040101010101" pitchFamily="2" charset="-122"/>
                          <a:ea typeface="华文楷体" panose="02010600040101010101" pitchFamily="2" charset="-122"/>
                          <a:sym typeface="华文楷体" panose="02010600040101010101" pitchFamily="2" charset="-122"/>
                        </a:rPr>
                        <a:t>※</a:t>
                      </a:r>
                      <a:endParaRPr kumimoji="0" lang="zh-CN" altLang="zh-CN" sz="1800" b="0" i="0" u="none" strike="noStrike" cap="none" normalizeH="0" baseline="0" dirty="0" smtClean="0">
                        <a:ln>
                          <a:noFill/>
                        </a:ln>
                        <a:solidFill>
                          <a:srgbClr val="00B05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1" i="0" u="none" strike="noStrike" cap="none" normalizeH="0" baseline="0" dirty="0" smtClean="0">
                          <a:ln>
                            <a:noFill/>
                          </a:ln>
                          <a:solidFill>
                            <a:srgbClr val="00B050"/>
                          </a:solidFill>
                          <a:effectLst/>
                          <a:latin typeface="Franklin Gothic Book" panose="020B0503020102020204" pitchFamily="34" charset="0"/>
                          <a:ea typeface="微软雅黑" panose="020B0503020204020204" pitchFamily="34" charset="-122"/>
                          <a:sym typeface="Franklin Gothic Book" panose="020B0503020102020204" pitchFamily="34" charset="0"/>
                        </a:rPr>
                        <a:t>1242.05</a:t>
                      </a:r>
                      <a:endParaRPr kumimoji="0" lang="zh-CN" altLang="en-US" sz="1800" b="0" i="0" u="none" strike="noStrike" cap="none" normalizeH="0" baseline="0" dirty="0" smtClean="0">
                        <a:ln>
                          <a:noFill/>
                        </a:ln>
                        <a:solidFill>
                          <a:srgbClr val="00B05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1" i="0" u="none" strike="noStrike" cap="none" normalizeH="0" baseline="0" smtClean="0">
                          <a:ln>
                            <a:noFill/>
                          </a:ln>
                          <a:solidFill>
                            <a:srgbClr val="00B050"/>
                          </a:solidFill>
                          <a:effectLst/>
                          <a:latin typeface="Franklin Gothic Book" panose="020B0503020102020204" pitchFamily="34" charset="0"/>
                          <a:ea typeface="微软雅黑" panose="020B0503020204020204" pitchFamily="34" charset="-122"/>
                          <a:sym typeface="Franklin Gothic Book" panose="020B0503020102020204" pitchFamily="34" charset="0"/>
                        </a:rPr>
                        <a:t>2721.67</a:t>
                      </a:r>
                      <a:endParaRPr kumimoji="0" lang="zh-CN" altLang="en-US" sz="1800" b="0" i="0" u="none" strike="noStrike" cap="none" normalizeH="0" baseline="0" smtClean="0">
                        <a:ln>
                          <a:noFill/>
                        </a:ln>
                        <a:solidFill>
                          <a:srgbClr val="00B05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1" i="0" u="none" strike="noStrike" cap="none" normalizeH="0" baseline="0" smtClean="0">
                          <a:ln>
                            <a:noFill/>
                          </a:ln>
                          <a:solidFill>
                            <a:srgbClr val="00B050"/>
                          </a:solidFill>
                          <a:effectLst/>
                          <a:latin typeface="Franklin Gothic Book" panose="020B0503020102020204" pitchFamily="34" charset="0"/>
                          <a:ea typeface="微软雅黑" panose="020B0503020204020204" pitchFamily="34" charset="-122"/>
                          <a:sym typeface="Franklin Gothic Book" panose="020B0503020102020204" pitchFamily="34" charset="0"/>
                        </a:rPr>
                        <a:t>1047.47</a:t>
                      </a:r>
                      <a:endParaRPr kumimoji="0" lang="zh-CN" altLang="en-US" sz="1800" b="0" i="0" u="none" strike="noStrike" cap="none" normalizeH="0" baseline="0" smtClean="0">
                        <a:ln>
                          <a:noFill/>
                        </a:ln>
                        <a:solidFill>
                          <a:srgbClr val="00B05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1" i="0" u="none" strike="noStrike" cap="none" normalizeH="0" baseline="0" dirty="0" smtClean="0">
                          <a:ln>
                            <a:noFill/>
                          </a:ln>
                          <a:solidFill>
                            <a:srgbClr val="00B050"/>
                          </a:solidFill>
                          <a:effectLst/>
                          <a:latin typeface="Franklin Gothic Book" panose="020B0503020102020204" pitchFamily="34" charset="0"/>
                          <a:ea typeface="微软雅黑" panose="020B0503020204020204" pitchFamily="34" charset="-122"/>
                          <a:sym typeface="Franklin Gothic Book" panose="020B0503020102020204" pitchFamily="34" charset="0"/>
                        </a:rPr>
                        <a:t>1855.93</a:t>
                      </a:r>
                      <a:endParaRPr kumimoji="0" lang="zh-CN" altLang="en-US" sz="1800" b="0" i="0" u="none" strike="noStrike" cap="none" normalizeH="0" baseline="0" dirty="0" smtClean="0">
                        <a:ln>
                          <a:noFill/>
                        </a:ln>
                        <a:solidFill>
                          <a:srgbClr val="00B05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68611"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68612"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68613"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68614"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8615"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graphicFrame>
        <p:nvGraphicFramePr>
          <p:cNvPr id="56328" name="Group 8"/>
          <p:cNvGraphicFramePr>
            <a:graphicFrameLocks noGrp="1"/>
          </p:cNvGraphicFramePr>
          <p:nvPr/>
        </p:nvGraphicFramePr>
        <p:xfrm>
          <a:off x="323850" y="188913"/>
          <a:ext cx="8423275" cy="6478620"/>
        </p:xfrm>
        <a:graphic>
          <a:graphicData uri="http://schemas.openxmlformats.org/drawingml/2006/table">
            <a:tbl>
              <a:tblPr/>
              <a:tblGrid>
                <a:gridCol w="2376020"/>
                <a:gridCol w="1296090"/>
                <a:gridCol w="1406303"/>
                <a:gridCol w="1114425"/>
                <a:gridCol w="1116012"/>
                <a:gridCol w="1114425"/>
              </a:tblGrid>
              <a:tr h="731508">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zh-CN" sz="2400" b="0" i="0" u="none" strike="noStrike" cap="none" normalizeH="0" baseline="0" dirty="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rPr>
                        <a:t>项目内容</a:t>
                      </a: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zh-CN" sz="2400" b="0" i="0" u="none" strike="noStrike" cap="none" normalizeH="0" baseline="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rPr>
                        <a:t>总计</a:t>
                      </a: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zh-CN" sz="2400" b="0" i="0" u="none" strike="noStrike" cap="none" normalizeH="0" baseline="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rPr>
                        <a:t>写字楼</a:t>
                      </a: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zh-CN" sz="2400" b="0" i="0" u="none" strike="noStrike" cap="none" normalizeH="0" baseline="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rPr>
                        <a:t>商业卖场</a:t>
                      </a: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zh-CN" sz="2400" b="0" i="0" u="none" strike="noStrike" cap="none" normalizeH="0" baseline="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rPr>
                        <a:t>高层住宅</a:t>
                      </a: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zh-CN" sz="2400" b="0" i="0" u="none" strike="noStrike" cap="none" normalizeH="0" baseline="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rPr>
                        <a:t>多层住宅</a:t>
                      </a: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4010">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zh-CN" sz="2400" b="0" i="0" u="none" strike="noStrike" cap="none" normalizeH="0" baseline="0" dirty="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rPr>
                        <a:t>建筑面积</a:t>
                      </a: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0" i="0" u="none" strike="noStrike" cap="none" normalizeH="0" baseline="0" dirty="0" smtClean="0">
                          <a:ln>
                            <a:noFill/>
                          </a:ln>
                          <a:solidFill>
                            <a:srgbClr val="00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505878</a:t>
                      </a:r>
                      <a:endParaRPr kumimoji="0" lang="zh-CN" altLang="en-US" sz="1800" b="0" i="0" u="none" strike="noStrike" cap="none" normalizeH="0" baseline="0" dirty="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0" i="0" u="none" strike="noStrike" cap="none" normalizeH="0" baseline="0" dirty="0" smtClean="0">
                          <a:ln>
                            <a:noFill/>
                          </a:ln>
                          <a:solidFill>
                            <a:srgbClr val="00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132845</a:t>
                      </a:r>
                      <a:endParaRPr kumimoji="0" lang="zh-CN" altLang="en-US" sz="1800" b="0" i="0" u="none" strike="noStrike" cap="none" normalizeH="0" baseline="0" dirty="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0" i="0" u="none" strike="noStrike" cap="none" normalizeH="0" baseline="0" dirty="0" smtClean="0">
                          <a:ln>
                            <a:noFill/>
                          </a:ln>
                          <a:solidFill>
                            <a:srgbClr val="00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55845</a:t>
                      </a:r>
                      <a:endParaRPr kumimoji="0" lang="zh-CN" altLang="en-US" sz="1800" b="0" i="0" u="none" strike="noStrike" cap="none" normalizeH="0" baseline="0" dirty="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0" i="0" u="none" strike="noStrike" cap="none" normalizeH="0" baseline="0" dirty="0" smtClean="0">
                          <a:ln>
                            <a:noFill/>
                          </a:ln>
                          <a:solidFill>
                            <a:srgbClr val="00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193800</a:t>
                      </a:r>
                      <a:endParaRPr kumimoji="0" lang="zh-CN" altLang="en-US" sz="1800" b="0" i="0" u="none" strike="noStrike" cap="none" normalizeH="0" baseline="0" dirty="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0" i="0" u="none" strike="noStrike" cap="none" normalizeH="0" baseline="0" dirty="0" smtClean="0">
                          <a:ln>
                            <a:noFill/>
                          </a:ln>
                          <a:solidFill>
                            <a:srgbClr val="00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123388</a:t>
                      </a:r>
                      <a:endParaRPr kumimoji="0" lang="zh-CN" altLang="en-US" sz="1800" b="0" i="0" u="none" strike="noStrike" cap="none" normalizeH="0" baseline="0" dirty="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4010">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zh-CN" sz="2400" b="0" i="0" u="none" strike="noStrike" cap="none" normalizeH="0" baseline="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rPr>
                        <a:t>预算造价</a:t>
                      </a: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0" i="0" u="none" strike="noStrike" cap="none" normalizeH="0" baseline="0" smtClean="0">
                          <a:ln>
                            <a:noFill/>
                          </a:ln>
                          <a:solidFill>
                            <a:srgbClr val="00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8.12</a:t>
                      </a:r>
                      <a:endParaRPr kumimoji="0" lang="zh-CN" altLang="en-US" sz="1800" b="0" i="0" u="none" strike="noStrike" cap="none" normalizeH="0" baseline="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0" i="0" u="none" strike="noStrike" cap="none" normalizeH="0" baseline="0" dirty="0" smtClean="0">
                          <a:ln>
                            <a:noFill/>
                          </a:ln>
                          <a:solidFill>
                            <a:srgbClr val="00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2.72</a:t>
                      </a:r>
                      <a:endParaRPr kumimoji="0" lang="zh-CN" altLang="en-US" sz="1800" b="0" i="0" u="none" strike="noStrike" cap="none" normalizeH="0" baseline="0" dirty="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0" i="0" u="none" strike="noStrike" cap="none" normalizeH="0" baseline="0" dirty="0" smtClean="0">
                          <a:ln>
                            <a:noFill/>
                          </a:ln>
                          <a:solidFill>
                            <a:srgbClr val="00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1.21</a:t>
                      </a:r>
                      <a:endParaRPr kumimoji="0" lang="zh-CN" altLang="en-US" sz="1800" b="0" i="0" u="none" strike="noStrike" cap="none" normalizeH="0" baseline="0" dirty="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0" i="0" u="none" strike="noStrike" cap="none" normalizeH="0" baseline="0" smtClean="0">
                          <a:ln>
                            <a:noFill/>
                          </a:ln>
                          <a:solidFill>
                            <a:srgbClr val="00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2.70</a:t>
                      </a:r>
                      <a:endParaRPr kumimoji="0" lang="zh-CN" altLang="en-US" sz="1800" b="0" i="0" u="none" strike="noStrike" cap="none" normalizeH="0" baseline="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0" i="0" u="none" strike="noStrike" cap="none" normalizeH="0" baseline="0" smtClean="0">
                          <a:ln>
                            <a:noFill/>
                          </a:ln>
                          <a:solidFill>
                            <a:srgbClr val="00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1.49</a:t>
                      </a:r>
                      <a:endParaRPr kumimoji="0" lang="zh-CN" altLang="en-US" sz="1800" b="0" i="0" u="none" strike="noStrike" cap="none" normalizeH="0" baseline="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4010">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zh-CN" sz="2400" b="0" i="0" u="none" strike="noStrike" cap="none" normalizeH="0" baseline="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rPr>
                        <a:t>预算造价比</a:t>
                      </a: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zh-CN" altLang="zh-CN" sz="1800" b="0" i="0" u="none" strike="noStrike" cap="none" normalizeH="0" baseline="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rPr>
                        <a:t>※</a:t>
                      </a: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0" i="0" u="none" strike="noStrike" cap="none" normalizeH="0" baseline="0" dirty="0" smtClean="0">
                          <a:ln>
                            <a:noFill/>
                          </a:ln>
                          <a:solidFill>
                            <a:srgbClr val="00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33.5%</a:t>
                      </a:r>
                      <a:endParaRPr kumimoji="0" lang="zh-CN" altLang="en-US" sz="1800" b="0" i="0" u="none" strike="noStrike" cap="none" normalizeH="0" baseline="0" dirty="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0" i="0" u="none" strike="noStrike" cap="none" normalizeH="0" baseline="0" smtClean="0">
                          <a:ln>
                            <a:noFill/>
                          </a:ln>
                          <a:solidFill>
                            <a:srgbClr val="00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14.9%</a:t>
                      </a:r>
                      <a:endParaRPr kumimoji="0" lang="zh-CN" altLang="en-US" sz="1800" b="0" i="0" u="none" strike="noStrike" cap="none" normalizeH="0" baseline="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0" i="0" u="none" strike="noStrike" cap="none" normalizeH="0" baseline="0" dirty="0" smtClean="0">
                          <a:ln>
                            <a:noFill/>
                          </a:ln>
                          <a:solidFill>
                            <a:srgbClr val="00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33.25%</a:t>
                      </a:r>
                      <a:endParaRPr kumimoji="0" lang="zh-CN" altLang="en-US" sz="1800" b="0" i="0" u="none" strike="noStrike" cap="none" normalizeH="0" baseline="0" dirty="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0" i="0" u="none" strike="noStrike" cap="none" normalizeH="0" baseline="0" smtClean="0">
                          <a:ln>
                            <a:noFill/>
                          </a:ln>
                          <a:solidFill>
                            <a:srgbClr val="00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18.35%</a:t>
                      </a:r>
                      <a:endParaRPr kumimoji="0" lang="zh-CN" altLang="en-US" sz="1800" b="0" i="0" u="none" strike="noStrike" cap="none" normalizeH="0" baseline="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4010">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zh-CN" sz="2400" b="0" i="0" u="none" strike="noStrike" cap="none" normalizeH="0" baseline="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rPr>
                        <a:t>计税建筑成本</a:t>
                      </a: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0" i="0" u="none" strike="noStrike" cap="none" normalizeH="0" baseline="0" smtClean="0">
                          <a:ln>
                            <a:noFill/>
                          </a:ln>
                          <a:solidFill>
                            <a:srgbClr val="00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8.45</a:t>
                      </a:r>
                      <a:endParaRPr kumimoji="0" lang="zh-CN" altLang="en-US" sz="1800" b="0" i="0" u="none" strike="noStrike" cap="none" normalizeH="0" baseline="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0" i="0" u="none" strike="noStrike" cap="none" normalizeH="0" baseline="0" dirty="0" smtClean="0">
                          <a:ln>
                            <a:noFill/>
                          </a:ln>
                          <a:solidFill>
                            <a:srgbClr val="00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2.83</a:t>
                      </a:r>
                      <a:endParaRPr kumimoji="0" lang="zh-CN" altLang="en-US" sz="1800" b="0" i="0" u="none" strike="noStrike" cap="none" normalizeH="0" baseline="0" dirty="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0" i="0" u="none" strike="noStrike" cap="none" normalizeH="0" baseline="0" smtClean="0">
                          <a:ln>
                            <a:noFill/>
                          </a:ln>
                          <a:solidFill>
                            <a:srgbClr val="00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1.26</a:t>
                      </a:r>
                      <a:endParaRPr kumimoji="0" lang="zh-CN" altLang="en-US" sz="1800" b="0" i="0" u="none" strike="noStrike" cap="none" normalizeH="0" baseline="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0" i="0" u="none" strike="noStrike" cap="none" normalizeH="0" baseline="0" dirty="0" smtClean="0">
                          <a:ln>
                            <a:noFill/>
                          </a:ln>
                          <a:solidFill>
                            <a:srgbClr val="00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2.81</a:t>
                      </a:r>
                      <a:endParaRPr kumimoji="0" lang="zh-CN" altLang="en-US" sz="1800" b="0" i="0" u="none" strike="noStrike" cap="none" normalizeH="0" baseline="0" dirty="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0" i="0" u="none" strike="noStrike" cap="none" normalizeH="0" baseline="0" dirty="0" smtClean="0">
                          <a:ln>
                            <a:noFill/>
                          </a:ln>
                          <a:solidFill>
                            <a:srgbClr val="00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1.55</a:t>
                      </a:r>
                      <a:endParaRPr kumimoji="0" lang="zh-CN" altLang="en-US" sz="1800" b="0" i="0" u="none" strike="noStrike" cap="none" normalizeH="0" baseline="0" dirty="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1508">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zh-CN" sz="2400" b="1" i="0" u="none" strike="noStrike" cap="none" normalizeH="0" baseline="0" smtClean="0">
                          <a:ln>
                            <a:noFill/>
                          </a:ln>
                          <a:solidFill>
                            <a:srgbClr val="00B050"/>
                          </a:solidFill>
                          <a:effectLst/>
                          <a:latin typeface="华文楷体" panose="02010600040101010101" pitchFamily="2" charset="-122"/>
                          <a:ea typeface="华文楷体" panose="02010600040101010101" pitchFamily="2" charset="-122"/>
                          <a:sym typeface="华文楷体" panose="02010600040101010101" pitchFamily="2" charset="-122"/>
                        </a:rPr>
                        <a:t>计税单位建筑成本</a:t>
                      </a:r>
                      <a:endParaRPr kumimoji="0" lang="zh-CN" sz="2400" b="0" i="0" u="none" strike="noStrike" cap="none" normalizeH="0" baseline="0" smtClean="0">
                        <a:ln>
                          <a:noFill/>
                        </a:ln>
                        <a:solidFill>
                          <a:srgbClr val="00B05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zh-CN" altLang="zh-CN" sz="1800" b="1" i="0" u="none" strike="noStrike" cap="none" normalizeH="0" baseline="0" smtClean="0">
                          <a:ln>
                            <a:noFill/>
                          </a:ln>
                          <a:solidFill>
                            <a:srgbClr val="00B050"/>
                          </a:solidFill>
                          <a:effectLst/>
                          <a:latin typeface="华文楷体" panose="02010600040101010101" pitchFamily="2" charset="-122"/>
                          <a:ea typeface="华文楷体" panose="02010600040101010101" pitchFamily="2" charset="-122"/>
                          <a:sym typeface="华文楷体" panose="02010600040101010101" pitchFamily="2" charset="-122"/>
                        </a:rPr>
                        <a:t>※</a:t>
                      </a:r>
                      <a:endParaRPr kumimoji="0" lang="zh-CN" altLang="zh-CN" sz="1800" b="0" i="0" u="none" strike="noStrike" cap="none" normalizeH="0" baseline="0" smtClean="0">
                        <a:ln>
                          <a:noFill/>
                        </a:ln>
                        <a:solidFill>
                          <a:srgbClr val="00B05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1" i="0" u="none" strike="noStrike" cap="none" normalizeH="0" baseline="0" dirty="0" smtClean="0">
                          <a:ln>
                            <a:noFill/>
                          </a:ln>
                          <a:solidFill>
                            <a:srgbClr val="00B050"/>
                          </a:solidFill>
                          <a:effectLst/>
                          <a:latin typeface="Franklin Gothic Book" panose="020B0503020102020204" pitchFamily="34" charset="0"/>
                          <a:ea typeface="微软雅黑" panose="020B0503020204020204" pitchFamily="34" charset="-122"/>
                          <a:sym typeface="Franklin Gothic Book" panose="020B0503020102020204" pitchFamily="34" charset="0"/>
                        </a:rPr>
                        <a:t>2130.30</a:t>
                      </a:r>
                      <a:endParaRPr kumimoji="0" lang="zh-CN" altLang="en-US" sz="1800" b="0" i="0" u="none" strike="noStrike" cap="none" normalizeH="0" baseline="0" dirty="0" smtClean="0">
                        <a:ln>
                          <a:noFill/>
                        </a:ln>
                        <a:solidFill>
                          <a:srgbClr val="00B05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1" i="0" u="none" strike="noStrike" cap="none" normalizeH="0" baseline="0" smtClean="0">
                          <a:ln>
                            <a:noFill/>
                          </a:ln>
                          <a:solidFill>
                            <a:srgbClr val="00B050"/>
                          </a:solidFill>
                          <a:effectLst/>
                          <a:latin typeface="Franklin Gothic Book" panose="020B0503020102020204" pitchFamily="34" charset="0"/>
                          <a:ea typeface="微软雅黑" panose="020B0503020204020204" pitchFamily="34" charset="-122"/>
                          <a:sym typeface="Franklin Gothic Book" panose="020B0503020102020204" pitchFamily="34" charset="0"/>
                        </a:rPr>
                        <a:t>2256.12</a:t>
                      </a:r>
                      <a:endParaRPr kumimoji="0" lang="zh-CN" altLang="en-US" sz="1800" b="0" i="0" u="none" strike="noStrike" cap="none" normalizeH="0" baseline="0" smtClean="0">
                        <a:ln>
                          <a:noFill/>
                        </a:ln>
                        <a:solidFill>
                          <a:srgbClr val="00B05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1" i="0" u="none" strike="noStrike" cap="none" normalizeH="0" baseline="0" smtClean="0">
                          <a:ln>
                            <a:noFill/>
                          </a:ln>
                          <a:solidFill>
                            <a:srgbClr val="00B050"/>
                          </a:solidFill>
                          <a:effectLst/>
                          <a:latin typeface="Franklin Gothic Book" panose="020B0503020102020204" pitchFamily="34" charset="0"/>
                          <a:ea typeface="微软雅黑" panose="020B0503020204020204" pitchFamily="34" charset="-122"/>
                          <a:sym typeface="Franklin Gothic Book" panose="020B0503020102020204" pitchFamily="34" charset="0"/>
                        </a:rPr>
                        <a:t>1449.95</a:t>
                      </a:r>
                      <a:endParaRPr kumimoji="0" lang="zh-CN" altLang="en-US" sz="1800" b="0" i="0" u="none" strike="noStrike" cap="none" normalizeH="0" baseline="0" smtClean="0">
                        <a:ln>
                          <a:noFill/>
                        </a:ln>
                        <a:solidFill>
                          <a:srgbClr val="00B05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1" i="0" u="none" strike="noStrike" cap="none" normalizeH="0" baseline="0" dirty="0" smtClean="0">
                          <a:ln>
                            <a:noFill/>
                          </a:ln>
                          <a:solidFill>
                            <a:srgbClr val="00B050"/>
                          </a:solidFill>
                          <a:effectLst/>
                          <a:latin typeface="Franklin Gothic Book" panose="020B0503020102020204" pitchFamily="34" charset="0"/>
                          <a:ea typeface="微软雅黑" panose="020B0503020204020204" pitchFamily="34" charset="-122"/>
                          <a:sym typeface="Franklin Gothic Book" panose="020B0503020102020204" pitchFamily="34" charset="0"/>
                        </a:rPr>
                        <a:t>1256.20</a:t>
                      </a:r>
                      <a:endParaRPr kumimoji="0" lang="zh-CN" altLang="en-US" sz="1800" b="0" i="0" u="none" strike="noStrike" cap="none" normalizeH="0" baseline="0" dirty="0" smtClean="0">
                        <a:ln>
                          <a:noFill/>
                        </a:ln>
                        <a:solidFill>
                          <a:srgbClr val="00B05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4010">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zh-CN" sz="2400" b="0" i="0" u="none" strike="noStrike" cap="none" normalizeH="0" baseline="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rPr>
                        <a:t>建筑面积比</a:t>
                      </a: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zh-CN" altLang="zh-CN" sz="1800" b="0" i="0" u="none" strike="noStrike" cap="none" normalizeH="0" baseline="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rPr>
                        <a:t>※</a:t>
                      </a: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0" i="0" u="none" strike="noStrike" cap="none" normalizeH="0" baseline="0" smtClean="0">
                          <a:ln>
                            <a:noFill/>
                          </a:ln>
                          <a:solidFill>
                            <a:srgbClr val="00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26.26%</a:t>
                      </a:r>
                      <a:endParaRPr kumimoji="0" lang="zh-CN" altLang="en-US" sz="1800" b="0" i="0" u="none" strike="noStrike" cap="none" normalizeH="0" baseline="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0" i="0" u="none" strike="noStrike" cap="none" normalizeH="0" baseline="0" smtClean="0">
                          <a:ln>
                            <a:noFill/>
                          </a:ln>
                          <a:solidFill>
                            <a:srgbClr val="00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11.04%</a:t>
                      </a:r>
                      <a:endParaRPr kumimoji="0" lang="zh-CN" altLang="en-US" sz="1800" b="0" i="0" u="none" strike="noStrike" cap="none" normalizeH="0" baseline="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0" i="0" u="none" strike="noStrike" cap="none" normalizeH="0" baseline="0" smtClean="0">
                          <a:ln>
                            <a:noFill/>
                          </a:ln>
                          <a:solidFill>
                            <a:srgbClr val="00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38.31%</a:t>
                      </a:r>
                      <a:endParaRPr kumimoji="0" lang="zh-CN" altLang="en-US" sz="1800" b="0" i="0" u="none" strike="noStrike" cap="none" normalizeH="0" baseline="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0" i="0" u="none" strike="noStrike" cap="none" normalizeH="0" baseline="0" dirty="0" smtClean="0">
                          <a:ln>
                            <a:noFill/>
                          </a:ln>
                          <a:solidFill>
                            <a:srgbClr val="00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24.39%</a:t>
                      </a:r>
                      <a:endParaRPr kumimoji="0" lang="zh-CN" altLang="en-US" sz="1800" b="0" i="0" u="none" strike="noStrike" cap="none" normalizeH="0" baseline="0" dirty="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4010">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zh-CN" sz="2400" b="0" i="0" u="none" strike="noStrike" cap="none" normalizeH="0" baseline="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rPr>
                        <a:t>其他成本</a:t>
                      </a: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0" i="0" u="none" strike="noStrike" cap="none" normalizeH="0" baseline="0" smtClean="0">
                          <a:ln>
                            <a:noFill/>
                          </a:ln>
                          <a:solidFill>
                            <a:srgbClr val="00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4.92</a:t>
                      </a:r>
                      <a:endParaRPr kumimoji="0" lang="zh-CN" altLang="en-US" sz="1800" b="0" i="0" u="none" strike="noStrike" cap="none" normalizeH="0" baseline="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0" i="0" u="none" strike="noStrike" cap="none" normalizeH="0" baseline="0" smtClean="0">
                          <a:ln>
                            <a:noFill/>
                          </a:ln>
                          <a:solidFill>
                            <a:srgbClr val="00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1.29</a:t>
                      </a:r>
                      <a:endParaRPr kumimoji="0" lang="zh-CN" altLang="en-US" sz="1800" b="0" i="0" u="none" strike="noStrike" cap="none" normalizeH="0" baseline="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0" i="0" u="none" strike="noStrike" cap="none" normalizeH="0" baseline="0" smtClean="0">
                          <a:ln>
                            <a:noFill/>
                          </a:ln>
                          <a:solidFill>
                            <a:srgbClr val="00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0.54</a:t>
                      </a:r>
                      <a:endParaRPr kumimoji="0" lang="zh-CN" altLang="en-US" sz="1800" b="0" i="0" u="none" strike="noStrike" cap="none" normalizeH="0" baseline="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0" i="0" u="none" strike="noStrike" cap="none" normalizeH="0" baseline="0" smtClean="0">
                          <a:ln>
                            <a:noFill/>
                          </a:ln>
                          <a:solidFill>
                            <a:srgbClr val="00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1.88</a:t>
                      </a:r>
                      <a:endParaRPr kumimoji="0" lang="zh-CN" altLang="en-US" sz="1800" b="0" i="0" u="none" strike="noStrike" cap="none" normalizeH="0" baseline="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0" i="0" u="none" strike="noStrike" cap="none" normalizeH="0" baseline="0" dirty="0" smtClean="0">
                          <a:ln>
                            <a:noFill/>
                          </a:ln>
                          <a:solidFill>
                            <a:srgbClr val="000000"/>
                          </a:solidFill>
                          <a:effectLst/>
                          <a:latin typeface="Franklin Gothic Book" panose="020B0503020102020204" pitchFamily="34" charset="0"/>
                          <a:ea typeface="微软雅黑" panose="020B0503020204020204" pitchFamily="34" charset="-122"/>
                          <a:sym typeface="Franklin Gothic Book" panose="020B0503020102020204" pitchFamily="34" charset="0"/>
                        </a:rPr>
                        <a:t>1.20</a:t>
                      </a:r>
                      <a:endParaRPr kumimoji="0" lang="zh-CN" altLang="en-US" sz="1800" b="0" i="0" u="none" strike="noStrike" cap="none" normalizeH="0" baseline="0" dirty="0" smtClean="0">
                        <a:ln>
                          <a:noFill/>
                        </a:ln>
                        <a:solidFill>
                          <a:srgbClr val="00000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1508">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zh-CN" sz="2400" b="1" i="0" u="none" strike="noStrike" cap="none" normalizeH="0" baseline="0" smtClean="0">
                          <a:ln>
                            <a:noFill/>
                          </a:ln>
                          <a:solidFill>
                            <a:srgbClr val="00B050"/>
                          </a:solidFill>
                          <a:effectLst/>
                          <a:latin typeface="华文楷体" panose="02010600040101010101" pitchFamily="2" charset="-122"/>
                          <a:ea typeface="华文楷体" panose="02010600040101010101" pitchFamily="2" charset="-122"/>
                          <a:sym typeface="华文楷体" panose="02010600040101010101" pitchFamily="2" charset="-122"/>
                        </a:rPr>
                        <a:t>计税单位其他成本</a:t>
                      </a:r>
                      <a:endParaRPr kumimoji="0" lang="zh-CN" sz="2400" b="0" i="0" u="none" strike="noStrike" cap="none" normalizeH="0" baseline="0" smtClean="0">
                        <a:ln>
                          <a:noFill/>
                        </a:ln>
                        <a:solidFill>
                          <a:srgbClr val="00B05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zh-CN" altLang="zh-CN" sz="1800" b="1" i="0" u="none" strike="noStrike" cap="none" normalizeH="0" baseline="0" smtClean="0">
                          <a:ln>
                            <a:noFill/>
                          </a:ln>
                          <a:solidFill>
                            <a:srgbClr val="00B050"/>
                          </a:solidFill>
                          <a:effectLst/>
                          <a:latin typeface="华文楷体" panose="02010600040101010101" pitchFamily="2" charset="-122"/>
                          <a:ea typeface="华文楷体" panose="02010600040101010101" pitchFamily="2" charset="-122"/>
                          <a:sym typeface="华文楷体" panose="02010600040101010101" pitchFamily="2" charset="-122"/>
                        </a:rPr>
                        <a:t>※</a:t>
                      </a:r>
                      <a:endParaRPr kumimoji="0" lang="zh-CN" altLang="zh-CN" sz="1800" b="0" i="0" u="none" strike="noStrike" cap="none" normalizeH="0" baseline="0" smtClean="0">
                        <a:ln>
                          <a:noFill/>
                        </a:ln>
                        <a:solidFill>
                          <a:srgbClr val="00B05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1" i="0" u="none" strike="noStrike" cap="none" normalizeH="0" baseline="0" smtClean="0">
                          <a:ln>
                            <a:noFill/>
                          </a:ln>
                          <a:solidFill>
                            <a:srgbClr val="00B050"/>
                          </a:solidFill>
                          <a:effectLst/>
                          <a:latin typeface="Franklin Gothic Book" panose="020B0503020102020204" pitchFamily="34" charset="0"/>
                          <a:ea typeface="微软雅黑" panose="020B0503020204020204" pitchFamily="34" charset="-122"/>
                          <a:sym typeface="Franklin Gothic Book" panose="020B0503020102020204" pitchFamily="34" charset="0"/>
                        </a:rPr>
                        <a:t>972.57</a:t>
                      </a:r>
                      <a:endParaRPr kumimoji="0" lang="zh-CN" altLang="en-US" sz="1800" b="0" i="0" u="none" strike="noStrike" cap="none" normalizeH="0" baseline="0" smtClean="0">
                        <a:ln>
                          <a:noFill/>
                        </a:ln>
                        <a:solidFill>
                          <a:srgbClr val="00B05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1" i="0" u="none" strike="noStrike" cap="none" normalizeH="0" baseline="0" smtClean="0">
                          <a:ln>
                            <a:noFill/>
                          </a:ln>
                          <a:solidFill>
                            <a:srgbClr val="00B050"/>
                          </a:solidFill>
                          <a:effectLst/>
                          <a:latin typeface="Franklin Gothic Book" panose="020B0503020102020204" pitchFamily="34" charset="0"/>
                          <a:ea typeface="微软雅黑" panose="020B0503020204020204" pitchFamily="34" charset="-122"/>
                          <a:sym typeface="Franklin Gothic Book" panose="020B0503020102020204" pitchFamily="34" charset="0"/>
                        </a:rPr>
                        <a:t>972.57</a:t>
                      </a:r>
                      <a:endParaRPr kumimoji="0" lang="zh-CN" altLang="en-US" sz="1800" b="0" i="0" u="none" strike="noStrike" cap="none" normalizeH="0" baseline="0" smtClean="0">
                        <a:ln>
                          <a:noFill/>
                        </a:ln>
                        <a:solidFill>
                          <a:srgbClr val="00B05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1" i="0" u="none" strike="noStrike" cap="none" normalizeH="0" baseline="0" smtClean="0">
                          <a:ln>
                            <a:noFill/>
                          </a:ln>
                          <a:solidFill>
                            <a:srgbClr val="00B050"/>
                          </a:solidFill>
                          <a:effectLst/>
                          <a:latin typeface="Franklin Gothic Book" panose="020B0503020102020204" pitchFamily="34" charset="0"/>
                          <a:ea typeface="微软雅黑" panose="020B0503020204020204" pitchFamily="34" charset="-122"/>
                          <a:sym typeface="Franklin Gothic Book" panose="020B0503020102020204" pitchFamily="34" charset="0"/>
                        </a:rPr>
                        <a:t>972.57</a:t>
                      </a:r>
                      <a:endParaRPr kumimoji="0" lang="zh-CN" altLang="en-US" sz="1800" b="0" i="0" u="none" strike="noStrike" cap="none" normalizeH="0" baseline="0" smtClean="0">
                        <a:ln>
                          <a:noFill/>
                        </a:ln>
                        <a:solidFill>
                          <a:srgbClr val="00B05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6038" algn="just">
                        <a:spcBef>
                          <a:spcPts val="1800"/>
                        </a:spcBef>
                        <a:buClr>
                          <a:srgbClr val="C94D4D"/>
                        </a:buClr>
                        <a:buSzPct val="60000"/>
                        <a:buFont typeface="Wingdings" panose="05000000000000000000" pitchFamily="2" charset="2"/>
                        <a:defRPr>
                          <a:solidFill>
                            <a:srgbClr val="6A2020"/>
                          </a:solidFill>
                          <a:latin typeface="Arial" panose="020B0604020202020204" pitchFamily="34" charset="0"/>
                          <a:ea typeface="微软雅黑" panose="020B0503020204020204" pitchFamily="34" charset="-122"/>
                          <a:sym typeface="Franklin Gothic Book" panose="020B0503020102020204" pitchFamily="34" charset="0"/>
                        </a:defRPr>
                      </a:lvl1pPr>
                      <a:lvl2pPr marL="742950" indent="-376238" algn="just">
                        <a:lnSpc>
                          <a:spcPct val="120000"/>
                        </a:lnSpc>
                        <a:spcBef>
                          <a:spcPts val="600"/>
                        </a:spcBef>
                        <a:spcAft>
                          <a:spcPts val="600"/>
                        </a:spcAft>
                        <a:buClr>
                          <a:srgbClr val="C94D4D"/>
                        </a:buClr>
                        <a:buSzPct val="60000"/>
                        <a:buFont typeface="幼圆" panose="02010509060101010101" pitchFamily="49" charset="-122"/>
                        <a:defRPr sz="1600">
                          <a:solidFill>
                            <a:srgbClr val="7D7D7D"/>
                          </a:solidFill>
                          <a:latin typeface="幼圆" panose="02010509060101010101" pitchFamily="49" charset="-122"/>
                          <a:ea typeface="幼圆" panose="02010509060101010101" pitchFamily="49" charset="-122"/>
                          <a:sym typeface="Franklin Gothic Book" panose="020B0503020102020204" pitchFamily="34" charset="0"/>
                        </a:defRPr>
                      </a:lvl2pPr>
                      <a:lvl3pPr marL="1143000" indent="-501650">
                        <a:lnSpc>
                          <a:spcPct val="90000"/>
                        </a:lnSpc>
                        <a:spcBef>
                          <a:spcPts val="500"/>
                        </a:spcBef>
                        <a:spcAft>
                          <a:spcPts val="600"/>
                        </a:spcAft>
                        <a:buClr>
                          <a:srgbClr val="C94D4D"/>
                        </a:buClr>
                        <a:buSzPct val="60000"/>
                        <a:defRPr>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3pPr>
                      <a:lvl4pPr marL="1600200" indent="-685800">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4pPr>
                      <a:lvl5pPr marL="2057400" indent="-849313">
                        <a:lnSpc>
                          <a:spcPct val="90000"/>
                        </a:lnSpc>
                        <a:spcBef>
                          <a:spcPts val="500"/>
                        </a:spcBef>
                        <a:spcAft>
                          <a:spcPts val="600"/>
                        </a:spcAft>
                        <a:buClr>
                          <a:srgbClr val="C94D4D"/>
                        </a:buClr>
                        <a:buSzPct val="6000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5pPr>
                      <a:lvl6pPr marL="25146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6pPr>
                      <a:lvl7pPr marL="29718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7pPr>
                      <a:lvl8pPr marL="34290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8pPr>
                      <a:lvl9pPr marL="3886200" indent="-849313" fontAlgn="base">
                        <a:lnSpc>
                          <a:spcPct val="90000"/>
                        </a:lnSpc>
                        <a:spcBef>
                          <a:spcPts val="500"/>
                        </a:spcBef>
                        <a:spcAft>
                          <a:spcPts val="600"/>
                        </a:spcAft>
                        <a:buClr>
                          <a:srgbClr val="C94D4D"/>
                        </a:buClr>
                        <a:buSzPct val="60000"/>
                        <a:buFont typeface="Arial" panose="020B0604020202020204" pitchFamily="34" charset="0"/>
                        <a:defRPr sz="1600">
                          <a:solidFill>
                            <a:schemeClr val="tx1"/>
                          </a:solidFill>
                          <a:latin typeface="Franklin Gothic Book" panose="020B0503020102020204" pitchFamily="34" charset="0"/>
                          <a:ea typeface="华文楷体" panose="02010600040101010101" pitchFamily="2" charset="-122"/>
                          <a:sym typeface="Franklin Gothic Book" panose="020B0503020102020204" pitchFamily="34" charset="0"/>
                        </a:defRPr>
                      </a:lvl9pPr>
                    </a:lstStyle>
                    <a:p>
                      <a:pPr marL="0" marR="0" lvl="0" indent="46038" algn="ctr" defTabSz="914400" rtl="0" eaLnBrk="1" fontAlgn="base" latinLnBrk="0" hangingPunct="1">
                        <a:lnSpc>
                          <a:spcPct val="100000"/>
                        </a:lnSpc>
                        <a:spcBef>
                          <a:spcPct val="0"/>
                        </a:spcBef>
                        <a:spcAft>
                          <a:spcPts val="300"/>
                        </a:spcAft>
                        <a:buClr>
                          <a:srgbClr val="C3260C"/>
                        </a:buClr>
                        <a:buSzPct val="100000"/>
                        <a:buFont typeface="Arial" panose="020B0604020202020204" pitchFamily="34" charset="0"/>
                        <a:buNone/>
                        <a:tabLst/>
                      </a:pPr>
                      <a:r>
                        <a:rPr kumimoji="0" lang="en-US" sz="1800" b="1" i="0" u="none" strike="noStrike" cap="none" normalizeH="0" baseline="0" dirty="0" smtClean="0">
                          <a:ln>
                            <a:noFill/>
                          </a:ln>
                          <a:solidFill>
                            <a:srgbClr val="00B050"/>
                          </a:solidFill>
                          <a:effectLst/>
                          <a:latin typeface="Franklin Gothic Book" panose="020B0503020102020204" pitchFamily="34" charset="0"/>
                          <a:ea typeface="微软雅黑" panose="020B0503020204020204" pitchFamily="34" charset="-122"/>
                          <a:sym typeface="Franklin Gothic Book" panose="020B0503020102020204" pitchFamily="34" charset="0"/>
                        </a:rPr>
                        <a:t>972.57</a:t>
                      </a:r>
                      <a:endParaRPr kumimoji="0" lang="zh-CN" altLang="en-US" sz="1800" b="0" i="0" u="none" strike="noStrike" cap="none" normalizeH="0" baseline="0" dirty="0" smtClean="0">
                        <a:ln>
                          <a:noFill/>
                        </a:ln>
                        <a:solidFill>
                          <a:srgbClr val="00B050"/>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68303" marR="683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69635"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69636"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69637"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69638"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639"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69640" name="Text Box 6"/>
          <p:cNvSpPr>
            <a:spLocks noChangeArrowheads="1"/>
          </p:cNvSpPr>
          <p:nvPr/>
        </p:nvSpPr>
        <p:spPr bwMode="auto">
          <a:xfrm>
            <a:off x="142875" y="498475"/>
            <a:ext cx="8713788" cy="612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说明：（</a:t>
            </a:r>
            <a:r>
              <a:rPr lang="en-US" altLang="zh-CN" sz="2800" b="1">
                <a:solidFill>
                  <a:srgbClr val="000000"/>
                </a:solidFill>
                <a:latin typeface="Franklin Gothic Book" panose="020B0503020102020204" pitchFamily="34" charset="0"/>
                <a:sym typeface="Franklin Gothic Book" panose="020B0503020102020204" pitchFamily="34" charset="0"/>
              </a:rPr>
              <a:t>1</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）由于计算过程中计量单位（“元”与“亿元”）的转换和四舍五入的原因，例题中的数据为近似数据；（</a:t>
            </a:r>
            <a:r>
              <a:rPr lang="en-US" altLang="zh-CN" sz="2800" b="1">
                <a:solidFill>
                  <a:srgbClr val="000000"/>
                </a:solidFill>
                <a:latin typeface="Franklin Gothic Book" panose="020B0503020102020204" pitchFamily="34" charset="0"/>
                <a:sym typeface="Franklin Gothic Book" panose="020B0503020102020204" pitchFamily="34" charset="0"/>
              </a:rPr>
              <a:t>2</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）表中总成本为亿元，单位成本为元，面积为平方米。（</a:t>
            </a:r>
            <a:r>
              <a:rPr lang="en-US" altLang="zh-CN" sz="2800" b="1">
                <a:solidFill>
                  <a:srgbClr val="000000"/>
                </a:solidFill>
                <a:latin typeface="Franklin Gothic Book" panose="020B0503020102020204" pitchFamily="34" charset="0"/>
                <a:sym typeface="Franklin Gothic Book" panose="020B0503020102020204" pitchFamily="34" charset="0"/>
              </a:rPr>
              <a:t>3</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）计算过程中没有反应单项单位成本。 </a:t>
            </a:r>
            <a:endParaRPr lang="en-US" sz="2800" b="1">
              <a:solidFill>
                <a:srgbClr val="000000"/>
              </a:solidFill>
              <a:latin typeface="Franklin Gothic Book" panose="020B0503020102020204" pitchFamily="34" charset="0"/>
              <a:sym typeface="Franklin Gothic Book" panose="020B0503020102020204" pitchFamily="34" charset="0"/>
            </a:endParaRPr>
          </a:p>
          <a:p>
            <a:pPr eaLnBrk="1" hangingPunct="1">
              <a:buFont typeface="Arial" panose="020B0604020202020204" pitchFamily="34" charset="0"/>
              <a:buNone/>
            </a:pPr>
            <a:endPar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en-US" sz="2800" b="1">
                <a:solidFill>
                  <a:srgbClr val="00B050"/>
                </a:solidFill>
                <a:latin typeface="Franklin Gothic Book" panose="020B0503020102020204" pitchFamily="34" charset="0"/>
                <a:sym typeface="Franklin Gothic Book" panose="020B0503020102020204" pitchFamily="34" charset="0"/>
              </a:rPr>
              <a:t>       </a:t>
            </a:r>
            <a:r>
              <a:rPr lang="zh-CN" altLang="en-US" sz="2800" b="1">
                <a:solidFill>
                  <a:srgbClr val="00B050"/>
                </a:solidFill>
                <a:latin typeface="华文楷体" panose="02010600040101010101" pitchFamily="2" charset="-122"/>
                <a:ea typeface="华文楷体" panose="02010600040101010101" pitchFamily="2" charset="-122"/>
                <a:sym typeface="华文楷体" panose="02010600040101010101" pitchFamily="2" charset="-122"/>
              </a:rPr>
              <a:t>（</a:t>
            </a:r>
            <a:r>
              <a:rPr lang="en-US" altLang="zh-CN" sz="2800" b="1">
                <a:solidFill>
                  <a:srgbClr val="00B050"/>
                </a:solidFill>
                <a:latin typeface="Franklin Gothic Book" panose="020B0503020102020204" pitchFamily="34" charset="0"/>
                <a:sym typeface="Franklin Gothic Book" panose="020B0503020102020204" pitchFamily="34" charset="0"/>
              </a:rPr>
              <a:t>5</a:t>
            </a:r>
            <a:r>
              <a:rPr lang="zh-CN" altLang="en-US" sz="2800" b="1">
                <a:solidFill>
                  <a:srgbClr val="00B050"/>
                </a:solidFill>
                <a:latin typeface="华文楷体" panose="02010600040101010101" pitchFamily="2" charset="-122"/>
                <a:ea typeface="华文楷体" panose="02010600040101010101" pitchFamily="2" charset="-122"/>
                <a:sym typeface="华文楷体" panose="02010600040101010101" pitchFamily="2" charset="-122"/>
              </a:rPr>
              <a:t>）以非货币交易方式取得土地使用权的成本确定：</a:t>
            </a:r>
            <a:endParaRPr lang="en-US" sz="2800" b="1">
              <a:solidFill>
                <a:srgbClr val="00B050"/>
              </a:solidFill>
              <a:latin typeface="Franklin Gothic Book" panose="020B0503020102020204" pitchFamily="34" charset="0"/>
              <a:sym typeface="Franklin Gothic Book" panose="020B0503020102020204" pitchFamily="34" charset="0"/>
            </a:endParaRPr>
          </a:p>
          <a:p>
            <a:pPr eaLnBrk="1" hangingPunct="1">
              <a:buFont typeface="Arial" panose="020B0604020202020204" pitchFamily="34" charset="0"/>
              <a:buNone/>
            </a:pPr>
            <a:endParaRPr lang="zh-CN" altLang="en-US" sz="2800" b="1">
              <a:solidFill>
                <a:srgbClr val="00B05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en-US" sz="2800" b="1">
                <a:solidFill>
                  <a:srgbClr val="FF33CC"/>
                </a:solidFill>
                <a:latin typeface="Franklin Gothic Book" panose="020B0503020102020204" pitchFamily="34" charset="0"/>
                <a:sym typeface="Franklin Gothic Book" panose="020B0503020102020204" pitchFamily="34" charset="0"/>
              </a:rPr>
              <a:t>       </a:t>
            </a:r>
            <a:r>
              <a:rPr lang="zh-CN" altLang="en-US" sz="28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国税发</a:t>
            </a:r>
            <a:r>
              <a:rPr lang="en-US" altLang="zh-CN" sz="2800" b="1">
                <a:solidFill>
                  <a:srgbClr val="FF33CC"/>
                </a:solidFill>
                <a:latin typeface="Franklin Gothic Book" panose="020B0503020102020204" pitchFamily="34" charset="0"/>
                <a:sym typeface="Franklin Gothic Book" panose="020B0503020102020204" pitchFamily="34" charset="0"/>
              </a:rPr>
              <a:t>[2009]31</a:t>
            </a:r>
            <a:r>
              <a:rPr lang="zh-CN" altLang="en-US" sz="28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号：</a:t>
            </a:r>
          </a:p>
          <a:p>
            <a:pPr eaLnBrk="1" hangingPunct="1">
              <a:buFont typeface="Arial" panose="020B0604020202020204" pitchFamily="34" charset="0"/>
              <a:buNone/>
            </a:pPr>
            <a:r>
              <a:rPr lang="en-US" altLang="zh-CN"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第三十一条：企业以非货币交易方式取得土地使用权的，应按下列规定确定其成本：</a:t>
            </a:r>
            <a:r>
              <a:rPr lang="zh-CN" altLang="en-US" sz="280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r>
            <a:br>
              <a:rPr lang="zh-CN" altLang="en-US" sz="280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br>
            <a:r>
              <a:rPr lang="zh-CN" altLang="en-US" sz="280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企业、单位以换取开发产品为目的，将土地使用权投资企业的，按下列规定进行处理</a:t>
            </a:r>
            <a:r>
              <a:rPr lang="zh-CN" altLang="en-US" sz="280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endPar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70659"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70660"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70661"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70662"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0663"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70664" name="Text Box 6"/>
          <p:cNvSpPr>
            <a:spLocks noChangeArrowheads="1"/>
          </p:cNvSpPr>
          <p:nvPr/>
        </p:nvSpPr>
        <p:spPr bwMode="auto">
          <a:xfrm>
            <a:off x="215900" y="908050"/>
            <a:ext cx="8712200" cy="563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p>
          <a:p>
            <a:pPr eaLnBrk="1" hangingPunct="1">
              <a:buFont typeface="Arial" panose="020B0604020202020204" pitchFamily="34" charset="0"/>
              <a:buNone/>
            </a:pPr>
            <a:r>
              <a:rPr lang="zh-CN" altLang="en-US" sz="2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r>
              <a:rPr lang="zh-CN" altLang="en-US" sz="32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国税发</a:t>
            </a:r>
            <a:r>
              <a:rPr lang="en-US" altLang="zh-CN" sz="3200" b="1">
                <a:solidFill>
                  <a:srgbClr val="FF33CC"/>
                </a:solidFill>
                <a:latin typeface="Franklin Gothic Book" panose="020B0503020102020204" pitchFamily="34" charset="0"/>
                <a:sym typeface="Franklin Gothic Book" panose="020B0503020102020204" pitchFamily="34" charset="0"/>
              </a:rPr>
              <a:t>[2009]31</a:t>
            </a:r>
            <a:r>
              <a:rPr lang="zh-CN" altLang="en-US" sz="32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号</a:t>
            </a:r>
            <a:r>
              <a:rPr lang="zh-CN" altLang="en-US" sz="32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换取的开发产品如为该项土地开发、建造的，接受投资的企业在接受土地使用权时暂不确认其成本，待</a:t>
            </a:r>
            <a:r>
              <a:rPr lang="zh-CN" altLang="en-US" sz="3200"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首次分出开发产品</a:t>
            </a:r>
            <a:r>
              <a:rPr lang="zh-CN" altLang="en-US" sz="32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时，再按应分出开发产品</a:t>
            </a:r>
            <a:r>
              <a:rPr lang="en-US" altLang="zh-CN" sz="3200" b="1">
                <a:solidFill>
                  <a:srgbClr val="000000"/>
                </a:solidFill>
                <a:latin typeface="Franklin Gothic Book" panose="020B0503020102020204" pitchFamily="34" charset="0"/>
                <a:sym typeface="Franklin Gothic Book" panose="020B0503020102020204" pitchFamily="34" charset="0"/>
              </a:rPr>
              <a:t>(</a:t>
            </a:r>
            <a:r>
              <a:rPr lang="zh-CN" altLang="en-US" sz="32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包括首次分出的和以后应分出的</a:t>
            </a:r>
            <a:r>
              <a:rPr lang="en-US" altLang="zh-CN" sz="3200" b="1">
                <a:solidFill>
                  <a:srgbClr val="000000"/>
                </a:solidFill>
                <a:latin typeface="Franklin Gothic Book" panose="020B0503020102020204" pitchFamily="34" charset="0"/>
                <a:sym typeface="Franklin Gothic Book" panose="020B0503020102020204" pitchFamily="34" charset="0"/>
              </a:rPr>
              <a:t>)</a:t>
            </a:r>
            <a:r>
              <a:rPr lang="zh-CN" altLang="en-US" sz="32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的市场公允价值和土地使用权转移过程中应支付的相关税费计算确认该项土地使用权的成本。如涉及补价</a:t>
            </a:r>
            <a:r>
              <a:rPr lang="en-US" altLang="zh-CN" sz="3200" b="1">
                <a:solidFill>
                  <a:srgbClr val="000000"/>
                </a:solidFill>
                <a:latin typeface="Franklin Gothic Book" panose="020B0503020102020204" pitchFamily="34" charset="0"/>
                <a:sym typeface="Franklin Gothic Book" panose="020B0503020102020204" pitchFamily="34" charset="0"/>
              </a:rPr>
              <a:t>,</a:t>
            </a:r>
            <a:r>
              <a:rPr lang="zh-CN" altLang="en-US" sz="32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土地使用权的取得成本还应加上应支付的补价款或减除应收到的补价款。</a:t>
            </a:r>
            <a:endParaRPr lang="en-US" sz="3200" b="1">
              <a:solidFill>
                <a:srgbClr val="000000"/>
              </a:solidFill>
              <a:latin typeface="Franklin Gothic Book" panose="020B0503020102020204" pitchFamily="34" charset="0"/>
              <a:sym typeface="Franklin Gothic Book" panose="020B0503020102020204" pitchFamily="34" charset="0"/>
            </a:endParaRPr>
          </a:p>
          <a:p>
            <a:pPr eaLnBrk="1" hangingPunct="1">
              <a:buFont typeface="Arial" panose="020B0604020202020204" pitchFamily="34" charset="0"/>
              <a:buNone/>
            </a:pPr>
            <a:r>
              <a:rPr lang="zh-CN" altLang="en-US" sz="2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r>
            <a:br>
              <a:rPr lang="zh-CN" altLang="en-US" sz="2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br>
            <a:r>
              <a:rPr lang="zh-CN" altLang="en-US" sz="2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71683"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71684"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71685"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71686"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687"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71688" name="Text Box 6"/>
          <p:cNvSpPr>
            <a:spLocks noChangeArrowheads="1"/>
          </p:cNvSpPr>
          <p:nvPr/>
        </p:nvSpPr>
        <p:spPr bwMode="auto">
          <a:xfrm>
            <a:off x="179388" y="1052513"/>
            <a:ext cx="8713787"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200" b="1" dirty="0">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3200" b="1" dirty="0">
                <a:solidFill>
                  <a:srgbClr val="000000"/>
                </a:solidFill>
                <a:latin typeface="楷体" panose="02010609060101010101" pitchFamily="49" charset="-122"/>
                <a:ea typeface="楷体" panose="02010609060101010101" pitchFamily="49" charset="-122"/>
                <a:sym typeface="楷体" panose="02010609060101010101" pitchFamily="49" charset="-122"/>
              </a:rPr>
              <a:t>【例</a:t>
            </a:r>
            <a:r>
              <a:rPr lang="en-US" altLang="zh-CN" sz="3200" b="1" dirty="0">
                <a:solidFill>
                  <a:srgbClr val="000000"/>
                </a:solidFill>
                <a:latin typeface="楷体" panose="02010609060101010101" pitchFamily="49" charset="-122"/>
                <a:ea typeface="楷体" panose="02010609060101010101" pitchFamily="49" charset="-122"/>
                <a:sym typeface="楷体" panose="02010609060101010101" pitchFamily="49" charset="-122"/>
              </a:rPr>
              <a:t>5</a:t>
            </a:r>
            <a:r>
              <a:rPr lang="zh-CN" altLang="en-US" sz="3200" b="1" dirty="0">
                <a:solidFill>
                  <a:srgbClr val="000000"/>
                </a:solidFill>
                <a:latin typeface="楷体" panose="02010609060101010101" pitchFamily="49" charset="-122"/>
                <a:ea typeface="楷体" panose="02010609060101010101" pitchFamily="49" charset="-122"/>
                <a:sym typeface="楷体" panose="02010609060101010101" pitchFamily="49" charset="-122"/>
              </a:rPr>
              <a:t>】甲公司与天安房地产开发有限公司签订协议，将其名下</a:t>
            </a:r>
            <a:r>
              <a:rPr lang="en-US" altLang="zh-CN" sz="3200" b="1" dirty="0">
                <a:solidFill>
                  <a:srgbClr val="000000"/>
                </a:solidFill>
                <a:latin typeface="楷体" panose="02010609060101010101" pitchFamily="49" charset="-122"/>
                <a:ea typeface="楷体" panose="02010609060101010101" pitchFamily="49" charset="-122"/>
                <a:sym typeface="楷体" panose="02010609060101010101" pitchFamily="49" charset="-122"/>
              </a:rPr>
              <a:t>150</a:t>
            </a:r>
            <a:r>
              <a:rPr lang="zh-CN" altLang="en-US" sz="3200" b="1" dirty="0">
                <a:solidFill>
                  <a:srgbClr val="000000"/>
                </a:solidFill>
                <a:latin typeface="楷体" panose="02010609060101010101" pitchFamily="49" charset="-122"/>
                <a:ea typeface="楷体" panose="02010609060101010101" pitchFamily="49" charset="-122"/>
                <a:sym typeface="楷体" panose="02010609060101010101" pitchFamily="49" charset="-122"/>
              </a:rPr>
              <a:t>亩土地（按评估价每亩</a:t>
            </a:r>
            <a:r>
              <a:rPr lang="en-US" altLang="zh-CN" sz="32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100</a:t>
            </a:r>
            <a:r>
              <a:rPr lang="zh-CN" altLang="en-US" sz="32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万元</a:t>
            </a:r>
            <a:r>
              <a:rPr lang="zh-CN" altLang="en-US" sz="3200" b="1" dirty="0">
                <a:solidFill>
                  <a:srgbClr val="000000"/>
                </a:solidFill>
                <a:latin typeface="楷体" panose="02010609060101010101" pitchFamily="49" charset="-122"/>
                <a:ea typeface="楷体" panose="02010609060101010101" pitchFamily="49" charset="-122"/>
                <a:sym typeface="楷体" panose="02010609060101010101" pitchFamily="49" charset="-122"/>
              </a:rPr>
              <a:t>，总价</a:t>
            </a:r>
            <a:r>
              <a:rPr lang="en-US" altLang="zh-CN" sz="32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15000</a:t>
            </a:r>
            <a:r>
              <a:rPr lang="zh-CN" altLang="en-US" sz="32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万元</a:t>
            </a:r>
            <a:r>
              <a:rPr lang="zh-CN" altLang="en-US" sz="3200" b="1" dirty="0">
                <a:solidFill>
                  <a:srgbClr val="000000"/>
                </a:solidFill>
                <a:latin typeface="楷体" panose="02010609060101010101" pitchFamily="49" charset="-122"/>
                <a:ea typeface="楷体" panose="02010609060101010101" pitchFamily="49" charset="-122"/>
                <a:sym typeface="楷体" panose="02010609060101010101" pitchFamily="49" charset="-122"/>
              </a:rPr>
              <a:t>转让）用于与天安房地产公司合作开发</a:t>
            </a:r>
            <a:r>
              <a:rPr lang="en-US" altLang="zh-CN" sz="3200" b="1" dirty="0">
                <a:solidFill>
                  <a:srgbClr val="000000"/>
                </a:solidFill>
                <a:latin typeface="楷体" panose="02010609060101010101" pitchFamily="49" charset="-122"/>
                <a:ea typeface="楷体" panose="02010609060101010101" pitchFamily="49" charset="-122"/>
                <a:sym typeface="楷体" panose="02010609060101010101" pitchFamily="49" charset="-122"/>
              </a:rPr>
              <a:t>D</a:t>
            </a:r>
            <a:r>
              <a:rPr lang="zh-CN" altLang="en-US" sz="3200" b="1" dirty="0">
                <a:solidFill>
                  <a:srgbClr val="000000"/>
                </a:solidFill>
                <a:latin typeface="楷体" panose="02010609060101010101" pitchFamily="49" charset="-122"/>
                <a:ea typeface="楷体" panose="02010609060101010101" pitchFamily="49" charset="-122"/>
                <a:sym typeface="楷体" panose="02010609060101010101" pitchFamily="49" charset="-122"/>
              </a:rPr>
              <a:t>项目，</a:t>
            </a:r>
            <a:r>
              <a:rPr lang="en-US" altLang="zh-CN" sz="3200" b="1" dirty="0">
                <a:solidFill>
                  <a:srgbClr val="000000"/>
                </a:solidFill>
                <a:latin typeface="楷体" panose="02010609060101010101" pitchFamily="49" charset="-122"/>
                <a:ea typeface="楷体" panose="02010609060101010101" pitchFamily="49" charset="-122"/>
                <a:sym typeface="楷体" panose="02010609060101010101" pitchFamily="49" charset="-122"/>
              </a:rPr>
              <a:t>2014</a:t>
            </a:r>
            <a:r>
              <a:rPr lang="zh-CN" altLang="en-US" sz="3200" b="1" dirty="0">
                <a:solidFill>
                  <a:srgbClr val="000000"/>
                </a:solidFill>
                <a:latin typeface="楷体" panose="02010609060101010101" pitchFamily="49" charset="-122"/>
                <a:ea typeface="楷体" panose="02010609060101010101" pitchFamily="49" charset="-122"/>
                <a:sym typeface="楷体" panose="02010609060101010101" pitchFamily="49" charset="-122"/>
              </a:rPr>
              <a:t>年</a:t>
            </a:r>
            <a:r>
              <a:rPr lang="en-US" altLang="zh-CN" sz="3200" b="1" dirty="0">
                <a:solidFill>
                  <a:srgbClr val="000000"/>
                </a:solidFill>
                <a:latin typeface="楷体" panose="02010609060101010101" pitchFamily="49" charset="-122"/>
                <a:ea typeface="楷体" panose="02010609060101010101" pitchFamily="49" charset="-122"/>
                <a:sym typeface="楷体" panose="02010609060101010101" pitchFamily="49" charset="-122"/>
              </a:rPr>
              <a:t>12</a:t>
            </a:r>
            <a:r>
              <a:rPr lang="zh-CN" altLang="en-US" sz="3200" b="1" dirty="0">
                <a:solidFill>
                  <a:srgbClr val="000000"/>
                </a:solidFill>
                <a:latin typeface="楷体" panose="02010609060101010101" pitchFamily="49" charset="-122"/>
                <a:ea typeface="楷体" panose="02010609060101010101" pitchFamily="49" charset="-122"/>
                <a:sym typeface="楷体" panose="02010609060101010101" pitchFamily="49" charset="-122"/>
              </a:rPr>
              <a:t>月项目开发完毕后，分得该项目</a:t>
            </a:r>
            <a:r>
              <a:rPr lang="en-US" altLang="zh-CN" sz="32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3</a:t>
            </a:r>
            <a:r>
              <a:rPr lang="zh-CN" altLang="en-US" sz="32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万平方米</a:t>
            </a:r>
            <a:r>
              <a:rPr lang="zh-CN" altLang="en-US" sz="3200" b="1" dirty="0">
                <a:solidFill>
                  <a:srgbClr val="000000"/>
                </a:solidFill>
                <a:latin typeface="楷体" panose="02010609060101010101" pitchFamily="49" charset="-122"/>
                <a:ea typeface="楷体" panose="02010609060101010101" pitchFamily="49" charset="-122"/>
                <a:sym typeface="楷体" panose="02010609060101010101" pitchFamily="49" charset="-122"/>
              </a:rPr>
              <a:t>房屋，房地产公司取得该项土地时支付各项税费</a:t>
            </a:r>
            <a:r>
              <a:rPr lang="en-US" altLang="zh-CN" sz="32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487.5</a:t>
            </a:r>
            <a:r>
              <a:rPr lang="zh-CN" altLang="en-US" sz="32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万元</a:t>
            </a:r>
            <a:r>
              <a:rPr lang="zh-CN" altLang="en-US" sz="3200" b="1" dirty="0">
                <a:solidFill>
                  <a:srgbClr val="000000"/>
                </a:solidFill>
                <a:latin typeface="楷体" panose="02010609060101010101" pitchFamily="49" charset="-122"/>
                <a:ea typeface="楷体" panose="02010609060101010101" pitchFamily="49" charset="-122"/>
                <a:sym typeface="楷体" panose="02010609060101010101" pitchFamily="49" charset="-122"/>
              </a:rPr>
              <a:t>，分配开发产品时，房屋的单位成本价为每平方米</a:t>
            </a:r>
            <a:r>
              <a:rPr lang="en-US" altLang="zh-CN" sz="3200" b="1" dirty="0">
                <a:solidFill>
                  <a:srgbClr val="000000"/>
                </a:solidFill>
                <a:latin typeface="楷体" panose="02010609060101010101" pitchFamily="49" charset="-122"/>
                <a:ea typeface="楷体" panose="02010609060101010101" pitchFamily="49" charset="-122"/>
                <a:sym typeface="楷体" panose="02010609060101010101" pitchFamily="49" charset="-122"/>
              </a:rPr>
              <a:t>3000</a:t>
            </a:r>
            <a:r>
              <a:rPr lang="zh-CN" altLang="en-US" sz="3200" b="1" dirty="0">
                <a:solidFill>
                  <a:srgbClr val="000000"/>
                </a:solidFill>
                <a:latin typeface="楷体" panose="02010609060101010101" pitchFamily="49" charset="-122"/>
                <a:ea typeface="楷体" panose="02010609060101010101" pitchFamily="49" charset="-122"/>
                <a:sym typeface="楷体" panose="02010609060101010101" pitchFamily="49" charset="-122"/>
              </a:rPr>
              <a:t>元，公允价值为每平方米</a:t>
            </a:r>
            <a:r>
              <a:rPr lang="en-US" altLang="zh-CN" sz="3200" b="1" dirty="0">
                <a:solidFill>
                  <a:srgbClr val="000000"/>
                </a:solidFill>
                <a:latin typeface="楷体" panose="02010609060101010101" pitchFamily="49" charset="-122"/>
                <a:ea typeface="楷体" panose="02010609060101010101" pitchFamily="49" charset="-122"/>
                <a:sym typeface="楷体" panose="02010609060101010101" pitchFamily="49" charset="-122"/>
              </a:rPr>
              <a:t>6500</a:t>
            </a:r>
            <a:r>
              <a:rPr lang="zh-CN" altLang="en-US" sz="3200" b="1" dirty="0">
                <a:solidFill>
                  <a:srgbClr val="000000"/>
                </a:solidFill>
                <a:latin typeface="楷体" panose="02010609060101010101" pitchFamily="49" charset="-122"/>
                <a:ea typeface="楷体" panose="02010609060101010101" pitchFamily="49" charset="-122"/>
                <a:sym typeface="楷体" panose="02010609060101010101" pitchFamily="49" charset="-122"/>
              </a:rPr>
              <a:t>元。乙公司用该土地开发时应如何确认土地成本？</a:t>
            </a:r>
            <a:endParaRPr lang="zh-CN" altLang="en-US" sz="24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72707"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72708"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72709"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72710"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2711"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72712" name="Text Box 6"/>
          <p:cNvSpPr>
            <a:spLocks noChangeArrowheads="1"/>
          </p:cNvSpPr>
          <p:nvPr/>
        </p:nvSpPr>
        <p:spPr bwMode="auto">
          <a:xfrm>
            <a:off x="179388" y="857250"/>
            <a:ext cx="8713787" cy="56938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2800" b="1" dirty="0">
                <a:solidFill>
                  <a:srgbClr val="FF0000"/>
                </a:solidFill>
                <a:latin typeface="楷体" panose="02010609060101010101" pitchFamily="49" charset="-122"/>
                <a:ea typeface="楷体" panose="02010609060101010101" pitchFamily="49" charset="-122"/>
                <a:sym typeface="楷体" panose="02010609060101010101" pitchFamily="49" charset="-122"/>
              </a:rPr>
              <a:t>分析：</a:t>
            </a:r>
          </a:p>
          <a:p>
            <a:pPr eaLnBrk="1" hangingPunct="1">
              <a:buFont typeface="Arial" panose="020B0604020202020204" pitchFamily="34" charset="0"/>
              <a:buNone/>
            </a:pP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该土地的成本＝</a:t>
            </a: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6500</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a:t>
            </a:r>
            <a:r>
              <a:rPr lang="en-US" altLang="zh-CN" sz="28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3</a:t>
            </a:r>
            <a:r>
              <a:rPr lang="zh-CN" altLang="en-US" sz="28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万＋</a:t>
            </a:r>
            <a:r>
              <a:rPr lang="en-US" altLang="zh-CN" sz="28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487.5</a:t>
            </a:r>
            <a:r>
              <a:rPr lang="zh-CN" altLang="en-US" sz="28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万＝</a:t>
            </a:r>
            <a:r>
              <a:rPr lang="en-US" altLang="zh-CN" sz="28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19987.5</a:t>
            </a:r>
            <a:r>
              <a:rPr lang="zh-CN" altLang="en-US" sz="28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万元</a:t>
            </a:r>
            <a:endPar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eaLnBrk="1" hangingPunct="1">
              <a:buFont typeface="Arial" panose="020B0604020202020204" pitchFamily="34" charset="0"/>
              <a:buNone/>
            </a:pP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注意：（</a:t>
            </a: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1</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）不能按照转让价作为成本；（</a:t>
            </a: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2</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）不能按照开发产品的成本价作为成本。 </a:t>
            </a:r>
          </a:p>
          <a:p>
            <a:pPr eaLnBrk="1" hangingPunct="1">
              <a:buFont typeface="Arial" panose="020B0604020202020204" pitchFamily="34" charset="0"/>
              <a:buNone/>
            </a:pP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天安公司在确认土地成本的同时，确认销售不动产收入</a:t>
            </a:r>
            <a:r>
              <a:rPr lang="en-US" altLang="zh-CN" sz="28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19500</a:t>
            </a:r>
            <a:r>
              <a:rPr lang="zh-CN" altLang="en-US" sz="28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万元</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a:t>
            </a:r>
          </a:p>
          <a:p>
            <a:pPr eaLnBrk="1" hangingPunct="1">
              <a:buFont typeface="Arial" panose="020B0604020202020204" pitchFamily="34" charset="0"/>
              <a:buNone/>
            </a:pP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 </a:t>
            </a:r>
            <a:endPar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eaLnBrk="1" hangingPunct="1">
              <a:buFont typeface="Arial" panose="020B0604020202020204" pitchFamily="34" charset="0"/>
              <a:buNone/>
            </a:pP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（假设：甲公司与天安房地产开发有限公司签订协议，将其名下</a:t>
            </a: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150</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亩土地（按评估价每亩</a:t>
            </a:r>
            <a:r>
              <a:rPr lang="en-US" altLang="zh-CN" sz="28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100</a:t>
            </a:r>
            <a:r>
              <a:rPr lang="zh-CN" altLang="en-US" sz="28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万元</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，总价</a:t>
            </a:r>
            <a:r>
              <a:rPr lang="en-US" altLang="zh-CN" sz="28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15000</a:t>
            </a:r>
            <a:r>
              <a:rPr lang="zh-CN" altLang="en-US" sz="28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万元</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转让）用于与天安房地产公司合作开发，占甲房地产公司</a:t>
            </a: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30%</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的股份，天安房地产公司应确认土地成本</a:t>
            </a:r>
            <a:r>
              <a:rPr lang="en-US" altLang="zh-CN" sz="28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15000</a:t>
            </a:r>
            <a:r>
              <a:rPr lang="zh-CN" altLang="en-US" sz="28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万 </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a:t>
            </a:r>
            <a:r>
              <a:rPr lang="en-US" altLang="zh-CN" sz="28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487.5</a:t>
            </a:r>
            <a:r>
              <a:rPr lang="zh-CN" altLang="en-US" sz="28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万＝</a:t>
            </a:r>
            <a:r>
              <a:rPr lang="en-US" altLang="zh-CN" sz="28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15487.5</a:t>
            </a:r>
            <a:r>
              <a:rPr lang="zh-CN" altLang="en-US" sz="28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万元</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 </a:t>
            </a:r>
            <a:endParaRPr lang="zh-CN" altLang="en-US" sz="20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73731"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73732"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73733"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73734"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3735"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73736" name="Text Box 6"/>
          <p:cNvSpPr>
            <a:spLocks noChangeArrowheads="1"/>
          </p:cNvSpPr>
          <p:nvPr/>
        </p:nvSpPr>
        <p:spPr bwMode="auto">
          <a:xfrm>
            <a:off x="-20638" y="765175"/>
            <a:ext cx="9144001" cy="5078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a:solidFill>
                  <a:srgbClr val="00B050"/>
                </a:solidFill>
                <a:latin typeface="Franklin Gothic Book" panose="020B0503020102020204" pitchFamily="34" charset="0"/>
                <a:sym typeface="Franklin Gothic Book" panose="020B0503020102020204" pitchFamily="34" charset="0"/>
              </a:rPr>
              <a:t>       </a:t>
            </a:r>
            <a:endParaRPr lang="zh-CN" altLang="en-US" sz="2400" b="1">
              <a:solidFill>
                <a:srgbClr val="00B050"/>
              </a:solidFill>
              <a:latin typeface="Franklin Gothic Book" panose="020B0503020102020204" pitchFamily="34" charset="0"/>
              <a:sym typeface="Franklin Gothic Book" panose="020B0503020102020204" pitchFamily="34" charset="0"/>
            </a:endParaRPr>
          </a:p>
          <a:p>
            <a:pPr eaLnBrk="1" hangingPunct="1">
              <a:buFont typeface="Arial" panose="020B0604020202020204" pitchFamily="34" charset="0"/>
              <a:buNone/>
            </a:pPr>
            <a:endParaRPr lang="zh-CN" altLang="en-US" sz="2400" b="1">
              <a:solidFill>
                <a:srgbClr val="00B050"/>
              </a:solidFill>
              <a:latin typeface="Franklin Gothic Book" panose="020B0503020102020204" pitchFamily="34" charset="0"/>
              <a:sym typeface="Franklin Gothic Book" panose="020B0503020102020204" pitchFamily="34" charset="0"/>
            </a:endParaRPr>
          </a:p>
          <a:p>
            <a:pPr eaLnBrk="1" hangingPunct="1">
              <a:buFont typeface="Arial" panose="020B0604020202020204" pitchFamily="34" charset="0"/>
              <a:buNone/>
            </a:pPr>
            <a:r>
              <a:rPr lang="zh-CN" altLang="en-US" sz="2800" b="1">
                <a:solidFill>
                  <a:srgbClr val="00B050"/>
                </a:solidFill>
                <a:latin typeface="华文楷体" panose="02010600040101010101" pitchFamily="2" charset="-122"/>
                <a:ea typeface="华文楷体" panose="02010600040101010101" pitchFamily="2" charset="-122"/>
                <a:sym typeface="华文楷体" panose="02010600040101010101" pitchFamily="2" charset="-122"/>
              </a:rPr>
              <a:t>     （</a:t>
            </a:r>
            <a:r>
              <a:rPr lang="en-US" altLang="zh-CN" sz="2800" b="1">
                <a:solidFill>
                  <a:srgbClr val="00B050"/>
                </a:solidFill>
                <a:latin typeface="Franklin Gothic Book" panose="020B0503020102020204" pitchFamily="34" charset="0"/>
                <a:sym typeface="Franklin Gothic Book" panose="020B0503020102020204" pitchFamily="34" charset="0"/>
              </a:rPr>
              <a:t>6</a:t>
            </a:r>
            <a:r>
              <a:rPr lang="zh-CN" altLang="en-US" sz="2800" b="1">
                <a:solidFill>
                  <a:srgbClr val="00B050"/>
                </a:solidFill>
                <a:latin typeface="华文楷体" panose="02010600040101010101" pitchFamily="2" charset="-122"/>
                <a:ea typeface="华文楷体" panose="02010600040101010101" pitchFamily="2" charset="-122"/>
                <a:sym typeface="华文楷体" panose="02010600040101010101" pitchFamily="2" charset="-122"/>
              </a:rPr>
              <a:t>）允许计提的开发产品计税成本：</a:t>
            </a:r>
          </a:p>
          <a:p>
            <a:pPr eaLnBrk="1" hangingPunct="1">
              <a:buFont typeface="Arial" panose="020B0604020202020204" pitchFamily="34" charset="0"/>
              <a:buNone/>
            </a:pPr>
            <a:r>
              <a:rPr lang="en-US" altLang="zh-CN" sz="2800" b="1">
                <a:solidFill>
                  <a:srgbClr val="FF33CC"/>
                </a:solidFill>
                <a:latin typeface="Franklin Gothic Book" panose="020B0503020102020204" pitchFamily="34" charset="0"/>
                <a:sym typeface="Franklin Gothic Book" panose="020B0503020102020204" pitchFamily="34" charset="0"/>
              </a:rPr>
              <a:t>       </a:t>
            </a:r>
            <a:r>
              <a:rPr lang="zh-CN" altLang="en-US" sz="28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国税发</a:t>
            </a:r>
            <a:r>
              <a:rPr lang="en-US" altLang="zh-CN" sz="2800" b="1">
                <a:solidFill>
                  <a:srgbClr val="FF33CC"/>
                </a:solidFill>
                <a:latin typeface="Franklin Gothic Book" panose="020B0503020102020204" pitchFamily="34" charset="0"/>
                <a:sym typeface="Franklin Gothic Book" panose="020B0503020102020204" pitchFamily="34" charset="0"/>
              </a:rPr>
              <a:t>[2009]31</a:t>
            </a:r>
            <a:r>
              <a:rPr lang="zh-CN" altLang="en-US" sz="28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号：</a:t>
            </a:r>
          </a:p>
          <a:p>
            <a:pPr eaLnBrk="1" hangingPunct="1">
              <a:buFont typeface="Arial" panose="020B0604020202020204" pitchFamily="34" charset="0"/>
              <a:buNone/>
            </a:pPr>
            <a:r>
              <a:rPr lang="en-US" altLang="zh-CN"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第三十二条：除以下几项预提</a:t>
            </a:r>
            <a:r>
              <a:rPr lang="en-US" altLang="zh-CN" sz="2800" b="1">
                <a:solidFill>
                  <a:srgbClr val="000000"/>
                </a:solidFill>
                <a:latin typeface="Franklin Gothic Book" panose="020B0503020102020204" pitchFamily="34" charset="0"/>
                <a:sym typeface="Franklin Gothic Book" panose="020B0503020102020204" pitchFamily="34" charset="0"/>
              </a:rPr>
              <a:t>(</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应付</a:t>
            </a:r>
            <a:r>
              <a:rPr lang="en-US" altLang="zh-CN" sz="2800" b="1">
                <a:solidFill>
                  <a:srgbClr val="000000"/>
                </a:solidFill>
                <a:latin typeface="Franklin Gothic Book" panose="020B0503020102020204" pitchFamily="34" charset="0"/>
                <a:sym typeface="Franklin Gothic Book" panose="020B0503020102020204" pitchFamily="34" charset="0"/>
              </a:rPr>
              <a:t>)</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费用外，计税成本均应为实际发生的成本。</a:t>
            </a:r>
          </a:p>
          <a:p>
            <a:pPr eaLnBrk="1" hangingPunct="1">
              <a:buFont typeface="Arial" panose="020B0604020202020204" pitchFamily="34" charset="0"/>
              <a:buNone/>
            </a:pPr>
            <a:r>
              <a:rPr lang="en-US" altLang="zh-CN"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①出包工程未最终办理结算而未取得全额发票的，在证明资料充分的前提下，其发票不足金额可以预提，但最高不得超过合同总金额的</a:t>
            </a:r>
            <a:r>
              <a:rPr lang="en-US" altLang="zh-CN" sz="2800" b="1">
                <a:solidFill>
                  <a:srgbClr val="000000"/>
                </a:solidFill>
                <a:latin typeface="Franklin Gothic Book" panose="020B0503020102020204" pitchFamily="34" charset="0"/>
                <a:sym typeface="Franklin Gothic Book" panose="020B0503020102020204" pitchFamily="34" charset="0"/>
              </a:rPr>
              <a:t>10</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p>
          <a:p>
            <a:pPr eaLnBrk="1" hangingPunct="1">
              <a:buFont typeface="Arial" panose="020B0604020202020204" pitchFamily="34" charset="0"/>
              <a:buNone/>
            </a:pPr>
            <a:r>
              <a:rPr lang="en-US" altLang="zh-CN"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注：合同指的是施工合同，不包括设计合同、监理合同等其他合同；计提数额不能超过发票不足金额；</a:t>
            </a:r>
          </a:p>
          <a:p>
            <a:pPr eaLnBrk="1" hangingPunct="1">
              <a:buFont typeface="Arial" panose="020B0604020202020204" pitchFamily="34" charset="0"/>
              <a:buNone/>
            </a:pPr>
            <a:r>
              <a:rPr lang="en-US" altLang="zh-CN" sz="2400" b="1">
                <a:solidFill>
                  <a:srgbClr val="000000"/>
                </a:solidFill>
                <a:latin typeface="Franklin Gothic Book" panose="020B0503020102020204" pitchFamily="34" charset="0"/>
                <a:sym typeface="Franklin Gothic Book" panose="020B0503020102020204" pitchFamily="34" charset="0"/>
              </a:rPr>
              <a:t>        </a:t>
            </a:r>
            <a:endParaRPr lang="zh-CN" altLang="en-US" sz="2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任意多边形 15"/>
          <p:cNvSpPr>
            <a:spLocks noChangeArrowheads="1"/>
          </p:cNvSpPr>
          <p:nvPr/>
        </p:nvSpPr>
        <p:spPr bwMode="auto">
          <a:xfrm>
            <a:off x="8129588" y="6632575"/>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24579" name="燕尾形 12"/>
          <p:cNvSpPr>
            <a:spLocks noChangeArrowheads="1"/>
          </p:cNvSpPr>
          <p:nvPr/>
        </p:nvSpPr>
        <p:spPr bwMode="auto">
          <a:xfrm flipH="1">
            <a:off x="833120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24580" name="任意多边形 16"/>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24581" name="燕尾形 17"/>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24582" name="文本框 6"/>
          <p:cNvSpPr>
            <a:spLocks noChangeArrowheads="1"/>
          </p:cNvSpPr>
          <p:nvPr/>
        </p:nvSpPr>
        <p:spPr bwMode="auto">
          <a:xfrm>
            <a:off x="0" y="539750"/>
            <a:ext cx="804863"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ts val="1800"/>
              </a:spcBef>
              <a:buClr>
                <a:srgbClr val="C94D4D"/>
              </a:buClr>
              <a:buSzPct val="60000"/>
              <a:buFont typeface="Wingdings" panose="05000000000000000000" pitchFamily="2" charset="2"/>
              <a:buNone/>
            </a:pPr>
            <a:r>
              <a:rPr lang="zh-CN" altLang="zh-CN" sz="1600">
                <a:solidFill>
                  <a:schemeClr val="bg1"/>
                </a:solidFill>
                <a:ea typeface="微软雅黑" panose="020B0503020204020204" pitchFamily="34" charset="-122"/>
              </a:rPr>
              <a:t>Part1</a:t>
            </a:r>
          </a:p>
        </p:txBody>
      </p:sp>
      <p:pic>
        <p:nvPicPr>
          <p:cNvPr id="24583" name="图片 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4" name="任意多边形 15"/>
          <p:cNvSpPr>
            <a:spLocks noChangeArrowheads="1"/>
          </p:cNvSpPr>
          <p:nvPr/>
        </p:nvSpPr>
        <p:spPr bwMode="auto">
          <a:xfrm>
            <a:off x="8129588" y="6632575"/>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24585" name="燕尾形 12"/>
          <p:cNvSpPr>
            <a:spLocks noChangeArrowheads="1"/>
          </p:cNvSpPr>
          <p:nvPr/>
        </p:nvSpPr>
        <p:spPr bwMode="auto">
          <a:xfrm flipH="1">
            <a:off x="8331200" y="6707188"/>
            <a:ext cx="96838" cy="96837"/>
          </a:xfrm>
          <a:prstGeom prst="chevron">
            <a:avLst>
              <a:gd name="adj" fmla="val 49672"/>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1300">
              <a:solidFill>
                <a:srgbClr val="494B4D"/>
              </a:solidFill>
              <a:sym typeface="华文楷体" panose="02010600040101010101" pitchFamily="2" charset="-122"/>
            </a:endParaRPr>
          </a:p>
        </p:txBody>
      </p:sp>
      <p:sp>
        <p:nvSpPr>
          <p:cNvPr id="24586" name="任意多边形 16"/>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24587" name="燕尾形 17"/>
          <p:cNvSpPr>
            <a:spLocks noChangeArrowheads="1"/>
          </p:cNvSpPr>
          <p:nvPr/>
        </p:nvSpPr>
        <p:spPr bwMode="auto">
          <a:xfrm>
            <a:off x="8858250" y="6707188"/>
            <a:ext cx="96838" cy="96837"/>
          </a:xfrm>
          <a:prstGeom prst="chevron">
            <a:avLst>
              <a:gd name="adj" fmla="val 49672"/>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1300">
              <a:solidFill>
                <a:srgbClr val="494B4D"/>
              </a:solidFill>
              <a:sym typeface="华文楷体" panose="02010600040101010101" pitchFamily="2" charset="-122"/>
            </a:endParaRPr>
          </a:p>
        </p:txBody>
      </p:sp>
      <p:sp>
        <p:nvSpPr>
          <p:cNvPr id="24588" name="标题 1"/>
          <p:cNvSpPr>
            <a:spLocks noGrp="1" noChangeArrowheads="1"/>
          </p:cNvSpPr>
          <p:nvPr>
            <p:ph type="title" idx="4294967295"/>
          </p:nvPr>
        </p:nvSpPr>
        <p:spPr/>
        <p:txBody>
          <a:bodyPr/>
          <a:lstStyle/>
          <a:p>
            <a:pPr marL="0" indent="0" eaLnBrk="1" hangingPunct="1"/>
            <a:r>
              <a:rPr lang="zh-CN" altLang="en-US" sz="3200" smtClean="0">
                <a:solidFill>
                  <a:srgbClr val="9B3131"/>
                </a:solidFill>
              </a:rPr>
              <a:t>房地产开发产品完工结转的必要性</a:t>
            </a:r>
            <a:endParaRPr lang="zh-CN" altLang="en-US" smtClean="0"/>
          </a:p>
        </p:txBody>
      </p:sp>
      <p:sp>
        <p:nvSpPr>
          <p:cNvPr id="13325" name="内容占位符 2"/>
          <p:cNvSpPr>
            <a:spLocks noGrp="1" noChangeArrowheads="1"/>
          </p:cNvSpPr>
          <p:nvPr>
            <p:ph idx="1"/>
          </p:nvPr>
        </p:nvSpPr>
        <p:spPr>
          <a:xfrm>
            <a:off x="522288" y="836820"/>
            <a:ext cx="8189912" cy="5340143"/>
          </a:xfrm>
        </p:spPr>
        <p:txBody>
          <a:bodyPr/>
          <a:lstStyle/>
          <a:p>
            <a:pPr marL="46038" algn="just" eaLnBrk="1" hangingPunct="1">
              <a:lnSpc>
                <a:spcPct val="80000"/>
              </a:lnSpc>
              <a:buFont typeface="Wingdings" panose="05000000000000000000" pitchFamily="2" charset="2"/>
              <a:buChar char="u"/>
              <a:defRPr/>
            </a:pPr>
            <a:r>
              <a:rPr lang="zh-CN" altLang="en-US" sz="3200" dirty="0" smtClean="0">
                <a:solidFill>
                  <a:srgbClr val="9B3131"/>
                </a:solidFill>
              </a:rPr>
              <a:t>为什么要进行完工结转？</a:t>
            </a:r>
            <a:endParaRPr lang="en-US" sz="3200" dirty="0" smtClean="0">
              <a:solidFill>
                <a:srgbClr val="9B3131"/>
              </a:solidFill>
            </a:endParaRPr>
          </a:p>
          <a:p>
            <a:pPr marL="0" lvl="2" indent="360363" algn="l" eaLnBrk="1" hangingPunct="1">
              <a:lnSpc>
                <a:spcPct val="70000"/>
              </a:lnSpc>
              <a:buFont typeface="Arial" panose="020B0604020202020204" pitchFamily="34" charset="0"/>
              <a:buChar char="•"/>
              <a:defRPr/>
            </a:pPr>
            <a:endParaRPr lang="zh-CN" altLang="en-US" sz="2400" dirty="0" smtClean="0">
              <a:solidFill>
                <a:srgbClr val="242526"/>
              </a:solidFill>
              <a:latin typeface="楷体" panose="02010609060101010101" pitchFamily="49" charset="-122"/>
              <a:ea typeface="楷体" panose="02010609060101010101" pitchFamily="49" charset="-122"/>
              <a:sym typeface="楷体" panose="02010609060101010101" pitchFamily="49" charset="-122"/>
            </a:endParaRPr>
          </a:p>
          <a:p>
            <a:pPr marL="0" lvl="2" indent="360363" eaLnBrk="1" hangingPunct="1">
              <a:lnSpc>
                <a:spcPct val="70000"/>
              </a:lnSpc>
              <a:buFont typeface="Arial" panose="020B0604020202020204" pitchFamily="34" charset="0"/>
              <a:buChar char="•"/>
              <a:defRPr/>
            </a:pPr>
            <a:r>
              <a:rPr 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a:t>
            </a: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房地产开发经营业务企业所得税处理办法</a:t>
            </a:r>
            <a:r>
              <a:rPr 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a:t>
            </a:r>
            <a:endPar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endParaRPr>
          </a:p>
          <a:p>
            <a:pPr marL="0" lvl="2" eaLnBrk="1" hangingPunct="1">
              <a:lnSpc>
                <a:spcPct val="70000"/>
              </a:lnSpc>
              <a:defRPr/>
            </a:pP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国税发</a:t>
            </a:r>
            <a:r>
              <a:rPr 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[2009]31</a:t>
            </a: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号</a:t>
            </a:r>
          </a:p>
          <a:p>
            <a:pPr marL="0" lvl="2" indent="539750" algn="l" eaLnBrk="1" hangingPunct="1">
              <a:lnSpc>
                <a:spcPct val="70000"/>
              </a:lnSpc>
              <a:buFont typeface="Arial" panose="020B0604020202020204" pitchFamily="34" charset="0"/>
              <a:buChar char="•"/>
              <a:defRPr/>
            </a:pPr>
            <a:endParaRPr lang="zh-CN" altLang="en-US" sz="2000" dirty="0" smtClean="0">
              <a:solidFill>
                <a:srgbClr val="242526"/>
              </a:solidFill>
              <a:latin typeface="楷体" panose="02010609060101010101" pitchFamily="49" charset="-122"/>
              <a:ea typeface="楷体" panose="02010609060101010101" pitchFamily="49" charset="-122"/>
              <a:sym typeface="楷体" panose="02010609060101010101" pitchFamily="49" charset="-122"/>
            </a:endParaRPr>
          </a:p>
          <a:p>
            <a:pPr marL="0" lvl="2" indent="457200" algn="l" eaLnBrk="1" hangingPunct="1">
              <a:lnSpc>
                <a:spcPts val="2880"/>
              </a:lnSpc>
              <a:defRPr/>
            </a:pPr>
            <a:r>
              <a:rPr lang="zh-CN" altLang="en-US" sz="2400"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 </a:t>
            </a:r>
            <a:r>
              <a:rPr lang="zh-CN" altLang="en-US"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第九条 企业销售未完工开发产品取得的收入</a:t>
            </a:r>
            <a:r>
              <a:rPr lang="en-US"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a:t>
            </a:r>
            <a:r>
              <a:rPr lang="zh-CN" altLang="en-US"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应先按预计计税毛利率分季</a:t>
            </a:r>
            <a:r>
              <a:rPr lang="en-US"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a:t>
            </a:r>
            <a:r>
              <a:rPr lang="zh-CN" altLang="en-US"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或月</a:t>
            </a:r>
            <a:r>
              <a:rPr lang="en-US"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a:t>
            </a:r>
            <a:r>
              <a:rPr lang="zh-CN" altLang="en-US"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计算出预计毛利额，计入当期应纳税所得额。开发产品完工后，企业应及时结算其计税成本并计算此前销售收入的实际毛利额，同时将其实际毛利额与其对应的预计毛利额之间的差额，计入当年度企业本项目与其他项目合并计算的应纳税所得额。 </a:t>
            </a:r>
          </a:p>
          <a:p>
            <a:pPr marL="0" lvl="2" indent="457200" algn="l" eaLnBrk="1" hangingPunct="1">
              <a:lnSpc>
                <a:spcPts val="2880"/>
              </a:lnSpc>
              <a:defRPr/>
            </a:pPr>
            <a:r>
              <a:rPr lang="zh-CN" altLang="en-US"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 在年度纳税申报时，企业须出具对该项开发产品实际毛利额与预计毛利额之间差异调整情况的报告以及税务机关需要的其他相关资料。</a:t>
            </a:r>
          </a:p>
          <a:p>
            <a:pPr marL="685800" lvl="2" algn="l" eaLnBrk="1" hangingPunct="1">
              <a:lnSpc>
                <a:spcPct val="70000"/>
              </a:lnSpc>
              <a:buFont typeface="Arial" panose="020B0604020202020204" pitchFamily="34" charset="0"/>
              <a:buChar char="•"/>
              <a:defRPr/>
            </a:pPr>
            <a:endParaRPr lang="zh-CN" altLang="en-US" sz="2000" dirty="0" smtClean="0">
              <a:solidFill>
                <a:srgbClr val="242526"/>
              </a:solidFill>
              <a:latin typeface="楷体" panose="02010609060101010101" pitchFamily="49" charset="-122"/>
              <a:ea typeface="楷体" panose="02010609060101010101" pitchFamily="49" charset="-122"/>
              <a:sym typeface="楷体" panose="02010609060101010101" pitchFamily="49" charset="-122"/>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74755"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74756"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74757"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74758"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4759"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74760" name="Text Box 6"/>
          <p:cNvSpPr>
            <a:spLocks noChangeArrowheads="1"/>
          </p:cNvSpPr>
          <p:nvPr/>
        </p:nvSpPr>
        <p:spPr bwMode="auto">
          <a:xfrm>
            <a:off x="0" y="1052513"/>
            <a:ext cx="91440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a:solidFill>
                  <a:srgbClr val="00B050"/>
                </a:solidFill>
                <a:latin typeface="Franklin Gothic Book" panose="020B0503020102020204" pitchFamily="34" charset="0"/>
                <a:sym typeface="Franklin Gothic Book" panose="020B0503020102020204" pitchFamily="34" charset="0"/>
              </a:rPr>
              <a:t>       </a:t>
            </a:r>
            <a:endParaRPr lang="zh-CN" altLang="en-US" sz="2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en-US" altLang="zh-CN" sz="2400" b="1">
                <a:solidFill>
                  <a:srgbClr val="000000"/>
                </a:solidFill>
                <a:latin typeface="Franklin Gothic Book" panose="020B0503020102020204" pitchFamily="34" charset="0"/>
                <a:sym typeface="Franklin Gothic Book" panose="020B0503020102020204" pitchFamily="34" charset="0"/>
              </a:rPr>
              <a:t>        </a:t>
            </a:r>
            <a:endParaRPr lang="zh-CN" altLang="en-US" sz="2400" b="1">
              <a:solidFill>
                <a:srgbClr val="000000"/>
              </a:solidFill>
              <a:latin typeface="Franklin Gothic Book" panose="020B0503020102020204" pitchFamily="34" charset="0"/>
              <a:sym typeface="Franklin Gothic Book" panose="020B0503020102020204" pitchFamily="34" charset="0"/>
            </a:endParaRPr>
          </a:p>
          <a:p>
            <a:pPr eaLnBrk="1" hangingPunct="1">
              <a:buFont typeface="Arial" panose="020B0604020202020204" pitchFamily="34" charset="0"/>
              <a:buNone/>
            </a:pP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②公共配套设施尚未建造或尚未完工的，可按预算造价合理预提建造费用。此类公共配套设施必须符合已在售房合同、协议或广告、模型中明确承诺建造且不可撤销，或按照法律法规规定必须配套建造的条件。（园林绿化与幼儿园）</a:t>
            </a:r>
            <a:endParaRPr lang="en-US" sz="2800" b="1">
              <a:solidFill>
                <a:srgbClr val="000000"/>
              </a:solidFill>
              <a:latin typeface="Franklin Gothic Book" panose="020B0503020102020204" pitchFamily="34" charset="0"/>
              <a:sym typeface="Franklin Gothic Book" panose="020B0503020102020204" pitchFamily="34" charset="0"/>
            </a:endParaRPr>
          </a:p>
          <a:p>
            <a:pPr eaLnBrk="1" hangingPunct="1">
              <a:buFont typeface="Arial" panose="020B0604020202020204" pitchFamily="34" charset="0"/>
              <a:buNone/>
            </a:pPr>
            <a:r>
              <a:rPr lang="en-US"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③应向政府上交但尚未上交的报批报建费用、物业完善费用可以按规定预提。物业完善费用是指按规定应由企业承担的物业管理基金、公建维修基金或其他专项基金。</a:t>
            </a:r>
            <a:endParaRPr lang="en-US" sz="2800" b="1">
              <a:solidFill>
                <a:srgbClr val="000000"/>
              </a:solidFill>
              <a:latin typeface="Franklin Gothic Book" panose="020B0503020102020204" pitchFamily="34" charset="0"/>
              <a:sym typeface="Franklin Gothic Book" panose="020B0503020102020204" pitchFamily="34" charset="0"/>
            </a:endParaRPr>
          </a:p>
          <a:p>
            <a:pPr eaLnBrk="1" hangingPunct="1">
              <a:buFont typeface="Arial" panose="020B0604020202020204" pitchFamily="34" charset="0"/>
              <a:buNone/>
            </a:pPr>
            <a:endParaRPr lang="zh-CN" altLang="en-US" sz="2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75779"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75780"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75781"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75782"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783"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75784" name="Text Box 2"/>
          <p:cNvSpPr>
            <a:spLocks noChangeArrowheads="1"/>
          </p:cNvSpPr>
          <p:nvPr/>
        </p:nvSpPr>
        <p:spPr bwMode="auto">
          <a:xfrm>
            <a:off x="755650" y="476250"/>
            <a:ext cx="7489825" cy="4462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indent="357188">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2800">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endParaRPr lang="zh-CN" altLang="en-US" sz="3200">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zh-CN" altLang="en-US" sz="2800" b="1">
                <a:solidFill>
                  <a:schemeClr val="accent1"/>
                </a:solidFill>
                <a:latin typeface="华文楷体" panose="02010600040101010101" pitchFamily="2" charset="-122"/>
                <a:ea typeface="华文楷体" panose="02010600040101010101" pitchFamily="2" charset="-122"/>
                <a:sym typeface="华文楷体" panose="02010600040101010101" pitchFamily="2" charset="-122"/>
              </a:rPr>
              <a:t>注意：</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允许计提的仅指以上项目，如果计提其他成本项目则不能税前扣除，如计提未建设的园林绿化支出，因属于基础设施费，不能扣除，建设预售合同中注明归全体业主的幼儿园等公共配套设施才可以计提扣除，所以提醒注意一定要把可以扣除的类别搞清楚，不能混淆，会造成意想不到的税会差异，会成为税收稽查的风险点。</a:t>
            </a:r>
            <a:endParaRPr lang="zh-CN" altLang="en-US" sz="200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76803"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76804"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76805"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76806"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6807"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76808" name="Text Box 6"/>
          <p:cNvSpPr>
            <a:spLocks noChangeArrowheads="1"/>
          </p:cNvSpPr>
          <p:nvPr/>
        </p:nvSpPr>
        <p:spPr bwMode="auto">
          <a:xfrm>
            <a:off x="468313" y="908050"/>
            <a:ext cx="7959725"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200" b="1">
                <a:solidFill>
                  <a:srgbClr val="000000"/>
                </a:solidFill>
                <a:latin typeface="Franklin Gothic Book" panose="020B0503020102020204" pitchFamily="34" charset="0"/>
                <a:sym typeface="Franklin Gothic Book" panose="020B0503020102020204" pitchFamily="34" charset="0"/>
              </a:rPr>
              <a:t>        </a:t>
            </a:r>
            <a:endParaRPr lang="zh-CN" altLang="en-US" sz="32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en-US" altLang="zh-CN" sz="3200" b="1">
                <a:solidFill>
                  <a:srgbClr val="000000"/>
                </a:solidFill>
                <a:latin typeface="Franklin Gothic Book" panose="020B0503020102020204" pitchFamily="34" charset="0"/>
                <a:sym typeface="Franklin Gothic Book" panose="020B0503020102020204" pitchFamily="34" charset="0"/>
              </a:rPr>
              <a:t>       </a:t>
            </a:r>
            <a:r>
              <a:rPr lang="zh-CN" altLang="en-US" sz="3200" b="1">
                <a:solidFill>
                  <a:srgbClr val="00B050"/>
                </a:solidFill>
                <a:latin typeface="华文楷体" panose="02010600040101010101" pitchFamily="2" charset="-122"/>
                <a:ea typeface="华文楷体" panose="02010600040101010101" pitchFamily="2" charset="-122"/>
                <a:sym typeface="华文楷体" panose="02010600040101010101" pitchFamily="2" charset="-122"/>
              </a:rPr>
              <a:t>（</a:t>
            </a:r>
            <a:r>
              <a:rPr lang="en-US" altLang="zh-CN" sz="3200" b="1">
                <a:solidFill>
                  <a:srgbClr val="00B050"/>
                </a:solidFill>
                <a:latin typeface="Franklin Gothic Book" panose="020B0503020102020204" pitchFamily="34" charset="0"/>
                <a:sym typeface="Franklin Gothic Book" panose="020B0503020102020204" pitchFamily="34" charset="0"/>
              </a:rPr>
              <a:t>7</a:t>
            </a:r>
            <a:r>
              <a:rPr lang="zh-CN" altLang="en-US" sz="3200" b="1">
                <a:solidFill>
                  <a:srgbClr val="00B050"/>
                </a:solidFill>
                <a:latin typeface="华文楷体" panose="02010600040101010101" pitchFamily="2" charset="-122"/>
                <a:ea typeface="华文楷体" panose="02010600040101010101" pitchFamily="2" charset="-122"/>
                <a:sym typeface="华文楷体" panose="02010600040101010101" pitchFamily="2" charset="-122"/>
              </a:rPr>
              <a:t>）建造停车场成本的处理：</a:t>
            </a:r>
            <a:endParaRPr lang="zh-CN" altLang="en-US" sz="32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endParaRPr lang="zh-CN" altLang="en-US" sz="32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endParaRPr lang="zh-CN" altLang="en-US" sz="3200" b="1">
              <a:solidFill>
                <a:srgbClr val="00B05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en-US" sz="3200" b="1">
                <a:solidFill>
                  <a:srgbClr val="000000"/>
                </a:solidFill>
                <a:latin typeface="Franklin Gothic Book" panose="020B0503020102020204" pitchFamily="34" charset="0"/>
                <a:sym typeface="Franklin Gothic Book" panose="020B0503020102020204" pitchFamily="34" charset="0"/>
              </a:rPr>
              <a:t>     </a:t>
            </a:r>
            <a:r>
              <a:rPr lang="zh-CN" altLang="en-US" sz="32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国税发</a:t>
            </a:r>
            <a:r>
              <a:rPr lang="en-US" altLang="zh-CN" sz="3200" b="1">
                <a:solidFill>
                  <a:srgbClr val="FF33CC"/>
                </a:solidFill>
                <a:latin typeface="Franklin Gothic Book" panose="020B0503020102020204" pitchFamily="34" charset="0"/>
                <a:sym typeface="Franklin Gothic Book" panose="020B0503020102020204" pitchFamily="34" charset="0"/>
              </a:rPr>
              <a:t>[2009]31</a:t>
            </a:r>
            <a:r>
              <a:rPr lang="zh-CN" altLang="en-US" sz="32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号：</a:t>
            </a:r>
          </a:p>
          <a:p>
            <a:pPr eaLnBrk="1" hangingPunct="1">
              <a:buFont typeface="Arial" panose="020B0604020202020204" pitchFamily="34" charset="0"/>
              <a:buNone/>
            </a:pPr>
            <a:r>
              <a:rPr lang="en-US" altLang="zh-CN" sz="3200" b="1">
                <a:solidFill>
                  <a:srgbClr val="000000"/>
                </a:solidFill>
                <a:latin typeface="Franklin Gothic Book" panose="020B0503020102020204" pitchFamily="34" charset="0"/>
                <a:sym typeface="Franklin Gothic Book" panose="020B0503020102020204" pitchFamily="34" charset="0"/>
              </a:rPr>
              <a:t>     </a:t>
            </a:r>
            <a:r>
              <a:rPr lang="zh-CN" altLang="en-US" sz="32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第三十三条：企业单独建造的停车场所，应作为成本对象单独核算。利用地下基础设施形成的停车场所，作为</a:t>
            </a:r>
            <a:r>
              <a:rPr lang="zh-CN" altLang="en-US" sz="3200" b="1">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公共</a:t>
            </a:r>
            <a:r>
              <a:rPr lang="zh-CN" altLang="en-US" sz="3200"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配套设施</a:t>
            </a:r>
            <a:r>
              <a:rPr lang="zh-CN" altLang="en-US" sz="32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进行处。 </a:t>
            </a:r>
            <a:endParaRPr lang="en-US" sz="3200" b="1">
              <a:solidFill>
                <a:srgbClr val="000000"/>
              </a:solidFill>
              <a:latin typeface="Franklin Gothic Book" panose="020B0503020102020204" pitchFamily="34" charset="0"/>
              <a:sym typeface="Franklin Gothic Book" panose="020B0503020102020204"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77827"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77828"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77829"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77830"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7831"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77832" name="Text Box 2"/>
          <p:cNvSpPr>
            <a:spLocks noChangeArrowheads="1"/>
          </p:cNvSpPr>
          <p:nvPr/>
        </p:nvSpPr>
        <p:spPr bwMode="auto">
          <a:xfrm>
            <a:off x="1079500" y="1125538"/>
            <a:ext cx="6985000" cy="4830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indent="357188">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800" b="1">
                <a:solidFill>
                  <a:schemeClr val="accent1"/>
                </a:solidFill>
                <a:latin typeface="华文楷体" panose="02010600040101010101" pitchFamily="2" charset="-122"/>
                <a:ea typeface="华文楷体" panose="02010600040101010101" pitchFamily="2" charset="-122"/>
                <a:sym typeface="华文楷体" panose="02010600040101010101" pitchFamily="2" charset="-122"/>
              </a:rPr>
              <a:t>成本稽查风险  </a:t>
            </a:r>
          </a:p>
          <a:p>
            <a:pPr eaLnBrk="1" hangingPunct="1">
              <a:buFont typeface="Arial" panose="020B0604020202020204" pitchFamily="34" charset="0"/>
              <a:buNone/>
            </a:pP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在未完工年度不涉及成本稽查风险，因为是按照预计毛利率计算纳税，所以成本的风险集中在完工年度。主要表现在：</a:t>
            </a:r>
          </a:p>
          <a:p>
            <a:pPr eaLnBrk="1" hangingPunct="1">
              <a:buFont typeface="Arial" panose="020B0604020202020204" pitchFamily="34" charset="0"/>
              <a:buNone/>
            </a:pP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1、虚列成本。包括假发票、虚开发票及违规计提成本</a:t>
            </a:r>
          </a:p>
          <a:p>
            <a:pPr eaLnBrk="1" hangingPunct="1">
              <a:buFont typeface="Arial" panose="020B0604020202020204" pitchFamily="34" charset="0"/>
              <a:buNone/>
            </a:pP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2、成本配比问题，是否在完工与未完工产品之间、已售与未售产品之间正确分摊，分摊方法是否符合税收规定</a:t>
            </a:r>
          </a:p>
          <a:p>
            <a:pPr eaLnBrk="1" hangingPunct="1">
              <a:buFont typeface="Arial" panose="020B0604020202020204" pitchFamily="34" charset="0"/>
              <a:buNone/>
            </a:pP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3、利息是否正确进行了资本化或费用化计量</a:t>
            </a:r>
            <a:endParaRPr lang="zh-CN" altLang="en-US" sz="200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78851"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78852"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78853"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78854"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8855"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78856" name="Text Box 6"/>
          <p:cNvSpPr>
            <a:spLocks noChangeArrowheads="1"/>
          </p:cNvSpPr>
          <p:nvPr/>
        </p:nvSpPr>
        <p:spPr bwMode="auto">
          <a:xfrm>
            <a:off x="0" y="542925"/>
            <a:ext cx="9144000" cy="612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【例</a:t>
            </a: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6</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】天安房地产开发有限公司</a:t>
            </a: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2014</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年</a:t>
            </a: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12</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月</a:t>
            </a: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D</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项目完工，实际开发总建筑面积（实测面积）</a:t>
            </a: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1</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00万平方米，其中可售住宅、商铺、地下车位等20万平方米，当年销售可售产品</a:t>
            </a: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1</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5万平方米。各种地面配套设施</a:t>
            </a: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5</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000平方米，变相销售配套设施</a:t>
            </a: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26</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00平方米，其余配套设施</a:t>
            </a:r>
            <a:r>
              <a:rPr lang="en-US" altLang="zh-CN" sz="28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15</a:t>
            </a:r>
            <a:r>
              <a:rPr lang="zh-CN" altLang="en-US" sz="28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00</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平方米移交物业，</a:t>
            </a:r>
            <a:r>
              <a:rPr lang="en-US" altLang="zh-CN" sz="28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14</a:t>
            </a:r>
            <a:r>
              <a:rPr lang="zh-CN" altLang="en-US" sz="28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00</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平方米转做公司自用。</a:t>
            </a:r>
            <a:r>
              <a:rPr lang="zh-CN" altLang="en-US" sz="2800" b="1" dirty="0">
                <a:solidFill>
                  <a:schemeClr val="accent1"/>
                </a:solidFill>
                <a:latin typeface="楷体" panose="02010609060101010101" pitchFamily="49" charset="-122"/>
                <a:ea typeface="楷体" panose="02010609060101010101" pitchFamily="49" charset="-122"/>
                <a:sym typeface="楷体" panose="02010609060101010101" pitchFamily="49" charset="-122"/>
              </a:rPr>
              <a:t>因不符合会计准则关于销售收入确认的要求，企业没有结转销售收入、销售</a:t>
            </a:r>
            <a:r>
              <a:rPr lang="zh-CN" altLang="en-US" sz="2800" b="1" dirty="0" smtClean="0">
                <a:solidFill>
                  <a:schemeClr val="accent1"/>
                </a:solidFill>
                <a:latin typeface="楷体" panose="02010609060101010101" pitchFamily="49" charset="-122"/>
                <a:ea typeface="楷体" panose="02010609060101010101" pitchFamily="49" charset="-122"/>
                <a:sym typeface="楷体" panose="02010609060101010101" pitchFamily="49" charset="-122"/>
              </a:rPr>
              <a:t>成本。</a:t>
            </a:r>
            <a:endParaRPr lang="en-US" altLang="zh-CN" sz="2800" b="1" dirty="0" smtClean="0">
              <a:solidFill>
                <a:schemeClr val="accent1"/>
              </a:solidFill>
              <a:latin typeface="楷体" panose="02010609060101010101" pitchFamily="49" charset="-122"/>
              <a:ea typeface="楷体" panose="02010609060101010101" pitchFamily="49" charset="-122"/>
              <a:sym typeface="楷体" panose="02010609060101010101" pitchFamily="49" charset="-122"/>
            </a:endParaRPr>
          </a:p>
          <a:p>
            <a:pPr eaLnBrk="1" hangingPunct="1">
              <a:buFont typeface="Arial" panose="020B0604020202020204" pitchFamily="34" charset="0"/>
              <a:buNone/>
            </a:pPr>
            <a:r>
              <a:rPr lang="en-US" altLang="zh-CN" sz="2800" b="1" dirty="0" smtClean="0">
                <a:solidFill>
                  <a:schemeClr val="accent1"/>
                </a:solidFill>
                <a:latin typeface="楷体" panose="02010609060101010101" pitchFamily="49" charset="-122"/>
                <a:ea typeface="楷体" panose="02010609060101010101" pitchFamily="49" charset="-122"/>
                <a:sym typeface="楷体" panose="02010609060101010101" pitchFamily="49" charset="-122"/>
              </a:rPr>
              <a:t>     </a:t>
            </a:r>
            <a:r>
              <a:rPr lang="zh-CN" altLang="en-US" sz="28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“开发成本”</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借方总发生额</a:t>
            </a: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7</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0000万元，以上成本支出中不符合税收要求的支出50</a:t>
            </a: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0</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万元，因发票金额不足允许计提的建安成本</a:t>
            </a: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22</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0万元，假设年终所得税纳税申报时，将整个项目确认为一个计税成本对象。请计算该项目的会计成本、计税成本、已销产品的计税成本、应转入固定资产计税基础的金额（该项目</a:t>
            </a: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2014</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年共实现完工产品收入</a:t>
            </a: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1</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20000万元）。</a:t>
            </a:r>
            <a:endParaRPr lang="zh-CN" altLang="en-US" sz="2400" b="1" dirty="0">
              <a:solidFill>
                <a:srgbClr val="000000"/>
              </a:solidFill>
              <a:latin typeface="Trebuchet MS" panose="020B0603020202020204" pitchFamily="34" charset="0"/>
              <a:ea typeface="方正姚体" panose="02010601030101010101" pitchFamily="2" charset="-122"/>
              <a:sym typeface="Trebuchet MS" panose="020B0603020202020204"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79875"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79876"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79877"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79878"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9879"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79880" name="Text Box 6"/>
          <p:cNvSpPr>
            <a:spLocks noChangeArrowheads="1"/>
          </p:cNvSpPr>
          <p:nvPr/>
        </p:nvSpPr>
        <p:spPr bwMode="auto">
          <a:xfrm>
            <a:off x="0" y="44450"/>
            <a:ext cx="9102725" cy="7478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2400" b="1" dirty="0">
                <a:solidFill>
                  <a:srgbClr val="FF0000"/>
                </a:solidFill>
                <a:latin typeface="楷体" panose="02010609060101010101" pitchFamily="49" charset="-122"/>
                <a:ea typeface="楷体" panose="02010609060101010101" pitchFamily="49" charset="-122"/>
                <a:sym typeface="楷体" panose="02010609060101010101" pitchFamily="49" charset="-122"/>
              </a:rPr>
              <a:t>分析：</a:t>
            </a:r>
            <a:endParaRPr lang="en-US" sz="2400" b="1" dirty="0">
              <a:solidFill>
                <a:srgbClr val="FF0000"/>
              </a:solidFill>
              <a:latin typeface="楷体" panose="02010609060101010101" pitchFamily="49" charset="-122"/>
              <a:ea typeface="楷体" panose="02010609060101010101" pitchFamily="49" charset="-122"/>
              <a:sym typeface="楷体" panose="02010609060101010101" pitchFamily="49" charset="-122"/>
            </a:endParaRPr>
          </a:p>
          <a:p>
            <a:pPr eaLnBrk="1" hangingPunct="1">
              <a:buFont typeface="Arial" panose="020B0604020202020204" pitchFamily="34" charset="0"/>
              <a:buNone/>
            </a:pPr>
            <a:r>
              <a:rPr 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2400" b="1" dirty="0">
                <a:solidFill>
                  <a:srgbClr val="0000FF"/>
                </a:solidFill>
                <a:latin typeface="楷体" panose="02010609060101010101" pitchFamily="49" charset="-122"/>
                <a:ea typeface="楷体" panose="02010609060101010101" pitchFamily="49" charset="-122"/>
                <a:sym typeface="楷体" panose="02010609060101010101" pitchFamily="49" charset="-122"/>
              </a:rPr>
              <a:t>（</a:t>
            </a:r>
            <a:r>
              <a:rPr lang="en-US" altLang="zh-CN" sz="2400" b="1" dirty="0">
                <a:solidFill>
                  <a:srgbClr val="0000FF"/>
                </a:solidFill>
                <a:latin typeface="楷体" panose="02010609060101010101" pitchFamily="49" charset="-122"/>
                <a:ea typeface="楷体" panose="02010609060101010101" pitchFamily="49" charset="-122"/>
                <a:sym typeface="楷体" panose="02010609060101010101" pitchFamily="49" charset="-122"/>
              </a:rPr>
              <a:t>1</a:t>
            </a:r>
            <a:r>
              <a:rPr lang="zh-CN" altLang="en-US" sz="2400" b="1" dirty="0">
                <a:solidFill>
                  <a:srgbClr val="0000FF"/>
                </a:solidFill>
                <a:latin typeface="楷体" panose="02010609060101010101" pitchFamily="49" charset="-122"/>
                <a:ea typeface="楷体" panose="02010609060101010101" pitchFamily="49" charset="-122"/>
                <a:sym typeface="楷体" panose="02010609060101010101" pitchFamily="49" charset="-122"/>
              </a:rPr>
              <a:t>）会计成本：</a:t>
            </a:r>
            <a:endParaRPr lang="zh-CN" altLang="en-US" sz="2400" dirty="0">
              <a:solidFill>
                <a:srgbClr val="0000FF"/>
              </a:solidFill>
              <a:latin typeface="楷体" panose="02010609060101010101" pitchFamily="49" charset="-122"/>
              <a:ea typeface="楷体" panose="02010609060101010101" pitchFamily="49" charset="-122"/>
              <a:sym typeface="楷体" panose="02010609060101010101" pitchFamily="49" charset="-122"/>
            </a:endParaRPr>
          </a:p>
          <a:p>
            <a:pPr eaLnBrk="1" hangingPunct="1">
              <a:buFont typeface="Arial" panose="020B0604020202020204" pitchFamily="34" charset="0"/>
              <a:buNone/>
            </a:pPr>
            <a:r>
              <a:rPr 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该项目总会计成本：</a:t>
            </a: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7</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0000万元</a:t>
            </a:r>
          </a:p>
          <a:p>
            <a:pPr eaLnBrk="1" hangingPunct="1">
              <a:buFont typeface="Arial" panose="020B0604020202020204" pitchFamily="34" charset="0"/>
              <a:buNone/>
            </a:pP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该项目的会计成本对象：20万平方米</a:t>
            </a:r>
          </a:p>
          <a:p>
            <a:pPr eaLnBrk="1" hangingPunct="1">
              <a:buFont typeface="Arial" panose="020B0604020202020204" pitchFamily="34" charset="0"/>
              <a:buNone/>
            </a:pP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该项目的单位会计成本＝70000÷20＝</a:t>
            </a: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3</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500元</a:t>
            </a:r>
            <a:r>
              <a:rPr lang="zh-CN" altLang="en-US"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a:t>
            </a:r>
            <a:endParaRPr lang="en-US" altLang="zh-CN"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eaLnBrk="1" hangingPunct="1">
              <a:buFont typeface="Arial" panose="020B0604020202020204" pitchFamily="34" charset="0"/>
              <a:buNone/>
            </a:pPr>
            <a:r>
              <a:rPr lang="zh-CN" altLang="en-US"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    应结转已销产品计税成本＝</a:t>
            </a:r>
            <a:r>
              <a:rPr lang="en-US" altLang="zh-CN"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35</a:t>
            </a:r>
            <a:r>
              <a:rPr lang="zh-CN" altLang="en-US"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00×</a:t>
            </a:r>
            <a:r>
              <a:rPr lang="en-US" altLang="zh-CN"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15</a:t>
            </a:r>
            <a:r>
              <a:rPr lang="zh-CN" altLang="en-US"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000</a:t>
            </a:r>
            <a:r>
              <a:rPr lang="en-US" altLang="zh-CN"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0</a:t>
            </a:r>
            <a:r>
              <a:rPr lang="zh-CN" altLang="en-US"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a:t>
            </a:r>
            <a:r>
              <a:rPr lang="en-US" altLang="zh-CN"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52500</a:t>
            </a:r>
            <a:r>
              <a:rPr lang="zh-CN" altLang="en-US"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万元</a:t>
            </a:r>
            <a:endParaRPr lang="en-US" altLang="zh-CN"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eaLnBrk="1" hangingPunct="1">
              <a:buFont typeface="Arial" panose="020B0604020202020204" pitchFamily="34" charset="0"/>
              <a:buNone/>
            </a:pPr>
            <a:endParaRPr lang="en-US" altLang="zh-CN"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eaLnBrk="1" hangingPunct="1">
              <a:buFont typeface="Arial" panose="020B0604020202020204" pitchFamily="34" charset="0"/>
              <a:buNone/>
            </a:pPr>
            <a:r>
              <a:rPr lang="zh-CN" altLang="en-US" sz="2400" b="1" dirty="0" smtClean="0">
                <a:solidFill>
                  <a:srgbClr val="0000FF"/>
                </a:solidFill>
                <a:latin typeface="楷体" panose="02010609060101010101" pitchFamily="49" charset="-122"/>
                <a:ea typeface="楷体" panose="02010609060101010101" pitchFamily="49" charset="-122"/>
                <a:sym typeface="楷体" panose="02010609060101010101" pitchFamily="49" charset="-122"/>
              </a:rPr>
              <a:t>    （</a:t>
            </a:r>
            <a:r>
              <a:rPr lang="en-US" altLang="zh-CN" sz="2400" b="1" dirty="0" smtClean="0">
                <a:solidFill>
                  <a:srgbClr val="0000FF"/>
                </a:solidFill>
                <a:latin typeface="楷体" panose="02010609060101010101" pitchFamily="49" charset="-122"/>
                <a:ea typeface="楷体" panose="02010609060101010101" pitchFamily="49" charset="-122"/>
                <a:sym typeface="楷体" panose="02010609060101010101" pitchFamily="49" charset="-122"/>
              </a:rPr>
              <a:t>2</a:t>
            </a:r>
            <a:r>
              <a:rPr lang="zh-CN" altLang="en-US" sz="2400" b="1" dirty="0" smtClean="0">
                <a:solidFill>
                  <a:srgbClr val="0000FF"/>
                </a:solidFill>
                <a:latin typeface="楷体" panose="02010609060101010101" pitchFamily="49" charset="-122"/>
                <a:ea typeface="楷体" panose="02010609060101010101" pitchFamily="49" charset="-122"/>
                <a:sym typeface="楷体" panose="02010609060101010101" pitchFamily="49" charset="-122"/>
              </a:rPr>
              <a:t>）计税成本：</a:t>
            </a:r>
          </a:p>
          <a:p>
            <a:pPr eaLnBrk="1" hangingPunct="1">
              <a:buFont typeface="Arial" panose="020B0604020202020204" pitchFamily="34" charset="0"/>
              <a:buNone/>
            </a:pPr>
            <a:r>
              <a:rPr lang="en-US" altLang="zh-CN"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该项目的总计税成本＝70000－500＋</a:t>
            </a: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22</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0＝69720万元</a:t>
            </a:r>
          </a:p>
          <a:p>
            <a:pPr eaLnBrk="1" hangingPunct="1">
              <a:buFont typeface="Arial" panose="020B0604020202020204" pitchFamily="34" charset="0"/>
              <a:buNone/>
            </a:pP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该项目的计税成本对象＝200000＋</a:t>
            </a: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26</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00＋</a:t>
            </a: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1</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400＝20</a:t>
            </a: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4</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000平米</a:t>
            </a:r>
          </a:p>
          <a:p>
            <a:pPr eaLnBrk="1" hangingPunct="1">
              <a:buFont typeface="Arial" panose="020B0604020202020204" pitchFamily="34" charset="0"/>
              <a:buNone/>
            </a:pP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该项目的单位计税成本＝69720÷204000＝</a:t>
            </a: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3</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400元/㎡</a:t>
            </a:r>
          </a:p>
          <a:p>
            <a:pPr eaLnBrk="1" hangingPunct="1">
              <a:buFont typeface="Arial" panose="020B0604020202020204" pitchFamily="34" charset="0"/>
              <a:buNone/>
            </a:pP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已销计税开发产品面积＝</a:t>
            </a: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1</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50000＋</a:t>
            </a: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26</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00＝</a:t>
            </a: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176</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000平方米</a:t>
            </a:r>
          </a:p>
          <a:p>
            <a:pPr eaLnBrk="1" hangingPunct="1">
              <a:buFont typeface="Arial" panose="020B0604020202020204" pitchFamily="34" charset="0"/>
              <a:buNone/>
            </a:pP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应结转已销产品计税成本＝</a:t>
            </a: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3</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400×</a:t>
            </a: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176</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000＝60150万</a:t>
            </a:r>
            <a:r>
              <a:rPr lang="zh-CN" altLang="en-US" sz="24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元</a:t>
            </a:r>
            <a:endParaRPr 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eaLnBrk="1" hangingPunct="1">
              <a:buFont typeface="Arial" panose="020B0604020202020204" pitchFamily="34" charset="0"/>
              <a:buNone/>
            </a:pPr>
            <a:r>
              <a:rPr 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应结转固定资产计税基础的金额＝</a:t>
            </a: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3</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400×</a:t>
            </a: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15</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00＝</a:t>
            </a: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5</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100万元</a:t>
            </a:r>
            <a:endParaRPr 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eaLnBrk="1" hangingPunct="1">
              <a:buFont typeface="Arial" panose="020B0604020202020204" pitchFamily="34" charset="0"/>
              <a:buNone/>
            </a:pPr>
            <a:endPar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eaLnBrk="1" hangingPunct="1">
              <a:buFont typeface="Arial" panose="020B0604020202020204" pitchFamily="34" charset="0"/>
              <a:buNone/>
            </a:pPr>
            <a:r>
              <a:rPr 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注：在确认计税成本时，除了“产权属于全体业主的，或无偿赠与地方政府、公用事业单位的”以外，其他建筑面积全部参与计税成本的的计算与分摊。</a:t>
            </a:r>
          </a:p>
          <a:p>
            <a:pPr eaLnBrk="1" hangingPunct="1">
              <a:buFont typeface="Arial" panose="020B0604020202020204" pitchFamily="34" charset="0"/>
              <a:buNone/>
            </a:pPr>
            <a:endPar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eaLnBrk="1" hangingPunct="1">
              <a:buFont typeface="Arial" panose="020B0604020202020204" pitchFamily="34" charset="0"/>
              <a:buNone/>
            </a:pPr>
            <a:r>
              <a:rPr 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    </a:t>
            </a:r>
            <a:endPar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80899"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80900"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80901"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80902"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0903"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80904" name="Text Box 6"/>
          <p:cNvSpPr>
            <a:spLocks noChangeArrowheads="1"/>
          </p:cNvSpPr>
          <p:nvPr/>
        </p:nvSpPr>
        <p:spPr bwMode="auto">
          <a:xfrm>
            <a:off x="107950" y="-25400"/>
            <a:ext cx="8928100" cy="6494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0000FF"/>
                </a:solidFill>
                <a:latin typeface="Franklin Gothic Book" panose="020B0503020102020204" pitchFamily="34" charset="0"/>
                <a:sym typeface="Franklin Gothic Book" panose="020B0503020102020204" pitchFamily="34" charset="0"/>
              </a:rPr>
              <a:t>       </a:t>
            </a:r>
            <a:r>
              <a:rPr lang="zh-CN" altLang="en-US" sz="2800" b="1" dirty="0">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五、</a:t>
            </a:r>
            <a:r>
              <a:rPr lang="en-US" altLang="zh-CN" sz="2800" b="1" dirty="0">
                <a:solidFill>
                  <a:srgbClr val="0000FF"/>
                </a:solidFill>
                <a:latin typeface="Franklin Gothic Book" panose="020B0503020102020204" pitchFamily="34" charset="0"/>
                <a:sym typeface="Franklin Gothic Book" panose="020B0503020102020204" pitchFamily="34" charset="0"/>
              </a:rPr>
              <a:t>A104000</a:t>
            </a:r>
            <a:r>
              <a:rPr lang="zh-CN" altLang="en-US" sz="2800" b="1" dirty="0">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《期间费用明细表》</a:t>
            </a:r>
          </a:p>
          <a:p>
            <a:pPr eaLnBrk="1" hangingPunct="1">
              <a:buFont typeface="Arial" panose="020B0604020202020204" pitchFamily="34" charset="0"/>
              <a:buNone/>
            </a:pPr>
            <a:r>
              <a:rPr lang="en-US" altLang="zh-CN" sz="2800" b="1" dirty="0">
                <a:solidFill>
                  <a:srgbClr val="0000FF"/>
                </a:solidFill>
                <a:latin typeface="Franklin Gothic Book" panose="020B0503020102020204" pitchFamily="34" charset="0"/>
                <a:sym typeface="Franklin Gothic Book" panose="020B0503020102020204" pitchFamily="34" charset="0"/>
              </a:rPr>
              <a:t> </a:t>
            </a:r>
            <a:endParaRPr lang="zh-CN" altLang="en-US" sz="2800" b="1" dirty="0">
              <a:solidFill>
                <a:srgbClr val="0000FF"/>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en-US" altLang="zh-CN" sz="2800" b="1" dirty="0">
                <a:solidFill>
                  <a:srgbClr val="FF0000"/>
                </a:solidFill>
                <a:latin typeface="Franklin Gothic Book" panose="020B0503020102020204" pitchFamily="34" charset="0"/>
                <a:sym typeface="Franklin Gothic Book" panose="020B0503020102020204" pitchFamily="34" charset="0"/>
              </a:rPr>
              <a:t>       </a:t>
            </a:r>
            <a:r>
              <a:rPr lang="zh-CN" altLang="en-US" sz="2800" b="1" dirty="0">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（一）适用范围：</a:t>
            </a:r>
          </a:p>
          <a:p>
            <a:pPr eaLnBrk="1" hangingPunct="1">
              <a:buFont typeface="Arial" panose="020B0604020202020204" pitchFamily="34" charset="0"/>
              <a:buNone/>
            </a:pPr>
            <a:r>
              <a:rPr lang="en-US" altLang="zh-CN" sz="2800" b="1" dirty="0">
                <a:solidFill>
                  <a:srgbClr val="000000"/>
                </a:solidFill>
                <a:latin typeface="Franklin Gothic Book" panose="020B0503020102020204" pitchFamily="34" charset="0"/>
                <a:sym typeface="Franklin Gothic Book" panose="020B0503020102020204" pitchFamily="34" charset="0"/>
              </a:rPr>
              <a:t>       </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本表适用于查账征收居民纳税人填报。纳税人应根据企业会计准则、小企业会计准则、企业会计、分行业会计制度规定，填报“销售费用”、“管理费用”和“财务费用”等项目。</a:t>
            </a:r>
            <a:endParaRPr lang="en-US" sz="2800" b="1" dirty="0">
              <a:solidFill>
                <a:srgbClr val="000000"/>
              </a:solidFill>
              <a:latin typeface="Franklin Gothic Book" panose="020B0503020102020204" pitchFamily="34" charset="0"/>
              <a:sym typeface="Franklin Gothic Book" panose="020B0503020102020204" pitchFamily="34" charset="0"/>
            </a:endParaRPr>
          </a:p>
          <a:p>
            <a:pPr eaLnBrk="1" hangingPunct="1">
              <a:buFont typeface="Arial" panose="020B0604020202020204" pitchFamily="34" charset="0"/>
              <a:buNone/>
            </a:pPr>
            <a:endPar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en-US" sz="2800" b="1" dirty="0">
                <a:solidFill>
                  <a:srgbClr val="000000"/>
                </a:solidFill>
                <a:latin typeface="Franklin Gothic Book" panose="020B0503020102020204" pitchFamily="34" charset="0"/>
                <a:sym typeface="Franklin Gothic Book" panose="020B0503020102020204" pitchFamily="34" charset="0"/>
              </a:rPr>
              <a:t>       </a:t>
            </a:r>
            <a:r>
              <a:rPr lang="zh-CN" altLang="en-US" sz="2800" b="1" dirty="0">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（二）填写说明：</a:t>
            </a:r>
          </a:p>
          <a:p>
            <a:pPr eaLnBrk="1" hangingPunct="1">
              <a:buFont typeface="Arial" panose="020B0604020202020204" pitchFamily="34" charset="0"/>
              <a:buNone/>
            </a:pPr>
            <a:r>
              <a:rPr lang="en-US" sz="2800" b="1" dirty="0">
                <a:solidFill>
                  <a:srgbClr val="000000"/>
                </a:solidFill>
                <a:latin typeface="Franklin Gothic Book" panose="020B0503020102020204" pitchFamily="34" charset="0"/>
                <a:sym typeface="Franklin Gothic Book" panose="020B0503020102020204" pitchFamily="34" charset="0"/>
              </a:rPr>
              <a:t>       </a:t>
            </a:r>
            <a:r>
              <a:rPr lang="en-US" altLang="zh-CN" sz="2800" b="1" dirty="0">
                <a:solidFill>
                  <a:srgbClr val="000000"/>
                </a:solidFill>
                <a:latin typeface="Franklin Gothic Book" panose="020B0503020102020204" pitchFamily="34" charset="0"/>
                <a:sym typeface="Franklin Gothic Book" panose="020B0503020102020204" pitchFamily="34" charset="0"/>
              </a:rPr>
              <a:t>1</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、表中所有数据以会计帐面数据为准。</a:t>
            </a:r>
          </a:p>
          <a:p>
            <a:pPr eaLnBrk="1" hangingPunct="1">
              <a:buFont typeface="Arial" panose="020B0604020202020204" pitchFamily="34" charset="0"/>
              <a:buNone/>
            </a:pPr>
            <a:r>
              <a:rPr lang="en-US" altLang="zh-CN" sz="2800" b="1" dirty="0">
                <a:solidFill>
                  <a:srgbClr val="000000"/>
                </a:solidFill>
                <a:latin typeface="Franklin Gothic Book" panose="020B0503020102020204" pitchFamily="34" charset="0"/>
                <a:sym typeface="Franklin Gothic Book" panose="020B0503020102020204" pitchFamily="34" charset="0"/>
              </a:rPr>
              <a:t>       2</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、进行年度企业所得税汇算清缴时，在会计上“分科”核算的基础之上，再将各项费用归纳为</a:t>
            </a:r>
            <a:r>
              <a:rPr lang="en-US" altLang="zh-CN" sz="2800" b="1" dirty="0">
                <a:solidFill>
                  <a:srgbClr val="000000"/>
                </a:solidFill>
                <a:latin typeface="Franklin Gothic Book" panose="020B0503020102020204" pitchFamily="34" charset="0"/>
                <a:sym typeface="Franklin Gothic Book" panose="020B0503020102020204" pitchFamily="34" charset="0"/>
              </a:rPr>
              <a:t>24</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类，并要求“分类”进行统计。以便于清算时更容易看清每一种费用所占的权重大小。</a:t>
            </a:r>
            <a:endParaRPr lang="en-US" sz="2800" b="1" dirty="0">
              <a:solidFill>
                <a:srgbClr val="000000"/>
              </a:solidFill>
              <a:latin typeface="Franklin Gothic Book" panose="020B0503020102020204" pitchFamily="34" charset="0"/>
              <a:sym typeface="Franklin Gothic Book" panose="020B0503020102020204" pitchFamily="34" charset="0"/>
            </a:endParaRPr>
          </a:p>
          <a:p>
            <a:pPr eaLnBrk="1" hangingPunct="1">
              <a:buFont typeface="Arial" panose="020B0604020202020204" pitchFamily="34" charset="0"/>
              <a:buNone/>
            </a:pPr>
            <a:endPar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81923"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81924"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81925"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81926"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27" name="Text Box 6"/>
          <p:cNvSpPr>
            <a:spLocks noChangeArrowheads="1"/>
          </p:cNvSpPr>
          <p:nvPr/>
        </p:nvSpPr>
        <p:spPr bwMode="auto">
          <a:xfrm>
            <a:off x="395288" y="1066800"/>
            <a:ext cx="8353425"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【例</a:t>
            </a: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7</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】假设天安房地产开发有限公司</a:t>
            </a: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2014</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年销售费用</a:t>
            </a: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36725584</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元，管理费用</a:t>
            </a: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47687026</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元，财务费用</a:t>
            </a: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66127566</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元，请按照要求填写报表</a:t>
            </a:r>
            <a:r>
              <a:rPr lang="zh-CN" altLang="en-US" sz="28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。（重</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分类</a:t>
            </a:r>
            <a:r>
              <a:rPr lang="zh-CN" altLang="en-US" sz="2800" b="1" dirty="0" smtClean="0">
                <a:solidFill>
                  <a:srgbClr val="000000"/>
                </a:solidFill>
                <a:latin typeface="楷体" panose="02010609060101010101" pitchFamily="49" charset="-122"/>
                <a:ea typeface="楷体" panose="02010609060101010101" pitchFamily="49" charset="-122"/>
                <a:sym typeface="楷体" panose="02010609060101010101" pitchFamily="49" charset="-122"/>
              </a:rPr>
              <a:t>填报）</a:t>
            </a:r>
            <a:endPar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eaLnBrk="1" hangingPunct="1">
              <a:buFont typeface="Arial" panose="020B0604020202020204" pitchFamily="34" charset="0"/>
              <a:buNone/>
            </a:pPr>
            <a:endPar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eaLnBrk="1" hangingPunct="1">
              <a:buFont typeface="Arial" panose="020B0604020202020204" pitchFamily="34" charset="0"/>
              <a:buNone/>
            </a:pPr>
            <a:endParaRPr lang="zh-CN" altLang="en-US" sz="28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82947"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82948"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82949"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82950"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951"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82952" name="Text Box 6"/>
          <p:cNvSpPr>
            <a:spLocks noChangeArrowheads="1"/>
          </p:cNvSpPr>
          <p:nvPr/>
        </p:nvSpPr>
        <p:spPr bwMode="auto">
          <a:xfrm>
            <a:off x="0" y="63500"/>
            <a:ext cx="9144000" cy="655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六、</a:t>
            </a:r>
            <a:r>
              <a:rPr lang="en-US" altLang="zh-CN" sz="2800" b="1">
                <a:solidFill>
                  <a:srgbClr val="0000FF"/>
                </a:solidFill>
                <a:latin typeface="Franklin Gothic Book" panose="020B0503020102020204" pitchFamily="34" charset="0"/>
                <a:sym typeface="Franklin Gothic Book" panose="020B0503020102020204" pitchFamily="34" charset="0"/>
              </a:rPr>
              <a:t>A105000</a:t>
            </a:r>
            <a:r>
              <a:rPr lang="zh-CN" altLang="en-US" sz="2800" b="1">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《纳税调整项目明细表》</a:t>
            </a:r>
          </a:p>
          <a:p>
            <a:pPr eaLnBrk="1" hangingPunct="1">
              <a:buFont typeface="Arial" panose="020B0604020202020204" pitchFamily="34" charset="0"/>
              <a:buNone/>
            </a:pPr>
            <a:r>
              <a:rPr lang="en-US" altLang="zh-CN" sz="2800" b="1">
                <a:solidFill>
                  <a:srgbClr val="000000"/>
                </a:solidFill>
                <a:latin typeface="Franklin Gothic Book" panose="020B0503020102020204" pitchFamily="34" charset="0"/>
                <a:sym typeface="Franklin Gothic Book" panose="020B0503020102020204" pitchFamily="34" charset="0"/>
              </a:rPr>
              <a:t>    </a:t>
            </a:r>
            <a:endPar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en-US" altLang="zh-CN"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（一）适用范围：</a:t>
            </a:r>
          </a:p>
          <a:p>
            <a:pPr eaLnBrk="1" hangingPunct="1">
              <a:buFont typeface="Arial" panose="020B0604020202020204" pitchFamily="34" charset="0"/>
              <a:buNone/>
            </a:pPr>
            <a:r>
              <a:rPr lang="en-US" altLang="zh-CN" sz="2800" b="1">
                <a:solidFill>
                  <a:srgbClr val="000000"/>
                </a:solidFill>
                <a:latin typeface="Franklin Gothic Book" panose="020B0503020102020204" pitchFamily="34" charset="0"/>
                <a:sym typeface="Franklin Gothic Book" panose="020B0503020102020204" pitchFamily="34" charset="0"/>
              </a:rPr>
              <a:t>       1</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、本表适用于会计处理与税法规定不一致需纳税调整的纳税人填报。纳税人根据税法、相关税收政策，以及国家统一会计制度的规定，填报会计处理、税法规定，以及纳税调整情况。</a:t>
            </a:r>
          </a:p>
          <a:p>
            <a:pPr eaLnBrk="1" hangingPunct="1">
              <a:buFont typeface="Arial" panose="020B0604020202020204" pitchFamily="34" charset="0"/>
              <a:buNone/>
            </a:pPr>
            <a:r>
              <a:rPr lang="en-US" altLang="zh-CN" sz="2800" b="1">
                <a:solidFill>
                  <a:srgbClr val="000000"/>
                </a:solidFill>
                <a:latin typeface="Franklin Gothic Book" panose="020B0503020102020204" pitchFamily="34" charset="0"/>
                <a:sym typeface="Franklin Gothic Book" panose="020B0503020102020204" pitchFamily="34" charset="0"/>
              </a:rPr>
              <a:t>       2</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、“账载金额”是指纳税人按照国家统一会计制度规定核算的项目金额。“税收金额”是指纳税人按照税法规定计算的项目金额。</a:t>
            </a:r>
          </a:p>
          <a:p>
            <a:pPr eaLnBrk="1" hangingPunct="1">
              <a:buFont typeface="Arial" panose="020B0604020202020204" pitchFamily="34" charset="0"/>
              <a:buNone/>
            </a:pPr>
            <a:r>
              <a:rPr lang="en-US" altLang="zh-CN" sz="2800" b="1">
                <a:solidFill>
                  <a:srgbClr val="000000"/>
                </a:solidFill>
                <a:latin typeface="Franklin Gothic Book" panose="020B0503020102020204" pitchFamily="34" charset="0"/>
                <a:sym typeface="Franklin Gothic Book" panose="020B0503020102020204" pitchFamily="34" charset="0"/>
              </a:rPr>
              <a:t>       3</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、需要调增应纳税所得的，填在“调增金额”栏，需要调减应纳税所得额的，填在“调减金额”栏。</a:t>
            </a:r>
          </a:p>
          <a:p>
            <a:pPr eaLnBrk="1" hangingPunct="1">
              <a:buFont typeface="Arial" panose="020B0604020202020204" pitchFamily="34" charset="0"/>
              <a:buNone/>
            </a:pPr>
            <a:r>
              <a:rPr lang="en-US" altLang="zh-CN" sz="2800" b="1">
                <a:solidFill>
                  <a:srgbClr val="000000"/>
                </a:solidFill>
                <a:latin typeface="Franklin Gothic Book" panose="020B0503020102020204" pitchFamily="34" charset="0"/>
                <a:sym typeface="Franklin Gothic Book" panose="020B0503020102020204" pitchFamily="34" charset="0"/>
              </a:rPr>
              <a:t>       4</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、纳税调整项目共</a:t>
            </a:r>
            <a:r>
              <a:rPr lang="en-US" altLang="zh-CN" sz="2800" b="1">
                <a:solidFill>
                  <a:srgbClr val="000000"/>
                </a:solidFill>
                <a:latin typeface="Franklin Gothic Book" panose="020B0503020102020204" pitchFamily="34" charset="0"/>
                <a:sym typeface="Franklin Gothic Book" panose="020B0503020102020204" pitchFamily="34" charset="0"/>
              </a:rPr>
              <a:t>36</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个，需要根据附表填写的</a:t>
            </a:r>
            <a:r>
              <a:rPr lang="en-US" altLang="zh-CN" sz="2800" b="1">
                <a:solidFill>
                  <a:srgbClr val="000000"/>
                </a:solidFill>
                <a:latin typeface="Franklin Gothic Book" panose="020B0503020102020204" pitchFamily="34" charset="0"/>
                <a:sym typeface="Franklin Gothic Book" panose="020B0503020102020204" pitchFamily="34" charset="0"/>
              </a:rPr>
              <a:t>15</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个，其他</a:t>
            </a:r>
            <a:r>
              <a:rPr lang="en-US" altLang="zh-CN" sz="2800" b="1">
                <a:solidFill>
                  <a:srgbClr val="000000"/>
                </a:solidFill>
                <a:latin typeface="Franklin Gothic Book" panose="020B0503020102020204" pitchFamily="34" charset="0"/>
                <a:sym typeface="Franklin Gothic Book" panose="020B0503020102020204" pitchFamily="34" charset="0"/>
              </a:rPr>
              <a:t>21</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个（含</a:t>
            </a:r>
            <a:r>
              <a:rPr lang="en-US" altLang="zh-CN" sz="2800" b="1">
                <a:solidFill>
                  <a:srgbClr val="000000"/>
                </a:solidFill>
                <a:latin typeface="Franklin Gothic Book" panose="020B0503020102020204" pitchFamily="34" charset="0"/>
                <a:sym typeface="Franklin Gothic Book" panose="020B0503020102020204" pitchFamily="34" charset="0"/>
              </a:rPr>
              <a:t>5</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个其他项目）需要根据企业的会计资料及税收政策分析填写。</a:t>
            </a:r>
            <a:r>
              <a:rPr lang="en-US" sz="2400" b="1">
                <a:solidFill>
                  <a:srgbClr val="000000"/>
                </a:solidFill>
                <a:latin typeface="Franklin Gothic Book" panose="020B0503020102020204" pitchFamily="34" charset="0"/>
                <a:sym typeface="Franklin Gothic Book" panose="020B0503020102020204" pitchFamily="34" charset="0"/>
              </a:rPr>
              <a:t> </a:t>
            </a:r>
            <a:endParaRPr lang="zh-CN" altLang="en-US" sz="2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83971"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83972"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83973"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83974"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3975"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83976" name="Text Box 2"/>
          <p:cNvSpPr>
            <a:spLocks noChangeArrowheads="1"/>
          </p:cNvSpPr>
          <p:nvPr/>
        </p:nvSpPr>
        <p:spPr bwMode="auto">
          <a:xfrm>
            <a:off x="468313" y="836613"/>
            <a:ext cx="8135937" cy="48320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3200" b="1" dirty="0">
                <a:solidFill>
                  <a:schemeClr val="accent1"/>
                </a:solidFill>
                <a:latin typeface="华文楷体" panose="02010600040101010101" pitchFamily="2" charset="-122"/>
                <a:ea typeface="华文楷体" panose="02010600040101010101" pitchFamily="2" charset="-122"/>
                <a:sym typeface="华文楷体" panose="02010600040101010101" pitchFamily="2" charset="-122"/>
              </a:rPr>
              <a:t>收入成本扣除的调整项：</a:t>
            </a:r>
          </a:p>
          <a:p>
            <a:pPr eaLnBrk="1" hangingPunct="1">
              <a:buFont typeface="Arial" panose="020B0604020202020204" pitchFamily="34" charset="0"/>
              <a:buNone/>
            </a:pPr>
            <a:endParaRPr lang="zh-CN" altLang="en-US" sz="3200" b="1" dirty="0">
              <a:solidFill>
                <a:schemeClr val="accent1"/>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zh-CN" altLang="en-US" sz="32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因本表及其附表均未列示收入成本类的调整位置,</a:t>
            </a:r>
            <a:r>
              <a:rPr lang="zh-CN" altLang="en-US" sz="3200" b="1" dirty="0">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完工年度需调整收入成本类税会差异</a:t>
            </a:r>
            <a:r>
              <a:rPr lang="zh-CN" altLang="en-US" sz="32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只有在其他项目列示，包括依据会计准则确认的收入与成本与税法的差异、不合规成本票据等调整</a:t>
            </a:r>
            <a:r>
              <a:rPr lang="zh-CN" altLang="en-US" sz="3200" b="1" dirty="0" smtClean="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事项，但是取得合规票据还能不能扣除呢？</a:t>
            </a:r>
            <a:endParaRPr lang="zh-CN" altLang="en-US" sz="32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endPar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endPar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任意多边形 15"/>
          <p:cNvSpPr>
            <a:spLocks noChangeArrowheads="1"/>
          </p:cNvSpPr>
          <p:nvPr/>
        </p:nvSpPr>
        <p:spPr bwMode="auto">
          <a:xfrm>
            <a:off x="8129588" y="6632575"/>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25603" name="燕尾形 12"/>
          <p:cNvSpPr>
            <a:spLocks noChangeArrowheads="1"/>
          </p:cNvSpPr>
          <p:nvPr/>
        </p:nvSpPr>
        <p:spPr bwMode="auto">
          <a:xfrm flipH="1">
            <a:off x="833120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25604" name="任意多边形 16"/>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25605" name="燕尾形 17"/>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25606" name="文本框 6"/>
          <p:cNvSpPr>
            <a:spLocks noChangeArrowheads="1"/>
          </p:cNvSpPr>
          <p:nvPr/>
        </p:nvSpPr>
        <p:spPr bwMode="auto">
          <a:xfrm>
            <a:off x="0" y="539750"/>
            <a:ext cx="804863"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ts val="1800"/>
              </a:spcBef>
              <a:buClr>
                <a:srgbClr val="C94D4D"/>
              </a:buClr>
              <a:buSzPct val="60000"/>
              <a:buFont typeface="Wingdings" panose="05000000000000000000" pitchFamily="2" charset="2"/>
              <a:buNone/>
            </a:pPr>
            <a:r>
              <a:rPr lang="zh-CN" altLang="zh-CN" sz="1600">
                <a:solidFill>
                  <a:schemeClr val="bg1"/>
                </a:solidFill>
                <a:ea typeface="微软雅黑" panose="020B0503020204020204" pitchFamily="34" charset="-122"/>
              </a:rPr>
              <a:t>Part1</a:t>
            </a:r>
          </a:p>
        </p:txBody>
      </p:sp>
      <p:pic>
        <p:nvPicPr>
          <p:cNvPr id="25607" name="图片 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8" name="任意多边形 15"/>
          <p:cNvSpPr>
            <a:spLocks noChangeArrowheads="1"/>
          </p:cNvSpPr>
          <p:nvPr/>
        </p:nvSpPr>
        <p:spPr bwMode="auto">
          <a:xfrm>
            <a:off x="8129588" y="6632575"/>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25609" name="燕尾形 12"/>
          <p:cNvSpPr>
            <a:spLocks noChangeArrowheads="1"/>
          </p:cNvSpPr>
          <p:nvPr/>
        </p:nvSpPr>
        <p:spPr bwMode="auto">
          <a:xfrm flipH="1">
            <a:off x="8331200" y="6707188"/>
            <a:ext cx="96838" cy="96837"/>
          </a:xfrm>
          <a:prstGeom prst="chevron">
            <a:avLst>
              <a:gd name="adj" fmla="val 49672"/>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1300">
              <a:solidFill>
                <a:srgbClr val="494B4D"/>
              </a:solidFill>
              <a:sym typeface="华文楷体" panose="02010600040101010101" pitchFamily="2" charset="-122"/>
            </a:endParaRPr>
          </a:p>
        </p:txBody>
      </p:sp>
      <p:sp>
        <p:nvSpPr>
          <p:cNvPr id="25610" name="任意多边形 16"/>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25611" name="燕尾形 17"/>
          <p:cNvSpPr>
            <a:spLocks noChangeArrowheads="1"/>
          </p:cNvSpPr>
          <p:nvPr/>
        </p:nvSpPr>
        <p:spPr bwMode="auto">
          <a:xfrm>
            <a:off x="8858250" y="6707188"/>
            <a:ext cx="96838" cy="96837"/>
          </a:xfrm>
          <a:prstGeom prst="chevron">
            <a:avLst>
              <a:gd name="adj" fmla="val 49672"/>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1300">
              <a:solidFill>
                <a:srgbClr val="494B4D"/>
              </a:solidFill>
              <a:sym typeface="华文楷体" panose="02010600040101010101" pitchFamily="2" charset="-122"/>
            </a:endParaRPr>
          </a:p>
        </p:txBody>
      </p:sp>
      <p:sp>
        <p:nvSpPr>
          <p:cNvPr id="25612" name="文本框 6"/>
          <p:cNvSpPr>
            <a:spLocks noChangeArrowheads="1"/>
          </p:cNvSpPr>
          <p:nvPr/>
        </p:nvSpPr>
        <p:spPr bwMode="auto">
          <a:xfrm>
            <a:off x="0" y="539750"/>
            <a:ext cx="804863"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ts val="1800"/>
              </a:spcBef>
              <a:buClr>
                <a:srgbClr val="C94D4D"/>
              </a:buClr>
              <a:buSzPct val="60000"/>
              <a:buFont typeface="Wingdings" panose="05000000000000000000" pitchFamily="2" charset="2"/>
              <a:buNone/>
            </a:pPr>
            <a:r>
              <a:rPr lang="zh-CN" altLang="en-US" sz="1200">
                <a:solidFill>
                  <a:schemeClr val="bg1"/>
                </a:solidFill>
                <a:ea typeface="微软雅黑" panose="020B0503020204020204" pitchFamily="34" charset="-122"/>
              </a:rPr>
              <a:t>Prt1</a:t>
            </a:r>
            <a:endParaRPr lang="zh-CN" altLang="en-US"/>
          </a:p>
        </p:txBody>
      </p:sp>
      <p:sp>
        <p:nvSpPr>
          <p:cNvPr id="25613" name="标题 1"/>
          <p:cNvSpPr>
            <a:spLocks noGrp="1" noChangeArrowheads="1"/>
          </p:cNvSpPr>
          <p:nvPr>
            <p:ph type="title" idx="4294967295"/>
          </p:nvPr>
        </p:nvSpPr>
        <p:spPr/>
        <p:txBody>
          <a:bodyPr/>
          <a:lstStyle/>
          <a:p>
            <a:pPr marL="0" indent="0" eaLnBrk="1" hangingPunct="1"/>
            <a:r>
              <a:rPr lang="zh-CN" altLang="en-US" sz="3200" smtClean="0">
                <a:solidFill>
                  <a:srgbClr val="9B3131"/>
                </a:solidFill>
              </a:rPr>
              <a:t>房地产开发产品完工结转的必要性</a:t>
            </a:r>
            <a:endParaRPr lang="zh-CN" altLang="en-US" smtClean="0"/>
          </a:p>
        </p:txBody>
      </p:sp>
      <p:sp>
        <p:nvSpPr>
          <p:cNvPr id="14350" name="内容占位符 2"/>
          <p:cNvSpPr>
            <a:spLocks noGrp="1" noChangeArrowheads="1"/>
          </p:cNvSpPr>
          <p:nvPr>
            <p:ph idx="1"/>
          </p:nvPr>
        </p:nvSpPr>
        <p:spPr>
          <a:xfrm>
            <a:off x="522288" y="1049338"/>
            <a:ext cx="8189912" cy="5127625"/>
          </a:xfrm>
        </p:spPr>
        <p:txBody>
          <a:bodyPr/>
          <a:lstStyle/>
          <a:p>
            <a:pPr marL="46038" algn="just" eaLnBrk="1" hangingPunct="1">
              <a:lnSpc>
                <a:spcPct val="96000"/>
              </a:lnSpc>
              <a:buFont typeface="Wingdings" panose="05000000000000000000" pitchFamily="2" charset="2"/>
              <a:buChar char="u"/>
              <a:defRPr/>
            </a:pPr>
            <a:r>
              <a:rPr lang="zh-CN" altLang="en-US" sz="3600" dirty="0" smtClean="0">
                <a:solidFill>
                  <a:srgbClr val="9B3131"/>
                </a:solidFill>
              </a:rPr>
              <a:t>为什么要进行完工结转？</a:t>
            </a:r>
            <a:endParaRPr lang="en-US" sz="3600" dirty="0" smtClean="0">
              <a:solidFill>
                <a:srgbClr val="9B3131"/>
              </a:solidFill>
            </a:endParaRPr>
          </a:p>
          <a:p>
            <a:pPr marL="0" lvl="2" indent="360363" algn="l" eaLnBrk="1" hangingPunct="1">
              <a:buFont typeface="Arial" panose="020B0604020202020204" pitchFamily="34" charset="0"/>
              <a:buChar char="•"/>
              <a:defRPr/>
            </a:pPr>
            <a:endParaRPr lang="zh-CN" altLang="en-US" sz="2200" dirty="0" smtClean="0">
              <a:solidFill>
                <a:srgbClr val="242526"/>
              </a:solidFill>
              <a:latin typeface="楷体" panose="02010609060101010101" pitchFamily="49" charset="-122"/>
              <a:ea typeface="楷体" panose="02010609060101010101" pitchFamily="49" charset="-122"/>
              <a:sym typeface="楷体" panose="02010609060101010101" pitchFamily="49" charset="-122"/>
            </a:endParaRPr>
          </a:p>
          <a:p>
            <a:pPr marL="0" lvl="2" indent="360363" eaLnBrk="1" hangingPunct="1">
              <a:buFont typeface="Arial" panose="020B0604020202020204" pitchFamily="34" charset="0"/>
              <a:buChar char="•"/>
              <a:defRPr/>
            </a:pPr>
            <a:r>
              <a:rPr 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a:t>
            </a: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房地产开发经营业务企业所得税处理办法</a:t>
            </a:r>
            <a:r>
              <a:rPr 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a:t>
            </a:r>
            <a:endPar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endParaRPr>
          </a:p>
          <a:p>
            <a:pPr marL="0" lvl="2" eaLnBrk="1" hangingPunct="1">
              <a:defRPr/>
            </a:pP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国税发</a:t>
            </a:r>
            <a:r>
              <a:rPr 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[2009]31</a:t>
            </a: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号</a:t>
            </a:r>
          </a:p>
          <a:p>
            <a:pPr marL="0" lvl="2" indent="539750" algn="l" eaLnBrk="1" hangingPunct="1">
              <a:buFont typeface="Arial" panose="020B0604020202020204" pitchFamily="34" charset="0"/>
              <a:buChar char="•"/>
              <a:defRPr/>
            </a:pPr>
            <a:endParaRPr lang="zh-CN" altLang="en-US"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endParaRPr>
          </a:p>
          <a:p>
            <a:pPr marL="0" lvl="2" algn="l" eaLnBrk="1" hangingPunct="1">
              <a:lnSpc>
                <a:spcPct val="88000"/>
              </a:lnSpc>
              <a:defRPr/>
            </a:pPr>
            <a:r>
              <a:rPr lang="zh-CN" altLang="en-US" sz="26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    第三十五条 开发产品完工以后，企业可在完工年度企业所得税汇算清缴前选择确定计税成本核算的终止日，不得滞后。凡已完工开发产品在完工年度未按规定结算计税成本，主管税务机关有权确定或核定其计税成本，据此进行纳税调整，并按《中华人民共和国税收征收管理法》的有关规定对其进行处理。</a:t>
            </a:r>
          </a:p>
          <a:p>
            <a:pPr marL="685800" lvl="2" algn="l" eaLnBrk="1" hangingPunct="1">
              <a:buFont typeface="Arial" panose="020B0604020202020204" pitchFamily="34" charset="0"/>
              <a:buChar char="•"/>
              <a:defRPr/>
            </a:pPr>
            <a:endParaRPr lang="zh-CN" altLang="en-US" sz="2400" dirty="0" smtClean="0">
              <a:solidFill>
                <a:srgbClr val="242526"/>
              </a:solidFill>
              <a:latin typeface="楷体" panose="02010609060101010101" pitchFamily="49" charset="-122"/>
              <a:ea typeface="楷体" panose="02010609060101010101" pitchFamily="49" charset="-122"/>
              <a:sym typeface="楷体" panose="02010609060101010101" pitchFamily="49" charset="-122"/>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84995"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84996"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84997"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84998"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4999"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85000" name="Text Box 6"/>
          <p:cNvSpPr>
            <a:spLocks noChangeArrowheads="1"/>
          </p:cNvSpPr>
          <p:nvPr/>
        </p:nvSpPr>
        <p:spPr bwMode="auto">
          <a:xfrm>
            <a:off x="395288" y="225425"/>
            <a:ext cx="8353425" cy="4401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dirty="0">
                <a:solidFill>
                  <a:srgbClr val="0000FF"/>
                </a:solidFill>
                <a:latin typeface="Franklin Gothic Book" panose="020B0503020102020204" pitchFamily="34" charset="0"/>
                <a:sym typeface="Franklin Gothic Book" panose="020B0503020102020204" pitchFamily="34" charset="0"/>
              </a:rPr>
              <a:t>        </a:t>
            </a:r>
            <a:endParaRPr lang="zh-CN" altLang="en-US" sz="2400" b="1" dirty="0">
              <a:solidFill>
                <a:srgbClr val="0000FF"/>
              </a:solidFill>
              <a:latin typeface="Franklin Gothic Book" panose="020B0503020102020204" pitchFamily="34" charset="0"/>
              <a:sym typeface="Franklin Gothic Book" panose="020B0503020102020204" pitchFamily="34" charset="0"/>
            </a:endParaRPr>
          </a:p>
          <a:p>
            <a:pPr eaLnBrk="1" hangingPunct="1">
              <a:buFont typeface="Arial" panose="020B0604020202020204" pitchFamily="34" charset="0"/>
              <a:buNone/>
            </a:pPr>
            <a:endParaRPr lang="zh-CN" altLang="en-US" sz="2400" b="1" dirty="0">
              <a:solidFill>
                <a:srgbClr val="0000FF"/>
              </a:solidFill>
              <a:latin typeface="Franklin Gothic Book" panose="020B0503020102020204" pitchFamily="34" charset="0"/>
              <a:sym typeface="Franklin Gothic Book" panose="020B0503020102020204" pitchFamily="34" charset="0"/>
            </a:endParaRPr>
          </a:p>
          <a:p>
            <a:pPr eaLnBrk="1" hangingPunct="1">
              <a:buFont typeface="Arial" panose="020B0604020202020204" pitchFamily="34" charset="0"/>
              <a:buNone/>
            </a:pPr>
            <a:endParaRPr lang="zh-CN" altLang="en-US" sz="2400" b="1" dirty="0">
              <a:solidFill>
                <a:srgbClr val="0000FF"/>
              </a:solidFill>
              <a:latin typeface="Franklin Gothic Book" panose="020B0503020102020204" pitchFamily="34" charset="0"/>
              <a:sym typeface="Franklin Gothic Book" panose="020B0503020102020204" pitchFamily="34" charset="0"/>
            </a:endParaRPr>
          </a:p>
          <a:p>
            <a:pPr eaLnBrk="1" hangingPunct="1">
              <a:buFont typeface="Arial" panose="020B0604020202020204" pitchFamily="34" charset="0"/>
              <a:buNone/>
            </a:pPr>
            <a:r>
              <a:rPr lang="zh-CN" altLang="en-US" sz="3200" b="1" dirty="0">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国税发</a:t>
            </a:r>
            <a:r>
              <a:rPr lang="en-US" altLang="zh-CN" sz="3200" b="1" dirty="0">
                <a:solidFill>
                  <a:srgbClr val="FF33CC"/>
                </a:solidFill>
                <a:latin typeface="Franklin Gothic Book" panose="020B0503020102020204" pitchFamily="34" charset="0"/>
                <a:sym typeface="Franklin Gothic Book" panose="020B0503020102020204" pitchFamily="34" charset="0"/>
              </a:rPr>
              <a:t>[2009]31</a:t>
            </a:r>
            <a:r>
              <a:rPr lang="zh-CN" altLang="en-US" sz="3200" b="1" dirty="0">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号：</a:t>
            </a:r>
          </a:p>
          <a:p>
            <a:pPr eaLnBrk="1" hangingPunct="1">
              <a:buFont typeface="Arial" panose="020B0604020202020204" pitchFamily="34" charset="0"/>
              <a:buNone/>
            </a:pPr>
            <a:r>
              <a:rPr lang="zh-CN" altLang="en-US" sz="3200" b="1" dirty="0">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第三十四条  企业在结算计税成本时其实际发生的支出应当取得但未取得合法凭据的，不得计入计税成本，待实际取得合法凭据时，再按规定计入计税成本</a:t>
            </a:r>
            <a:r>
              <a:rPr lang="zh-CN" altLang="en-US" sz="3200" b="1" dirty="0" smtClean="0">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a:t>
            </a:r>
            <a:endParaRPr lang="zh-CN" altLang="en-US" sz="3200" b="1" dirty="0">
              <a:solidFill>
                <a:srgbClr val="0000FF"/>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endParaRPr lang="zh-CN" altLang="en-US" sz="2400" b="1" dirty="0">
              <a:solidFill>
                <a:srgbClr val="0000FF"/>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zh-CN" altLang="en-US" sz="2400" b="1" dirty="0">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　　</a:t>
            </a:r>
            <a:endParaRPr lang="zh-CN" alt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86019"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86020"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86021"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86022"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6023"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86024" name="Text Box 2"/>
          <p:cNvSpPr>
            <a:spLocks noChangeArrowheads="1"/>
          </p:cNvSpPr>
          <p:nvPr/>
        </p:nvSpPr>
        <p:spPr bwMode="auto">
          <a:xfrm>
            <a:off x="395288" y="476250"/>
            <a:ext cx="8497887" cy="6278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800" b="1" dirty="0" smtClean="0">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关于以前年度发生应扣未扣支出的税务处理问题</a:t>
            </a:r>
            <a:endParaRPr lang="en-US" altLang="zh-CN" sz="2800" b="1" dirty="0" smtClean="0">
              <a:solidFill>
                <a:srgbClr val="0000FF"/>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zh-CN" altLang="en-US" sz="3000" b="1" dirty="0" smtClean="0">
                <a:solidFill>
                  <a:schemeClr val="accent1"/>
                </a:solidFill>
                <a:latin typeface="华文楷体" panose="02010600040101010101" pitchFamily="2" charset="-122"/>
                <a:ea typeface="华文楷体" panose="02010600040101010101" pitchFamily="2" charset="-122"/>
                <a:sym typeface="华文楷体" panose="02010600040101010101" pitchFamily="2" charset="-122"/>
              </a:rPr>
              <a:t>国家</a:t>
            </a:r>
            <a:r>
              <a:rPr lang="zh-CN" altLang="en-US" sz="3000" b="1" dirty="0">
                <a:solidFill>
                  <a:schemeClr val="accent1"/>
                </a:solidFill>
                <a:latin typeface="华文楷体" panose="02010600040101010101" pitchFamily="2" charset="-122"/>
                <a:ea typeface="华文楷体" panose="02010600040101010101" pitchFamily="2" charset="-122"/>
                <a:sym typeface="华文楷体" panose="02010600040101010101" pitchFamily="2" charset="-122"/>
              </a:rPr>
              <a:t>税务总局公告2012年第15号</a:t>
            </a:r>
          </a:p>
          <a:p>
            <a:pPr eaLnBrk="1" hangingPunct="1">
              <a:buFont typeface="Arial" panose="020B0604020202020204" pitchFamily="34" charset="0"/>
              <a:buNone/>
            </a:pPr>
            <a:r>
              <a:rPr lang="zh-CN" altLang="en-US" sz="2600" b="1" dirty="0">
                <a:solidFill>
                  <a:srgbClr val="333333"/>
                </a:solidFill>
                <a:latin typeface="华文楷体" panose="02010600040101010101" pitchFamily="2" charset="-122"/>
                <a:ea typeface="华文楷体" panose="02010600040101010101" pitchFamily="2" charset="-122"/>
                <a:sym typeface="华文楷体" panose="02010600040101010101" pitchFamily="2" charset="-122"/>
              </a:rPr>
              <a:t>　　六、关于以前年度发生应扣未扣支出的税务处理问题</a:t>
            </a:r>
            <a:endParaRPr lang="en-US" altLang="zh-CN" sz="2600" b="1" dirty="0">
              <a:solidFill>
                <a:srgbClr val="333333"/>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zh-CN" altLang="en-US" sz="2600" b="1" dirty="0">
                <a:solidFill>
                  <a:srgbClr val="333333"/>
                </a:solidFill>
                <a:latin typeface="华文楷体" panose="02010600040101010101" pitchFamily="2" charset="-122"/>
                <a:ea typeface="华文楷体" panose="02010600040101010101" pitchFamily="2" charset="-122"/>
                <a:sym typeface="华文楷体" panose="02010600040101010101" pitchFamily="2" charset="-122"/>
              </a:rPr>
              <a:t>　　根据《中华人民共和国税收征收管理法》的有关规定，对企业发现以前年度实际发生的、</a:t>
            </a:r>
            <a:r>
              <a:rPr lang="zh-CN" altLang="en-US" sz="2600" b="1" dirty="0">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按照税收规定应在企业所得税前扣除而未扣除或者少扣除的支出，企业做出专项申报及说明后，准予追补至该项目发生年度计算扣除，但追补确认期限不得超过5年。</a:t>
            </a:r>
            <a:endParaRPr lang="en-US" altLang="zh-CN" sz="2600" b="1" dirty="0">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zh-CN" altLang="en-US" sz="2600" b="1" dirty="0">
                <a:solidFill>
                  <a:srgbClr val="333333"/>
                </a:solidFill>
                <a:latin typeface="华文楷体" panose="02010600040101010101" pitchFamily="2" charset="-122"/>
                <a:ea typeface="华文楷体" panose="02010600040101010101" pitchFamily="2" charset="-122"/>
                <a:sym typeface="华文楷体" panose="02010600040101010101" pitchFamily="2" charset="-122"/>
              </a:rPr>
              <a:t>　　企业由于上述原因多缴的企业所得税税款，可以在追补确认年度企业所得税应纳税款中抵扣，不足抵扣的，可以向以后年度递延抵扣或申请退税。</a:t>
            </a:r>
            <a:endParaRPr lang="en-US" altLang="zh-CN" sz="2600" b="1" dirty="0">
              <a:solidFill>
                <a:srgbClr val="333333"/>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zh-CN" altLang="en-US" sz="2600" b="1" dirty="0">
                <a:solidFill>
                  <a:srgbClr val="333333"/>
                </a:solidFill>
                <a:latin typeface="华文楷体" panose="02010600040101010101" pitchFamily="2" charset="-122"/>
                <a:ea typeface="华文楷体" panose="02010600040101010101" pitchFamily="2" charset="-122"/>
                <a:sym typeface="华文楷体" panose="02010600040101010101" pitchFamily="2" charset="-122"/>
              </a:rPr>
              <a:t>　　亏损企业追补确认以前年度未在企业所得税前扣除的支出，或盈利企业经过追补确认后出现亏损的，应首先调整该项支出所属年度的亏损额，然后再按照弥补亏损的原则计算以后年度多缴的企业所得税款，并按前款规定处理。</a:t>
            </a:r>
            <a:endParaRPr lang="zh-CN" altLang="en-US" sz="2600" dirty="0">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87043"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87044"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87045"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87046"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7047"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87048" name="Text Box 2"/>
          <p:cNvSpPr>
            <a:spLocks noChangeArrowheads="1"/>
          </p:cNvSpPr>
          <p:nvPr/>
        </p:nvSpPr>
        <p:spPr bwMode="auto">
          <a:xfrm>
            <a:off x="179388" y="620713"/>
            <a:ext cx="8497887" cy="615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indent="2667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3000" b="1" dirty="0">
                <a:solidFill>
                  <a:schemeClr val="accent1"/>
                </a:solidFill>
                <a:latin typeface="华文楷体" panose="02010600040101010101" pitchFamily="2" charset="-122"/>
                <a:ea typeface="华文楷体" panose="02010600040101010101" pitchFamily="2" charset="-122"/>
                <a:sym typeface="华文楷体" panose="02010600040101010101" pitchFamily="2" charset="-122"/>
              </a:rPr>
              <a:t>冀国税函[2013]161号</a:t>
            </a:r>
          </a:p>
          <a:p>
            <a:pPr eaLnBrk="1" hangingPunct="1">
              <a:buFont typeface="Arial" panose="020B0604020202020204" pitchFamily="34" charset="0"/>
              <a:buNone/>
            </a:pPr>
            <a:r>
              <a:rPr lang="zh-CN" altLang="en-US" sz="2600" b="1" dirty="0">
                <a:solidFill>
                  <a:srgbClr val="333333"/>
                </a:solidFill>
                <a:latin typeface="华文楷体" panose="02010600040101010101" pitchFamily="2" charset="-122"/>
                <a:ea typeface="华文楷体" panose="02010600040101010101" pitchFamily="2" charset="-122"/>
                <a:sym typeface="华文楷体" panose="02010600040101010101" pitchFamily="2" charset="-122"/>
              </a:rPr>
              <a:t>二十二、房地产开发经营企业在竣工结算以后年度取得成本发票应如何处理？根据</a:t>
            </a:r>
            <a:r>
              <a:rPr lang="zh-CN" altLang="en-US" sz="2600" b="1" u="sng" dirty="0">
                <a:solidFill>
                  <a:srgbClr val="0000FF"/>
                </a:solidFill>
                <a:latin typeface="华文楷体" panose="02010600040101010101" pitchFamily="2" charset="-122"/>
                <a:ea typeface="华文楷体" panose="02010600040101010101" pitchFamily="2" charset="-122"/>
                <a:sym typeface="华文楷体" panose="02010600040101010101" pitchFamily="2" charset="-122"/>
                <a:hlinkClick r:id="rId3" action="ppaction://hlinksldjump"/>
              </a:rPr>
              <a:t>国家税务总局</a:t>
            </a:r>
            <a:r>
              <a:rPr lang="zh-CN" altLang="en-US" sz="2600" b="1" dirty="0">
                <a:solidFill>
                  <a:srgbClr val="333333"/>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sz="2600" b="1" u="sng" dirty="0">
                <a:solidFill>
                  <a:srgbClr val="FF0000"/>
                </a:solidFill>
                <a:latin typeface="华文楷体" panose="02010600040101010101" pitchFamily="2" charset="-122"/>
                <a:ea typeface="华文楷体" panose="02010600040101010101" pitchFamily="2" charset="-122"/>
                <a:sym typeface="华文楷体" panose="02010600040101010101" pitchFamily="2" charset="-122"/>
                <a:hlinkClick r:id="rId3" action="ppaction://hlinksldjump"/>
              </a:rPr>
              <a:t>关于印发房地产开发经营业务企业所得税处理办法的通知</a:t>
            </a:r>
            <a:r>
              <a:rPr lang="zh-CN" altLang="en-US" sz="2600" b="1" dirty="0">
                <a:solidFill>
                  <a:srgbClr val="333333"/>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sz="2600" b="1" u="sng" dirty="0">
                <a:solidFill>
                  <a:srgbClr val="0000FF"/>
                </a:solidFill>
                <a:latin typeface="华文楷体" panose="02010600040101010101" pitchFamily="2" charset="-122"/>
                <a:ea typeface="华文楷体" panose="02010600040101010101" pitchFamily="2" charset="-122"/>
                <a:sym typeface="华文楷体" panose="02010600040101010101" pitchFamily="2" charset="-122"/>
                <a:hlinkClick r:id="rId3" action="ppaction://hlinksldjump"/>
              </a:rPr>
              <a:t>国税发〔2009〕31号</a:t>
            </a:r>
            <a:r>
              <a:rPr lang="zh-CN" altLang="en-US" sz="2600" b="1" dirty="0">
                <a:solidFill>
                  <a:srgbClr val="333333"/>
                </a:solidFill>
                <a:latin typeface="华文楷体" panose="02010600040101010101" pitchFamily="2" charset="-122"/>
                <a:ea typeface="华文楷体" panose="02010600040101010101" pitchFamily="2" charset="-122"/>
                <a:sym typeface="华文楷体" panose="02010600040101010101" pitchFamily="2" charset="-122"/>
              </a:rPr>
              <a:t>）第三十四条规定，“企业在结算计税成本时其实际发生的支出应当取得但未取得合法凭据的，不得计入计税成本，待实际取得合法凭据时，再按规定计入计税成本。”及《</a:t>
            </a:r>
            <a:r>
              <a:rPr lang="zh-CN" altLang="en-US" sz="2600" b="1" u="sng" dirty="0">
                <a:solidFill>
                  <a:srgbClr val="FF0000"/>
                </a:solidFill>
                <a:latin typeface="华文楷体" panose="02010600040101010101" pitchFamily="2" charset="-122"/>
                <a:ea typeface="华文楷体" panose="02010600040101010101" pitchFamily="2" charset="-122"/>
                <a:sym typeface="华文楷体" panose="02010600040101010101" pitchFamily="2" charset="-122"/>
                <a:hlinkClick r:id="rId3" action="ppaction://hlinksldjump"/>
              </a:rPr>
              <a:t>国家税务总局关于企业所得税应纳税所得额若干税务处理问题的公告</a:t>
            </a:r>
            <a:r>
              <a:rPr lang="zh-CN" altLang="en-US" sz="2600" b="1" dirty="0">
                <a:solidFill>
                  <a:srgbClr val="333333"/>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sz="2600" b="1" u="sng" dirty="0">
                <a:solidFill>
                  <a:srgbClr val="0000FF"/>
                </a:solidFill>
                <a:latin typeface="华文楷体" panose="02010600040101010101" pitchFamily="2" charset="-122"/>
                <a:ea typeface="华文楷体" panose="02010600040101010101" pitchFamily="2" charset="-122"/>
                <a:sym typeface="华文楷体" panose="02010600040101010101" pitchFamily="2" charset="-122"/>
                <a:hlinkClick r:id="rId3" action="ppaction://hlinksldjump"/>
              </a:rPr>
              <a:t>国家税务总局公告2012年第15号</a:t>
            </a:r>
            <a:r>
              <a:rPr lang="zh-CN" altLang="en-US" sz="2600" b="1" dirty="0">
                <a:solidFill>
                  <a:srgbClr val="333333"/>
                </a:solidFill>
                <a:latin typeface="华文楷体" panose="02010600040101010101" pitchFamily="2" charset="-122"/>
                <a:ea typeface="华文楷体" panose="02010600040101010101" pitchFamily="2" charset="-122"/>
                <a:sym typeface="华文楷体" panose="02010600040101010101" pitchFamily="2" charset="-122"/>
              </a:rPr>
              <a:t>）第六条第一款规定，“对企业发现以前年度实际发生的、按照税收规定应在企业所得税前扣除而未扣除或者少扣除的支出，企业做出专项申报及说明后，准予追补至该项目发生年度计算扣除，但追补确认期限不得超过5年。”</a:t>
            </a:r>
            <a:r>
              <a:rPr lang="zh-CN" altLang="en-US" sz="2600" b="1" dirty="0">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因此，对于房地产开发企业在竣工结算以后年度取得成本发票的应进行追溯调整。</a:t>
            </a:r>
            <a:endParaRPr lang="zh-CN" altLang="en-US" sz="2600" dirty="0">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91139"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91140"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91141"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91142"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1143"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91144" name="Text Box 6"/>
          <p:cNvSpPr>
            <a:spLocks noChangeArrowheads="1"/>
          </p:cNvSpPr>
          <p:nvPr/>
        </p:nvSpPr>
        <p:spPr bwMode="auto">
          <a:xfrm>
            <a:off x="0" y="225425"/>
            <a:ext cx="9144000" cy="563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dirty="0">
                <a:solidFill>
                  <a:srgbClr val="0000FF"/>
                </a:solidFill>
                <a:latin typeface="Franklin Gothic Book" panose="020B0503020102020204" pitchFamily="34" charset="0"/>
                <a:sym typeface="Franklin Gothic Book" panose="020B0503020102020204" pitchFamily="34" charset="0"/>
              </a:rPr>
              <a:t>        6</a:t>
            </a:r>
            <a:r>
              <a:rPr lang="zh-CN" altLang="en-US" sz="2400" b="1" dirty="0">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、第</a:t>
            </a:r>
            <a:r>
              <a:rPr lang="en-US" altLang="zh-CN" sz="2400" b="1" dirty="0">
                <a:solidFill>
                  <a:srgbClr val="0000FF"/>
                </a:solidFill>
                <a:latin typeface="Franklin Gothic Book" panose="020B0503020102020204" pitchFamily="34" charset="0"/>
                <a:sym typeface="Franklin Gothic Book" panose="020B0503020102020204" pitchFamily="34" charset="0"/>
              </a:rPr>
              <a:t>15</a:t>
            </a:r>
            <a:r>
              <a:rPr lang="zh-CN" altLang="en-US" sz="2400" b="1" dirty="0">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行“（三）业务招待费支出”：</a:t>
            </a:r>
          </a:p>
          <a:p>
            <a:pPr eaLnBrk="1" hangingPunct="1">
              <a:buFont typeface="Arial" panose="020B0604020202020204" pitchFamily="34" charset="0"/>
              <a:buNone/>
            </a:pPr>
            <a:r>
              <a:rPr lang="en-US" altLang="zh-CN" sz="2400" b="1" dirty="0">
                <a:solidFill>
                  <a:srgbClr val="000000"/>
                </a:solidFill>
                <a:latin typeface="Franklin Gothic Book" panose="020B0503020102020204" pitchFamily="34" charset="0"/>
                <a:sym typeface="Franklin Gothic Book" panose="020B0503020102020204" pitchFamily="34" charset="0"/>
              </a:rPr>
              <a:t>       </a:t>
            </a:r>
            <a:r>
              <a:rPr lang="zh-CN" altLang="en-US" sz="2400" b="1" dirty="0">
                <a:solidFill>
                  <a:srgbClr val="00B050"/>
                </a:solidFill>
                <a:latin typeface="华文楷体" panose="02010600040101010101" pitchFamily="2" charset="-122"/>
                <a:ea typeface="华文楷体" panose="02010600040101010101" pitchFamily="2" charset="-122"/>
                <a:sym typeface="华文楷体" panose="02010600040101010101" pitchFamily="2" charset="-122"/>
              </a:rPr>
              <a:t>（</a:t>
            </a:r>
            <a:r>
              <a:rPr lang="en-US" altLang="zh-CN" sz="2400" b="1" dirty="0">
                <a:solidFill>
                  <a:srgbClr val="00B050"/>
                </a:solidFill>
                <a:latin typeface="Franklin Gothic Book" panose="020B0503020102020204" pitchFamily="34" charset="0"/>
                <a:sym typeface="Franklin Gothic Book" panose="020B0503020102020204" pitchFamily="34" charset="0"/>
              </a:rPr>
              <a:t>1</a:t>
            </a:r>
            <a:r>
              <a:rPr lang="zh-CN" altLang="en-US" sz="2400" b="1" dirty="0">
                <a:solidFill>
                  <a:srgbClr val="00B050"/>
                </a:solidFill>
                <a:latin typeface="华文楷体" panose="02010600040101010101" pitchFamily="2" charset="-122"/>
                <a:ea typeface="华文楷体" panose="02010600040101010101" pitchFamily="2" charset="-122"/>
                <a:sym typeface="华文楷体" panose="02010600040101010101" pitchFamily="2" charset="-122"/>
              </a:rPr>
              <a:t>）填写说明：</a:t>
            </a:r>
          </a:p>
          <a:p>
            <a:pPr eaLnBrk="1" hangingPunct="1">
              <a:buFont typeface="Arial" panose="020B0604020202020204" pitchFamily="34" charset="0"/>
              <a:buNone/>
            </a:pPr>
            <a:r>
              <a:rPr lang="en-US" altLang="zh-CN" sz="2400" b="1" dirty="0">
                <a:solidFill>
                  <a:srgbClr val="000000"/>
                </a:solidFill>
                <a:latin typeface="Franklin Gothic Book" panose="020B0503020102020204" pitchFamily="34" charset="0"/>
                <a:sym typeface="Franklin Gothic Book" panose="020B0503020102020204" pitchFamily="34" charset="0"/>
              </a:rPr>
              <a:t>       </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a:t>
            </a:r>
            <a:r>
              <a:rPr lang="en-US" altLang="zh-CN" sz="2400" b="1" dirty="0">
                <a:solidFill>
                  <a:srgbClr val="000000"/>
                </a:solidFill>
                <a:latin typeface="Franklin Gothic Book" panose="020B0503020102020204" pitchFamily="34" charset="0"/>
                <a:sym typeface="Franklin Gothic Book" panose="020B0503020102020204" pitchFamily="34" charset="0"/>
              </a:rPr>
              <a:t>1</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列“账载金额” 填报纳税人会计核算计入当期损益的业务招待费金额；第</a:t>
            </a:r>
            <a:r>
              <a:rPr lang="en-US" altLang="zh-CN" sz="2400" b="1" dirty="0">
                <a:solidFill>
                  <a:srgbClr val="000000"/>
                </a:solidFill>
                <a:latin typeface="Franklin Gothic Book" panose="020B0503020102020204" pitchFamily="34" charset="0"/>
                <a:sym typeface="Franklin Gothic Book" panose="020B0503020102020204" pitchFamily="34" charset="0"/>
              </a:rPr>
              <a:t>2</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列“税收金额” 填报按照税法规定允许税前扣除的业务招待费支出的金额，即：“本行第</a:t>
            </a:r>
            <a:r>
              <a:rPr lang="en-US" altLang="zh-CN" sz="2400" b="1" dirty="0">
                <a:solidFill>
                  <a:srgbClr val="000000"/>
                </a:solidFill>
                <a:latin typeface="Franklin Gothic Book" panose="020B0503020102020204" pitchFamily="34" charset="0"/>
                <a:sym typeface="Franklin Gothic Book" panose="020B0503020102020204" pitchFamily="34" charset="0"/>
              </a:rPr>
              <a:t>1</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列×</a:t>
            </a:r>
            <a:r>
              <a:rPr lang="en-US" altLang="zh-CN" sz="2400" b="1" dirty="0">
                <a:solidFill>
                  <a:srgbClr val="000000"/>
                </a:solidFill>
                <a:latin typeface="Franklin Gothic Book" panose="020B0503020102020204" pitchFamily="34" charset="0"/>
                <a:sym typeface="Franklin Gothic Book" panose="020B0503020102020204" pitchFamily="34" charset="0"/>
              </a:rPr>
              <a:t>60%</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”与当年销售（营业收入）×</a:t>
            </a:r>
            <a:r>
              <a:rPr lang="en-US" altLang="zh-CN" sz="2400" b="1" dirty="0">
                <a:solidFill>
                  <a:srgbClr val="000000"/>
                </a:solidFill>
                <a:latin typeface="Franklin Gothic Book" panose="020B0503020102020204" pitchFamily="34" charset="0"/>
                <a:sym typeface="Franklin Gothic Book" panose="020B0503020102020204" pitchFamily="34" charset="0"/>
              </a:rPr>
              <a:t>5</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‰的孰小值；第</a:t>
            </a:r>
            <a:r>
              <a:rPr lang="en-US" altLang="zh-CN" sz="2400" b="1" dirty="0">
                <a:solidFill>
                  <a:srgbClr val="000000"/>
                </a:solidFill>
                <a:latin typeface="Franklin Gothic Book" panose="020B0503020102020204" pitchFamily="34" charset="0"/>
                <a:sym typeface="Franklin Gothic Book" panose="020B0503020102020204" pitchFamily="34" charset="0"/>
              </a:rPr>
              <a:t>3</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列“调增金额”为第</a:t>
            </a:r>
            <a:r>
              <a:rPr lang="en-US" altLang="zh-CN" sz="2400" b="1" dirty="0">
                <a:solidFill>
                  <a:srgbClr val="000000"/>
                </a:solidFill>
                <a:latin typeface="Franklin Gothic Book" panose="020B0503020102020204" pitchFamily="34" charset="0"/>
                <a:sym typeface="Franklin Gothic Book" panose="020B0503020102020204" pitchFamily="34" charset="0"/>
              </a:rPr>
              <a:t>1-2</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列金额。</a:t>
            </a:r>
          </a:p>
          <a:p>
            <a:pPr eaLnBrk="1" hangingPunct="1">
              <a:buFont typeface="Arial" panose="020B0604020202020204" pitchFamily="34" charset="0"/>
              <a:buNone/>
            </a:pPr>
            <a:r>
              <a:rPr lang="en-US" altLang="zh-CN" sz="2400" b="1" dirty="0">
                <a:solidFill>
                  <a:srgbClr val="000000"/>
                </a:solidFill>
                <a:latin typeface="Franklin Gothic Book" panose="020B0503020102020204" pitchFamily="34" charset="0"/>
                <a:sym typeface="Franklin Gothic Book" panose="020B0503020102020204" pitchFamily="34" charset="0"/>
              </a:rPr>
              <a:t>       </a:t>
            </a:r>
            <a:r>
              <a:rPr lang="zh-CN" altLang="en-US" sz="2400" b="1" dirty="0">
                <a:solidFill>
                  <a:srgbClr val="00B050"/>
                </a:solidFill>
                <a:latin typeface="华文楷体" panose="02010600040101010101" pitchFamily="2" charset="-122"/>
                <a:ea typeface="华文楷体" panose="02010600040101010101" pitchFamily="2" charset="-122"/>
                <a:sym typeface="华文楷体" panose="02010600040101010101" pitchFamily="2" charset="-122"/>
              </a:rPr>
              <a:t>（</a:t>
            </a:r>
            <a:r>
              <a:rPr lang="en-US" altLang="zh-CN" sz="2400" b="1" dirty="0">
                <a:solidFill>
                  <a:srgbClr val="00B050"/>
                </a:solidFill>
                <a:latin typeface="Franklin Gothic Book" panose="020B0503020102020204" pitchFamily="34" charset="0"/>
                <a:sym typeface="Franklin Gothic Book" panose="020B0503020102020204" pitchFamily="34" charset="0"/>
              </a:rPr>
              <a:t>2</a:t>
            </a:r>
            <a:r>
              <a:rPr lang="zh-CN" altLang="en-US" sz="2400" b="1" dirty="0">
                <a:solidFill>
                  <a:srgbClr val="00B050"/>
                </a:solidFill>
                <a:latin typeface="华文楷体" panose="02010600040101010101" pitchFamily="2" charset="-122"/>
                <a:ea typeface="华文楷体" panose="02010600040101010101" pitchFamily="2" charset="-122"/>
                <a:sym typeface="华文楷体" panose="02010600040101010101" pitchFamily="2" charset="-122"/>
              </a:rPr>
              <a:t>）税务处理：</a:t>
            </a:r>
          </a:p>
          <a:p>
            <a:pPr eaLnBrk="1" hangingPunct="1">
              <a:buFont typeface="Arial" panose="020B0604020202020204" pitchFamily="34" charset="0"/>
              <a:buNone/>
            </a:pPr>
            <a:r>
              <a:rPr lang="en-US" altLang="zh-CN" sz="2400" b="1" dirty="0">
                <a:solidFill>
                  <a:srgbClr val="FF33CC"/>
                </a:solidFill>
                <a:latin typeface="Franklin Gothic Book" panose="020B0503020102020204" pitchFamily="34" charset="0"/>
                <a:sym typeface="Franklin Gothic Book" panose="020B0503020102020204" pitchFamily="34" charset="0"/>
              </a:rPr>
              <a:t>       </a:t>
            </a:r>
            <a:r>
              <a:rPr lang="zh-CN" altLang="en-US" sz="2400" b="1" dirty="0">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《企业所得税法实施条例》：</a:t>
            </a:r>
          </a:p>
          <a:p>
            <a:pPr eaLnBrk="1" hangingPunct="1">
              <a:buFont typeface="Arial" panose="020B0604020202020204" pitchFamily="34" charset="0"/>
              <a:buNone/>
            </a:pPr>
            <a:r>
              <a:rPr lang="en-US" altLang="zh-CN" sz="2400" b="1" dirty="0">
                <a:solidFill>
                  <a:srgbClr val="000000"/>
                </a:solidFill>
                <a:latin typeface="Franklin Gothic Book" panose="020B0503020102020204" pitchFamily="34" charset="0"/>
                <a:sym typeface="Franklin Gothic Book" panose="020B0503020102020204" pitchFamily="34" charset="0"/>
              </a:rPr>
              <a:t>       </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第四十三条：企业发生的与生产经营活动有关的业务招待费支出，按照发生额的</a:t>
            </a:r>
            <a:r>
              <a:rPr lang="en-US" altLang="zh-CN" sz="2400" b="1" dirty="0">
                <a:solidFill>
                  <a:srgbClr val="000000"/>
                </a:solidFill>
                <a:latin typeface="Franklin Gothic Book" panose="020B0503020102020204" pitchFamily="34" charset="0"/>
                <a:sym typeface="Franklin Gothic Book" panose="020B0503020102020204" pitchFamily="34" charset="0"/>
              </a:rPr>
              <a:t>60%</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扣除，但最高不得超过当年销售（营业）收入的</a:t>
            </a:r>
            <a:r>
              <a:rPr lang="en-US" altLang="zh-CN" sz="2400" b="1" dirty="0">
                <a:solidFill>
                  <a:srgbClr val="000000"/>
                </a:solidFill>
                <a:latin typeface="Franklin Gothic Book" panose="020B0503020102020204" pitchFamily="34" charset="0"/>
                <a:sym typeface="Franklin Gothic Book" panose="020B0503020102020204" pitchFamily="34" charset="0"/>
              </a:rPr>
              <a:t>5</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p>
          <a:p>
            <a:pPr eaLnBrk="1" hangingPunct="1">
              <a:buFont typeface="Arial" panose="020B0604020202020204" pitchFamily="34" charset="0"/>
              <a:buNone/>
            </a:pPr>
            <a:r>
              <a:rPr lang="en-US" altLang="zh-CN" sz="2400" b="1" dirty="0">
                <a:solidFill>
                  <a:srgbClr val="000000"/>
                </a:solidFill>
                <a:latin typeface="Franklin Gothic Book" panose="020B0503020102020204" pitchFamily="34" charset="0"/>
                <a:sym typeface="Franklin Gothic Book" panose="020B0503020102020204" pitchFamily="34" charset="0"/>
              </a:rPr>
              <a:t>       </a:t>
            </a:r>
            <a:r>
              <a:rPr lang="zh-CN" altLang="en-US" sz="2400" b="1" dirty="0">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《国家税务总局关于企业所得税应纳税所得额若干税务处理问题的公告》（国家税务总局公告</a:t>
            </a:r>
            <a:r>
              <a:rPr lang="en-US" altLang="zh-CN" sz="2400" b="1" dirty="0">
                <a:solidFill>
                  <a:srgbClr val="FF33CC"/>
                </a:solidFill>
                <a:latin typeface="Franklin Gothic Book" panose="020B0503020102020204" pitchFamily="34" charset="0"/>
                <a:sym typeface="Franklin Gothic Book" panose="020B0503020102020204" pitchFamily="34" charset="0"/>
              </a:rPr>
              <a:t>2012</a:t>
            </a:r>
            <a:r>
              <a:rPr lang="zh-CN" altLang="en-US" sz="2400" b="1" dirty="0">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年第</a:t>
            </a:r>
            <a:r>
              <a:rPr lang="en-US" altLang="zh-CN" sz="2400" b="1" dirty="0">
                <a:solidFill>
                  <a:srgbClr val="FF33CC"/>
                </a:solidFill>
                <a:latin typeface="Franklin Gothic Book" panose="020B0503020102020204" pitchFamily="34" charset="0"/>
                <a:sym typeface="Franklin Gothic Book" panose="020B0503020102020204" pitchFamily="34" charset="0"/>
              </a:rPr>
              <a:t>15</a:t>
            </a:r>
            <a:r>
              <a:rPr lang="zh-CN" altLang="en-US" sz="2400" b="1" dirty="0">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号 ）：</a:t>
            </a:r>
          </a:p>
          <a:p>
            <a:pPr eaLnBrk="1" hangingPunct="1">
              <a:buFont typeface="Arial" panose="020B0604020202020204" pitchFamily="34" charset="0"/>
              <a:buNone/>
            </a:pPr>
            <a:r>
              <a:rPr lang="en-US" altLang="zh-CN" sz="2400" b="1" dirty="0">
                <a:solidFill>
                  <a:srgbClr val="000000"/>
                </a:solidFill>
                <a:latin typeface="Franklin Gothic Book" panose="020B0503020102020204" pitchFamily="34" charset="0"/>
                <a:sym typeface="Franklin Gothic Book" panose="020B0503020102020204" pitchFamily="34" charset="0"/>
              </a:rPr>
              <a:t>       </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企业在筹建期间，发生的与筹办活动有关的业务招待费支出，可按实际发生额的</a:t>
            </a:r>
            <a:r>
              <a:rPr lang="en-US" altLang="zh-CN" sz="2400" b="1" dirty="0">
                <a:solidFill>
                  <a:srgbClr val="000000"/>
                </a:solidFill>
                <a:latin typeface="Franklin Gothic Book" panose="020B0503020102020204" pitchFamily="34" charset="0"/>
                <a:sym typeface="Franklin Gothic Book" panose="020B0503020102020204" pitchFamily="34" charset="0"/>
              </a:rPr>
              <a:t>60%</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计入企业筹办费，并按有关规定在税前扣除。</a:t>
            </a:r>
            <a:endParaRPr lang="zh-CN" alt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92163"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92164"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92165"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92166"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167"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92168" name="Text Box 6"/>
          <p:cNvSpPr>
            <a:spLocks noChangeArrowheads="1"/>
          </p:cNvSpPr>
          <p:nvPr/>
        </p:nvSpPr>
        <p:spPr bwMode="auto">
          <a:xfrm>
            <a:off x="0" y="1011238"/>
            <a:ext cx="9144000" cy="483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00B050"/>
                </a:solidFill>
                <a:latin typeface="华文楷体" panose="02010600040101010101" pitchFamily="2" charset="-122"/>
                <a:ea typeface="华文楷体" panose="02010600040101010101" pitchFamily="2" charset="-122"/>
                <a:sym typeface="华文楷体" panose="02010600040101010101" pitchFamily="2" charset="-122"/>
              </a:rPr>
              <a:t>（</a:t>
            </a:r>
            <a:r>
              <a:rPr lang="en-US" altLang="zh-CN" sz="2800" b="1">
                <a:solidFill>
                  <a:srgbClr val="00B050"/>
                </a:solidFill>
                <a:latin typeface="Franklin Gothic Book" panose="020B0503020102020204" pitchFamily="34" charset="0"/>
                <a:sym typeface="Franklin Gothic Book" panose="020B0503020102020204" pitchFamily="34" charset="0"/>
              </a:rPr>
              <a:t>2</a:t>
            </a:r>
            <a:r>
              <a:rPr lang="zh-CN" altLang="en-US" sz="2800" b="1">
                <a:solidFill>
                  <a:srgbClr val="00B050"/>
                </a:solidFill>
                <a:latin typeface="华文楷体" panose="02010600040101010101" pitchFamily="2" charset="-122"/>
                <a:ea typeface="华文楷体" panose="02010600040101010101" pitchFamily="2" charset="-122"/>
                <a:sym typeface="华文楷体" panose="02010600040101010101" pitchFamily="2" charset="-122"/>
              </a:rPr>
              <a:t>）税务处理：</a:t>
            </a:r>
          </a:p>
          <a:p>
            <a:pPr eaLnBrk="1" hangingPunct="1">
              <a:buFont typeface="Arial" panose="020B0604020202020204" pitchFamily="34" charset="0"/>
              <a:buNone/>
            </a:pPr>
            <a:r>
              <a:rPr lang="en-US" altLang="zh-CN" sz="2800" b="1">
                <a:solidFill>
                  <a:srgbClr val="FF33CC"/>
                </a:solidFill>
                <a:latin typeface="Franklin Gothic Book" panose="020B0503020102020204" pitchFamily="34" charset="0"/>
                <a:sym typeface="Franklin Gothic Book" panose="020B0503020102020204" pitchFamily="34" charset="0"/>
              </a:rPr>
              <a:t>       </a:t>
            </a:r>
            <a:r>
              <a:rPr lang="zh-CN" altLang="en-US" sz="28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《房地产开发经营业务企业所得税处理办法》（国税发</a:t>
            </a:r>
            <a:r>
              <a:rPr lang="en-US" altLang="zh-CN" sz="2800" b="1">
                <a:solidFill>
                  <a:srgbClr val="FF33CC"/>
                </a:solidFill>
                <a:latin typeface="Franklin Gothic Book" panose="020B0503020102020204" pitchFamily="34" charset="0"/>
                <a:sym typeface="Franklin Gothic Book" panose="020B0503020102020204" pitchFamily="34" charset="0"/>
              </a:rPr>
              <a:t>[2009]31</a:t>
            </a:r>
            <a:r>
              <a:rPr lang="zh-CN" altLang="en-US" sz="28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号）：</a:t>
            </a:r>
          </a:p>
          <a:p>
            <a:pPr eaLnBrk="1" hangingPunct="1">
              <a:buFont typeface="Arial" panose="020B0604020202020204" pitchFamily="34" charset="0"/>
              <a:buNone/>
            </a:pPr>
            <a:r>
              <a:rPr lang="en-US" altLang="zh-CN"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企业为建造开发产品借入资金而发生的符合税收规定的借款费用，可按企业会计准则的规定进行归集和分配，其中属于财务费用性质的借款费用，可直接在税前扣除。</a:t>
            </a:r>
          </a:p>
          <a:p>
            <a:pPr eaLnBrk="1" hangingPunct="1">
              <a:buFont typeface="Arial" panose="020B0604020202020204" pitchFamily="34" charset="0"/>
              <a:buNone/>
            </a:pPr>
            <a:r>
              <a:rPr lang="en-US" altLang="zh-CN"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企业集团或其成员企业统一向金融机构借款分摊集团内部其他成员企业使用的，借入方凡能出具从金融机构取得借款的证明文件，可以在使用借款的企业间合理的分摊利息费用</a:t>
            </a:r>
            <a:r>
              <a:rPr lang="en-US" altLang="zh-CN" sz="2800" b="1">
                <a:solidFill>
                  <a:srgbClr val="000000"/>
                </a:solidFill>
                <a:latin typeface="Franklin Gothic Book" panose="020B0503020102020204" pitchFamily="34" charset="0"/>
                <a:sym typeface="Franklin Gothic Book" panose="020B0503020102020204" pitchFamily="34" charset="0"/>
              </a:rPr>
              <a:t>,</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使用借款的企业分摊的合理利息准予在税前扣除。</a:t>
            </a:r>
            <a:endParaRPr lang="zh-CN" altLang="en-US" sz="200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93187"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93188"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93189"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93190"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191"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93192" name="Text Box 6"/>
          <p:cNvSpPr>
            <a:spLocks noChangeArrowheads="1"/>
          </p:cNvSpPr>
          <p:nvPr/>
        </p:nvSpPr>
        <p:spPr bwMode="auto">
          <a:xfrm>
            <a:off x="0" y="327025"/>
            <a:ext cx="9144000" cy="6186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a:solidFill>
                  <a:srgbClr val="FF33CC"/>
                </a:solidFill>
                <a:latin typeface="Franklin Gothic Book" panose="020B0503020102020204" pitchFamily="34" charset="0"/>
                <a:sym typeface="Franklin Gothic Book" panose="020B0503020102020204" pitchFamily="34" charset="0"/>
              </a:rPr>
              <a:t>      </a:t>
            </a:r>
            <a:r>
              <a:rPr lang="zh-CN" altLang="en-US" sz="28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《关于企业向自然人借款的利息支出企业所得税税前扣除问题的通知》（国税函</a:t>
            </a:r>
            <a:r>
              <a:rPr lang="en-US" altLang="zh-CN" sz="2800" b="1">
                <a:solidFill>
                  <a:srgbClr val="FF33CC"/>
                </a:solidFill>
                <a:latin typeface="Franklin Gothic Book" panose="020B0503020102020204" pitchFamily="34" charset="0"/>
                <a:sym typeface="Franklin Gothic Book" panose="020B0503020102020204" pitchFamily="34" charset="0"/>
              </a:rPr>
              <a:t>[2009]777</a:t>
            </a:r>
            <a:r>
              <a:rPr lang="zh-CN" altLang="en-US" sz="28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号，</a:t>
            </a:r>
            <a:r>
              <a:rPr lang="en-US" altLang="zh-CN" sz="2800" b="1">
                <a:solidFill>
                  <a:srgbClr val="FF33CC"/>
                </a:solidFill>
                <a:latin typeface="Franklin Gothic Book" panose="020B0503020102020204" pitchFamily="34" charset="0"/>
                <a:sym typeface="Franklin Gothic Book" panose="020B0503020102020204" pitchFamily="34" charset="0"/>
              </a:rPr>
              <a:t>2009</a:t>
            </a:r>
            <a:r>
              <a:rPr lang="zh-CN" altLang="en-US" sz="28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年</a:t>
            </a:r>
            <a:r>
              <a:rPr lang="en-US" altLang="zh-CN" sz="2800" b="1">
                <a:solidFill>
                  <a:srgbClr val="FF33CC"/>
                </a:solidFill>
                <a:latin typeface="Franklin Gothic Book" panose="020B0503020102020204" pitchFamily="34" charset="0"/>
                <a:sym typeface="Franklin Gothic Book" panose="020B0503020102020204" pitchFamily="34" charset="0"/>
              </a:rPr>
              <a:t>12</a:t>
            </a:r>
            <a:r>
              <a:rPr lang="zh-CN" altLang="en-US" sz="28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月</a:t>
            </a:r>
            <a:r>
              <a:rPr lang="en-US" altLang="zh-CN" sz="2800" b="1">
                <a:solidFill>
                  <a:srgbClr val="FF33CC"/>
                </a:solidFill>
                <a:latin typeface="Franklin Gothic Book" panose="020B0503020102020204" pitchFamily="34" charset="0"/>
                <a:sym typeface="Franklin Gothic Book" panose="020B0503020102020204" pitchFamily="34" charset="0"/>
              </a:rPr>
              <a:t>31</a:t>
            </a:r>
            <a:r>
              <a:rPr lang="zh-CN" altLang="en-US" sz="28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日）</a:t>
            </a:r>
            <a:r>
              <a:rPr lang="en-US" sz="2800" b="1">
                <a:solidFill>
                  <a:srgbClr val="FF33CC"/>
                </a:solidFill>
                <a:latin typeface="Franklin Gothic Book" panose="020B0503020102020204" pitchFamily="34" charset="0"/>
                <a:sym typeface="Franklin Gothic Book" panose="020B0503020102020204" pitchFamily="34" charset="0"/>
              </a:rPr>
              <a:t> </a:t>
            </a:r>
            <a:endParaRPr lang="zh-CN" altLang="en-US" sz="26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en-US" sz="2600" b="1">
                <a:solidFill>
                  <a:srgbClr val="FF33CC"/>
                </a:solidFill>
                <a:latin typeface="Franklin Gothic Book" panose="020B0503020102020204" pitchFamily="34" charset="0"/>
                <a:sym typeface="Franklin Gothic Book" panose="020B0503020102020204" pitchFamily="34" charset="0"/>
              </a:rPr>
              <a:t>       </a:t>
            </a:r>
            <a:r>
              <a:rPr lang="zh-CN" altLang="en-US" sz="26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企业向股东或其他与企业有关联关系的自然人借款的利息支出，应根据《中华人民共和国企业所得税法》（以下简称税法）第四十六条及《财政部、国家税务总局关于企业关联方利息支出税前扣除标准有关税收政策问题的通知》（财税</a:t>
            </a:r>
            <a:r>
              <a:rPr lang="en-US" altLang="zh-CN" sz="2600" b="1">
                <a:solidFill>
                  <a:srgbClr val="000000"/>
                </a:solidFill>
                <a:latin typeface="Franklin Gothic Book" panose="020B0503020102020204" pitchFamily="34" charset="0"/>
                <a:sym typeface="Franklin Gothic Book" panose="020B0503020102020204" pitchFamily="34" charset="0"/>
              </a:rPr>
              <a:t>[2008]121</a:t>
            </a:r>
            <a:r>
              <a:rPr lang="zh-CN" altLang="en-US" sz="26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号）规定的条件，计算企业所得税扣除额。</a:t>
            </a:r>
          </a:p>
          <a:p>
            <a:pPr eaLnBrk="1" hangingPunct="1">
              <a:buFont typeface="Arial" panose="020B0604020202020204" pitchFamily="34" charset="0"/>
              <a:buNone/>
            </a:pPr>
            <a:r>
              <a:rPr lang="en-US" altLang="zh-CN" sz="2600" b="1">
                <a:solidFill>
                  <a:srgbClr val="000000"/>
                </a:solidFill>
                <a:latin typeface="Franklin Gothic Book" panose="020B0503020102020204" pitchFamily="34" charset="0"/>
                <a:sym typeface="Franklin Gothic Book" panose="020B0503020102020204" pitchFamily="34" charset="0"/>
              </a:rPr>
              <a:t>       </a:t>
            </a:r>
            <a:r>
              <a:rPr lang="zh-CN" altLang="en-US" sz="26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企业向除第一条规定以外的内部职工或其他人员借款的利息支出，其借款情况同时符合以下条件的，其利息支出在不超过按照金融企业同期同类贷款利率计算的数额的部分，根据税法第八条和税法实施条例第二十七条规定，准予扣除。</a:t>
            </a:r>
          </a:p>
          <a:p>
            <a:pPr eaLnBrk="1" hangingPunct="1">
              <a:buFont typeface="Arial" panose="020B0604020202020204" pitchFamily="34" charset="0"/>
              <a:buNone/>
            </a:pPr>
            <a:r>
              <a:rPr lang="en-US" altLang="zh-CN" sz="2600" b="1">
                <a:solidFill>
                  <a:srgbClr val="000000"/>
                </a:solidFill>
                <a:latin typeface="Franklin Gothic Book" panose="020B0503020102020204" pitchFamily="34" charset="0"/>
                <a:sym typeface="Franklin Gothic Book" panose="020B0503020102020204" pitchFamily="34" charset="0"/>
              </a:rPr>
              <a:t>       </a:t>
            </a:r>
            <a:r>
              <a:rPr lang="zh-CN" altLang="en-US" sz="26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①企业与个人之间的借贷是真实、合法、有效的，并且不具有非法集资目的或其他违反法律、法规的行为；</a:t>
            </a:r>
          </a:p>
          <a:p>
            <a:pPr eaLnBrk="1" hangingPunct="1">
              <a:buFont typeface="Arial" panose="020B0604020202020204" pitchFamily="34" charset="0"/>
              <a:buNone/>
            </a:pPr>
            <a:r>
              <a:rPr lang="en-US" altLang="zh-CN" sz="2600" b="1">
                <a:solidFill>
                  <a:srgbClr val="000000"/>
                </a:solidFill>
                <a:latin typeface="Franklin Gothic Book" panose="020B0503020102020204" pitchFamily="34" charset="0"/>
                <a:sym typeface="Franklin Gothic Book" panose="020B0503020102020204" pitchFamily="34" charset="0"/>
              </a:rPr>
              <a:t>       </a:t>
            </a:r>
            <a:r>
              <a:rPr lang="zh-CN" altLang="en-US" sz="26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②企业与个人之间签订了借款合同。</a:t>
            </a:r>
            <a:endParaRPr lang="zh-CN" altLang="en-US" sz="260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94211"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94212"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94213"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94214"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4215"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94216" name="Text Box 6"/>
          <p:cNvSpPr>
            <a:spLocks noChangeArrowheads="1"/>
          </p:cNvSpPr>
          <p:nvPr/>
        </p:nvSpPr>
        <p:spPr bwMode="auto">
          <a:xfrm>
            <a:off x="0" y="225425"/>
            <a:ext cx="9144000" cy="594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a:solidFill>
                  <a:srgbClr val="000000"/>
                </a:solidFill>
                <a:latin typeface="Franklin Gothic Book" panose="020B0503020102020204" pitchFamily="34" charset="0"/>
                <a:sym typeface="Franklin Gothic Book" panose="020B0503020102020204" pitchFamily="34" charset="0"/>
              </a:rPr>
              <a:t>       </a:t>
            </a:r>
            <a:r>
              <a:rPr lang="zh-CN" altLang="en-US" sz="24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《国家税务总局关于企业所得税若干问题的公告》</a:t>
            </a:r>
            <a:r>
              <a:rPr lang="en-US" altLang="zh-CN" sz="2400" b="1">
                <a:solidFill>
                  <a:srgbClr val="FF33CC"/>
                </a:solidFill>
                <a:latin typeface="Franklin Gothic Book" panose="020B0503020102020204" pitchFamily="34" charset="0"/>
                <a:sym typeface="Franklin Gothic Book" panose="020B0503020102020204" pitchFamily="34" charset="0"/>
              </a:rPr>
              <a:t>2011</a:t>
            </a:r>
            <a:r>
              <a:rPr lang="zh-CN" altLang="en-US" sz="24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年第</a:t>
            </a:r>
            <a:r>
              <a:rPr lang="en-US" altLang="zh-CN" sz="2400" b="1">
                <a:solidFill>
                  <a:srgbClr val="FF33CC"/>
                </a:solidFill>
                <a:latin typeface="Franklin Gothic Book" panose="020B0503020102020204" pitchFamily="34" charset="0"/>
                <a:sym typeface="Franklin Gothic Book" panose="020B0503020102020204" pitchFamily="34" charset="0"/>
              </a:rPr>
              <a:t>34</a:t>
            </a:r>
            <a:r>
              <a:rPr lang="zh-CN" altLang="en-US" sz="24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号：</a:t>
            </a:r>
          </a:p>
          <a:p>
            <a:pPr eaLnBrk="1" hangingPunct="1">
              <a:buFont typeface="Arial" panose="020B0604020202020204" pitchFamily="34" charset="0"/>
              <a:buNone/>
            </a:pPr>
            <a:r>
              <a:rPr lang="en-US" altLang="zh-CN" sz="2400" b="1">
                <a:solidFill>
                  <a:srgbClr val="000000"/>
                </a:solidFill>
                <a:latin typeface="Franklin Gothic Book" panose="020B0503020102020204" pitchFamily="34" charset="0"/>
                <a:sym typeface="Franklin Gothic Book" panose="020B0503020102020204" pitchFamily="34" charset="0"/>
              </a:rPr>
              <a:t>       </a:t>
            </a:r>
            <a:r>
              <a:rPr lang="zh-CN" altLang="en-US" sz="2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根据《实施条例》第三十八条规定，非金融企业向非金融企业借款的利息支出，不超过按照金融企业同期同类贷款利率计算的数额的部分，准予税前扣除。鉴于目前我国对金融企业利率要求的具体情况，企业在按照合同要求首次支付利息并进行税前扣除时，应提供</a:t>
            </a:r>
            <a:r>
              <a:rPr lang="en-US" sz="2400" b="1">
                <a:solidFill>
                  <a:srgbClr val="000000"/>
                </a:solidFill>
                <a:latin typeface="Franklin Gothic Book" panose="020B0503020102020204" pitchFamily="34" charset="0"/>
                <a:sym typeface="Franklin Gothic Book" panose="020B0503020102020204" pitchFamily="34" charset="0"/>
              </a:rPr>
              <a:t>“</a:t>
            </a:r>
            <a:r>
              <a:rPr lang="zh-CN" altLang="en-US" sz="2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金融企业的同期同类贷款利率情况说明</a:t>
            </a:r>
            <a:r>
              <a:rPr lang="en-US" sz="2400" b="1">
                <a:solidFill>
                  <a:srgbClr val="000000"/>
                </a:solidFill>
                <a:latin typeface="Franklin Gothic Book" panose="020B0503020102020204" pitchFamily="34" charset="0"/>
                <a:sym typeface="Franklin Gothic Book" panose="020B0503020102020204" pitchFamily="34" charset="0"/>
              </a:rPr>
              <a:t>”</a:t>
            </a:r>
            <a:r>
              <a:rPr lang="zh-CN" altLang="en-US" sz="2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，以证明其利息支出的合理性。</a:t>
            </a:r>
          </a:p>
          <a:p>
            <a:pPr eaLnBrk="1" hangingPunct="1">
              <a:buFont typeface="Arial" panose="020B0604020202020204" pitchFamily="34" charset="0"/>
              <a:buNone/>
            </a:pPr>
            <a:r>
              <a:rPr lang="en-US" sz="2400" b="1">
                <a:solidFill>
                  <a:srgbClr val="000000"/>
                </a:solidFill>
                <a:latin typeface="Franklin Gothic Book" panose="020B0503020102020204" pitchFamily="34" charset="0"/>
                <a:sym typeface="Franklin Gothic Book" panose="020B0503020102020204" pitchFamily="34" charset="0"/>
              </a:rPr>
              <a:t>        “</a:t>
            </a:r>
            <a:r>
              <a:rPr lang="zh-CN" altLang="en-US" sz="2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金融企业的同期同类贷款利率情况说明</a:t>
            </a:r>
            <a:r>
              <a:rPr lang="en-US" sz="2400" b="1">
                <a:solidFill>
                  <a:srgbClr val="000000"/>
                </a:solidFill>
                <a:latin typeface="Franklin Gothic Book" panose="020B0503020102020204" pitchFamily="34" charset="0"/>
                <a:sym typeface="Franklin Gothic Book" panose="020B0503020102020204" pitchFamily="34" charset="0"/>
              </a:rPr>
              <a:t>”</a:t>
            </a:r>
            <a:r>
              <a:rPr lang="zh-CN" altLang="en-US" sz="2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中，应包括在签订该借款合同当时，本省任何一家金融企业提供同期同类贷款利率情况。该金融企业应为经政府有关部门批准成立的可以从事贷款业务的企业，包括银行、财务公司、信托公司等金融机构。</a:t>
            </a:r>
            <a:r>
              <a:rPr lang="en-US" sz="2400" b="1">
                <a:solidFill>
                  <a:srgbClr val="000000"/>
                </a:solidFill>
                <a:latin typeface="Franklin Gothic Book" panose="020B0503020102020204" pitchFamily="34" charset="0"/>
                <a:sym typeface="Franklin Gothic Book" panose="020B0503020102020204" pitchFamily="34" charset="0"/>
              </a:rPr>
              <a:t>“</a:t>
            </a:r>
            <a:r>
              <a:rPr lang="zh-CN" altLang="en-US" sz="2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同期同类贷款利率</a:t>
            </a:r>
            <a:r>
              <a:rPr lang="en-US" sz="2400" b="1">
                <a:solidFill>
                  <a:srgbClr val="000000"/>
                </a:solidFill>
                <a:latin typeface="Franklin Gothic Book" panose="020B0503020102020204" pitchFamily="34" charset="0"/>
                <a:sym typeface="Franklin Gothic Book" panose="020B0503020102020204" pitchFamily="34" charset="0"/>
              </a:rPr>
              <a:t>”</a:t>
            </a:r>
            <a:r>
              <a:rPr lang="zh-CN" altLang="en-US" sz="2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是指在贷款期限、贷款金额、贷款担保以及企业信誉等条件基本相同下，金融企业提供贷款的利率。既可以是金融企业公布的同期同类平均利率，也可以是金融企业对某些企业提供的实际贷款利率。</a:t>
            </a:r>
            <a:endParaRPr lang="zh-CN" alt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95235"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95236"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95237"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95238"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5239"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95240" name="Text Box 6"/>
          <p:cNvSpPr>
            <a:spLocks noChangeArrowheads="1"/>
          </p:cNvSpPr>
          <p:nvPr/>
        </p:nvSpPr>
        <p:spPr bwMode="auto">
          <a:xfrm>
            <a:off x="0" y="333375"/>
            <a:ext cx="9144000" cy="526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a:solidFill>
                  <a:srgbClr val="0000FF"/>
                </a:solidFill>
                <a:latin typeface="Franklin Gothic Book" panose="020B0503020102020204" pitchFamily="34" charset="0"/>
                <a:sym typeface="Franklin Gothic Book" panose="020B0503020102020204" pitchFamily="34" charset="0"/>
              </a:rPr>
              <a:t>       13</a:t>
            </a:r>
            <a:r>
              <a:rPr lang="zh-CN" altLang="en-US" sz="2400" b="1">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、第</a:t>
            </a:r>
            <a:r>
              <a:rPr lang="en-US" altLang="zh-CN" sz="2400" b="1">
                <a:solidFill>
                  <a:srgbClr val="0000FF"/>
                </a:solidFill>
                <a:latin typeface="Franklin Gothic Book" panose="020B0503020102020204" pitchFamily="34" charset="0"/>
                <a:sym typeface="Franklin Gothic Book" panose="020B0503020102020204" pitchFamily="34" charset="0"/>
              </a:rPr>
              <a:t>26</a:t>
            </a:r>
            <a:r>
              <a:rPr lang="zh-CN" altLang="en-US" sz="2400" b="1">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行“（十三）跨期扣除项目”：</a:t>
            </a:r>
            <a:endParaRPr lang="en-US" sz="2400" b="1">
              <a:solidFill>
                <a:srgbClr val="0000FF"/>
              </a:solidFill>
              <a:latin typeface="Franklin Gothic Book" panose="020B0503020102020204" pitchFamily="34" charset="0"/>
              <a:sym typeface="Franklin Gothic Book" panose="020B0503020102020204" pitchFamily="34" charset="0"/>
            </a:endParaRPr>
          </a:p>
          <a:p>
            <a:pPr eaLnBrk="1" hangingPunct="1">
              <a:buFont typeface="Arial" panose="020B0604020202020204" pitchFamily="34" charset="0"/>
              <a:buNone/>
            </a:pPr>
            <a:endParaRPr lang="zh-CN" altLang="en-US" sz="2400" b="1">
              <a:solidFill>
                <a:srgbClr val="0000FF"/>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en-US" sz="2400" b="1">
                <a:solidFill>
                  <a:srgbClr val="00B050"/>
                </a:solidFill>
                <a:latin typeface="Franklin Gothic Book" panose="020B0503020102020204" pitchFamily="34" charset="0"/>
                <a:sym typeface="Franklin Gothic Book" panose="020B0503020102020204" pitchFamily="34" charset="0"/>
              </a:rPr>
              <a:t>       </a:t>
            </a:r>
            <a:r>
              <a:rPr lang="zh-CN" altLang="en-US" sz="2400" b="1">
                <a:solidFill>
                  <a:srgbClr val="00B050"/>
                </a:solidFill>
                <a:latin typeface="华文楷体" panose="02010600040101010101" pitchFamily="2" charset="-122"/>
                <a:ea typeface="华文楷体" panose="02010600040101010101" pitchFamily="2" charset="-122"/>
                <a:sym typeface="华文楷体" panose="02010600040101010101" pitchFamily="2" charset="-122"/>
              </a:rPr>
              <a:t>（</a:t>
            </a:r>
            <a:r>
              <a:rPr lang="en-US" altLang="zh-CN" sz="2400" b="1">
                <a:solidFill>
                  <a:srgbClr val="00B050"/>
                </a:solidFill>
                <a:latin typeface="Franklin Gothic Book" panose="020B0503020102020204" pitchFamily="34" charset="0"/>
                <a:sym typeface="Franklin Gothic Book" panose="020B0503020102020204" pitchFamily="34" charset="0"/>
              </a:rPr>
              <a:t>1</a:t>
            </a:r>
            <a:r>
              <a:rPr lang="zh-CN" altLang="en-US" sz="2400" b="1">
                <a:solidFill>
                  <a:srgbClr val="00B050"/>
                </a:solidFill>
                <a:latin typeface="华文楷体" panose="02010600040101010101" pitchFamily="2" charset="-122"/>
                <a:ea typeface="华文楷体" panose="02010600040101010101" pitchFamily="2" charset="-122"/>
                <a:sym typeface="华文楷体" panose="02010600040101010101" pitchFamily="2" charset="-122"/>
              </a:rPr>
              <a:t>）填写说明：</a:t>
            </a:r>
          </a:p>
          <a:p>
            <a:pPr eaLnBrk="1" hangingPunct="1">
              <a:buFont typeface="Arial" panose="020B0604020202020204" pitchFamily="34" charset="0"/>
              <a:buNone/>
            </a:pPr>
            <a:r>
              <a:rPr lang="en-US" altLang="zh-CN" sz="2400" b="1">
                <a:solidFill>
                  <a:srgbClr val="000000"/>
                </a:solidFill>
                <a:latin typeface="Franklin Gothic Book" panose="020B0503020102020204" pitchFamily="34" charset="0"/>
                <a:sym typeface="Franklin Gothic Book" panose="020B0503020102020204" pitchFamily="34" charset="0"/>
              </a:rPr>
              <a:t>       </a:t>
            </a:r>
            <a:r>
              <a:rPr lang="zh-CN" altLang="en-US" sz="2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填报维简费、安全生产费用、预提费用、预计负债等跨期扣除项目调整情况。“账载金额”填报纳税人会计核算计入当期损益的跨期扣除项目金额“税收金额”填报按照税法规定允许税前扣除的金额。</a:t>
            </a:r>
          </a:p>
          <a:p>
            <a:pPr eaLnBrk="1" hangingPunct="1">
              <a:buFont typeface="Arial" panose="020B0604020202020204" pitchFamily="34" charset="0"/>
              <a:buNone/>
            </a:pPr>
            <a:r>
              <a:rPr lang="en-US" altLang="zh-CN" sz="2400" b="1">
                <a:solidFill>
                  <a:srgbClr val="00B050"/>
                </a:solidFill>
                <a:latin typeface="Franklin Gothic Book" panose="020B0503020102020204" pitchFamily="34" charset="0"/>
                <a:sym typeface="Franklin Gothic Book" panose="020B0503020102020204" pitchFamily="34" charset="0"/>
              </a:rPr>
              <a:t>       </a:t>
            </a:r>
            <a:r>
              <a:rPr lang="zh-CN" altLang="en-US" sz="2400" b="1">
                <a:solidFill>
                  <a:srgbClr val="00B050"/>
                </a:solidFill>
                <a:latin typeface="华文楷体" panose="02010600040101010101" pitchFamily="2" charset="-122"/>
                <a:ea typeface="华文楷体" panose="02010600040101010101" pitchFamily="2" charset="-122"/>
                <a:sym typeface="华文楷体" panose="02010600040101010101" pitchFamily="2" charset="-122"/>
              </a:rPr>
              <a:t>（</a:t>
            </a:r>
            <a:r>
              <a:rPr lang="en-US" altLang="zh-CN" sz="2400" b="1">
                <a:solidFill>
                  <a:srgbClr val="00B050"/>
                </a:solidFill>
                <a:latin typeface="Franklin Gothic Book" panose="020B0503020102020204" pitchFamily="34" charset="0"/>
                <a:sym typeface="Franklin Gothic Book" panose="020B0503020102020204" pitchFamily="34" charset="0"/>
              </a:rPr>
              <a:t>2</a:t>
            </a:r>
            <a:r>
              <a:rPr lang="zh-CN" altLang="en-US" sz="2400" b="1">
                <a:solidFill>
                  <a:srgbClr val="00B050"/>
                </a:solidFill>
                <a:latin typeface="华文楷体" panose="02010600040101010101" pitchFamily="2" charset="-122"/>
                <a:ea typeface="华文楷体" panose="02010600040101010101" pitchFamily="2" charset="-122"/>
                <a:sym typeface="华文楷体" panose="02010600040101010101" pitchFamily="2" charset="-122"/>
              </a:rPr>
              <a:t>）税务扣除：</a:t>
            </a:r>
          </a:p>
          <a:p>
            <a:pPr eaLnBrk="1" hangingPunct="1">
              <a:buFont typeface="Arial" panose="020B0604020202020204" pitchFamily="34" charset="0"/>
              <a:buNone/>
            </a:pPr>
            <a:r>
              <a:rPr lang="en-US" altLang="zh-CN" sz="2400" b="1">
                <a:solidFill>
                  <a:srgbClr val="000000"/>
                </a:solidFill>
                <a:latin typeface="Franklin Gothic Book" panose="020B0503020102020204" pitchFamily="34" charset="0"/>
                <a:sym typeface="Franklin Gothic Book" panose="020B0503020102020204" pitchFamily="34" charset="0"/>
              </a:rPr>
              <a:t>       </a:t>
            </a:r>
            <a:r>
              <a:rPr lang="zh-CN" altLang="en-US" sz="24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《企业所得税法实施条例》</a:t>
            </a:r>
          </a:p>
          <a:p>
            <a:pPr eaLnBrk="1" hangingPunct="1">
              <a:buFont typeface="Arial" panose="020B0604020202020204" pitchFamily="34" charset="0"/>
              <a:buNone/>
            </a:pPr>
            <a:r>
              <a:rPr lang="en-US" altLang="zh-CN" sz="2400" b="1">
                <a:solidFill>
                  <a:srgbClr val="000000"/>
                </a:solidFill>
                <a:latin typeface="Franklin Gothic Book" panose="020B0503020102020204" pitchFamily="34" charset="0"/>
                <a:sym typeface="Franklin Gothic Book" panose="020B0503020102020204" pitchFamily="34" charset="0"/>
              </a:rPr>
              <a:t>       </a:t>
            </a:r>
            <a:r>
              <a:rPr lang="zh-CN" altLang="en-US" sz="2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九条：企业应纳税所得额的计算，以权责发生制为原则，属于当期的收入和费用，不论款项是否收付，均作为当期的收入和费用；不属于当期的收入和费用，即使款项已经在当期收付，均不作为当期的收入和费用。本条例和国务院财政、税务主管部门另有规定的除外。</a:t>
            </a:r>
            <a:endParaRPr lang="zh-CN" alt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96259"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96260"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96261"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96262"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6263"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96264" name="Text Box 6"/>
          <p:cNvSpPr>
            <a:spLocks noChangeArrowheads="1"/>
          </p:cNvSpPr>
          <p:nvPr/>
        </p:nvSpPr>
        <p:spPr bwMode="auto">
          <a:xfrm>
            <a:off x="0" y="225425"/>
            <a:ext cx="9144000"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a:solidFill>
                  <a:srgbClr val="FF0000"/>
                </a:solidFill>
                <a:latin typeface="Franklin Gothic Book" panose="020B0503020102020204" pitchFamily="34" charset="0"/>
                <a:sym typeface="Franklin Gothic Book" panose="020B0503020102020204" pitchFamily="34" charset="0"/>
              </a:rPr>
              <a:t>        </a:t>
            </a:r>
            <a:r>
              <a:rPr lang="en-US" altLang="zh-CN" sz="2400" b="1">
                <a:solidFill>
                  <a:srgbClr val="000000"/>
                </a:solidFill>
                <a:latin typeface="Franklin Gothic Book" panose="020B0503020102020204" pitchFamily="34" charset="0"/>
                <a:sym typeface="Franklin Gothic Book" panose="020B0503020102020204" pitchFamily="34" charset="0"/>
              </a:rPr>
              <a:t> </a:t>
            </a:r>
            <a:endParaRPr lang="zh-CN" altLang="en-US" sz="2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en-US" altLang="zh-CN" sz="2400" b="1">
                <a:solidFill>
                  <a:srgbClr val="000000"/>
                </a:solidFill>
                <a:latin typeface="Franklin Gothic Book" panose="020B0503020102020204" pitchFamily="34" charset="0"/>
                <a:sym typeface="Franklin Gothic Book" panose="020B0503020102020204" pitchFamily="34" charset="0"/>
              </a:rPr>
              <a:t>       </a:t>
            </a:r>
            <a:r>
              <a:rPr lang="zh-CN" altLang="en-US" sz="2400" b="1">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七、</a:t>
            </a:r>
            <a:r>
              <a:rPr lang="en-US" altLang="zh-CN" sz="2400" b="1">
                <a:solidFill>
                  <a:srgbClr val="0000FF"/>
                </a:solidFill>
                <a:latin typeface="Franklin Gothic Book" panose="020B0503020102020204" pitchFamily="34" charset="0"/>
                <a:sym typeface="Franklin Gothic Book" panose="020B0503020102020204" pitchFamily="34" charset="0"/>
              </a:rPr>
              <a:t>A105010</a:t>
            </a:r>
            <a:r>
              <a:rPr lang="zh-CN" altLang="en-US" sz="2400" b="1">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《视同销售和房地产开发企业特定业务纳税调整明细表》</a:t>
            </a:r>
            <a:r>
              <a:rPr lang="en-US" altLang="zh-CN" sz="2400" b="1">
                <a:solidFill>
                  <a:srgbClr val="0000FF"/>
                </a:solidFill>
                <a:latin typeface="Franklin Gothic Book" panose="020B0503020102020204" pitchFamily="34" charset="0"/>
                <a:sym typeface="Franklin Gothic Book" panose="020B0503020102020204" pitchFamily="34" charset="0"/>
              </a:rPr>
              <a:t>   </a:t>
            </a:r>
            <a:endParaRPr lang="zh-CN" altLang="en-US" sz="2400" b="1">
              <a:solidFill>
                <a:srgbClr val="0000FF"/>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en-US" altLang="zh-CN" sz="2400" b="1">
                <a:solidFill>
                  <a:srgbClr val="000000"/>
                </a:solidFill>
                <a:latin typeface="Franklin Gothic Book" panose="020B0503020102020204" pitchFamily="34" charset="0"/>
                <a:sym typeface="Franklin Gothic Book" panose="020B0503020102020204" pitchFamily="34" charset="0"/>
              </a:rPr>
              <a:t> </a:t>
            </a:r>
            <a:endParaRPr lang="zh-CN" altLang="en-US" sz="2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en-US" altLang="zh-CN" sz="2400" b="1">
                <a:solidFill>
                  <a:srgbClr val="000000"/>
                </a:solidFill>
                <a:latin typeface="Franklin Gothic Book" panose="020B0503020102020204" pitchFamily="34" charset="0"/>
                <a:sym typeface="Franklin Gothic Book" panose="020B0503020102020204" pitchFamily="34" charset="0"/>
              </a:rPr>
              <a:t>       </a:t>
            </a:r>
            <a:r>
              <a:rPr lang="zh-CN" altLang="en-US" sz="2400"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（一）适用范围：</a:t>
            </a:r>
          </a:p>
          <a:p>
            <a:pPr eaLnBrk="1" hangingPunct="1">
              <a:buFont typeface="Arial" panose="020B0604020202020204" pitchFamily="34" charset="0"/>
              <a:buNone/>
            </a:pPr>
            <a:r>
              <a:rPr lang="en-US" altLang="zh-CN" sz="2400" b="1">
                <a:solidFill>
                  <a:srgbClr val="000000"/>
                </a:solidFill>
                <a:latin typeface="Franklin Gothic Book" panose="020B0503020102020204" pitchFamily="34" charset="0"/>
                <a:sym typeface="Franklin Gothic Book" panose="020B0503020102020204" pitchFamily="34" charset="0"/>
              </a:rPr>
              <a:t>       </a:t>
            </a:r>
            <a:r>
              <a:rPr lang="zh-CN" altLang="en-US" sz="2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本表适用于发生视同销售、房地产企业特定业务纳税调整项目的纳税人填报。纳税人根据税法、《国家税务总局关于企业处置资产所得税处理问题的通知》（国税函〔</a:t>
            </a:r>
            <a:r>
              <a:rPr lang="en-US" altLang="zh-CN" sz="2400" b="1">
                <a:solidFill>
                  <a:srgbClr val="000000"/>
                </a:solidFill>
                <a:latin typeface="Franklin Gothic Book" panose="020B0503020102020204" pitchFamily="34" charset="0"/>
                <a:sym typeface="Franklin Gothic Book" panose="020B0503020102020204" pitchFamily="34" charset="0"/>
              </a:rPr>
              <a:t>2008</a:t>
            </a:r>
            <a:r>
              <a:rPr lang="zh-CN" altLang="en-US" sz="2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en-US" altLang="zh-CN" sz="2400" b="1">
                <a:solidFill>
                  <a:srgbClr val="000000"/>
                </a:solidFill>
                <a:latin typeface="Franklin Gothic Book" panose="020B0503020102020204" pitchFamily="34" charset="0"/>
                <a:sym typeface="Franklin Gothic Book" panose="020B0503020102020204" pitchFamily="34" charset="0"/>
              </a:rPr>
              <a:t>828</a:t>
            </a:r>
            <a:r>
              <a:rPr lang="zh-CN" altLang="en-US" sz="2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号）、《国家税务总局关于印发〈房地产开发经营业务企业所得税处理办法〉的通知》（国税发〔</a:t>
            </a:r>
            <a:r>
              <a:rPr lang="en-US" altLang="zh-CN" sz="2400" b="1">
                <a:solidFill>
                  <a:srgbClr val="000000"/>
                </a:solidFill>
                <a:latin typeface="Franklin Gothic Book" panose="020B0503020102020204" pitchFamily="34" charset="0"/>
                <a:sym typeface="Franklin Gothic Book" panose="020B0503020102020204" pitchFamily="34" charset="0"/>
              </a:rPr>
              <a:t>2009</a:t>
            </a:r>
            <a:r>
              <a:rPr lang="zh-CN" altLang="en-US" sz="2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en-US" altLang="zh-CN" sz="2400" b="1">
                <a:solidFill>
                  <a:srgbClr val="000000"/>
                </a:solidFill>
                <a:latin typeface="Franklin Gothic Book" panose="020B0503020102020204" pitchFamily="34" charset="0"/>
                <a:sym typeface="Franklin Gothic Book" panose="020B0503020102020204" pitchFamily="34" charset="0"/>
              </a:rPr>
              <a:t>31</a:t>
            </a:r>
            <a:r>
              <a:rPr lang="zh-CN" altLang="en-US" sz="2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号）等相关规定，以及国家统一企业会计制度，填报视同销售行为、房地产企业销售未完工产品、未完工产品转完工产品特定业务的税法规定及纳税调整情况。</a:t>
            </a:r>
            <a:endParaRPr lang="zh-CN" alt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97283"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97284"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97285"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97286"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7287"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97288" name="Text Box 6"/>
          <p:cNvSpPr>
            <a:spLocks noChangeArrowheads="1"/>
          </p:cNvSpPr>
          <p:nvPr/>
        </p:nvSpPr>
        <p:spPr bwMode="auto">
          <a:xfrm>
            <a:off x="0" y="695325"/>
            <a:ext cx="9144000" cy="526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dirty="0">
                <a:solidFill>
                  <a:srgbClr val="FF0000"/>
                </a:solidFill>
                <a:latin typeface="Franklin Gothic Book" panose="020B0503020102020204" pitchFamily="34" charset="0"/>
                <a:sym typeface="Franklin Gothic Book" panose="020B0503020102020204" pitchFamily="34" charset="0"/>
              </a:rPr>
              <a:t>      </a:t>
            </a:r>
            <a:r>
              <a:rPr lang="zh-CN" altLang="en-US" sz="2400" b="1" dirty="0">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（二）填写说明：</a:t>
            </a:r>
            <a:endParaRPr lang="en-US" sz="2400" b="1" dirty="0">
              <a:solidFill>
                <a:srgbClr val="FF0000"/>
              </a:solidFill>
              <a:latin typeface="Franklin Gothic Book" panose="020B0503020102020204" pitchFamily="34" charset="0"/>
              <a:sym typeface="Franklin Gothic Book" panose="020B0503020102020204" pitchFamily="34" charset="0"/>
            </a:endParaRPr>
          </a:p>
          <a:p>
            <a:pPr eaLnBrk="1" hangingPunct="1">
              <a:buFont typeface="Arial" panose="020B0604020202020204" pitchFamily="34" charset="0"/>
              <a:buNone/>
            </a:pPr>
            <a:endParaRPr lang="zh-CN" altLang="en-US" sz="2400" b="1" dirty="0">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en-US" sz="2400" b="1" dirty="0">
                <a:solidFill>
                  <a:srgbClr val="000000"/>
                </a:solidFill>
                <a:latin typeface="Franklin Gothic Book" panose="020B0503020102020204" pitchFamily="34" charset="0"/>
                <a:sym typeface="Franklin Gothic Book" panose="020B0503020102020204" pitchFamily="34" charset="0"/>
              </a:rPr>
              <a:t>       </a:t>
            </a:r>
            <a:r>
              <a:rPr lang="en-US" altLang="zh-CN" sz="2400" b="1" dirty="0">
                <a:solidFill>
                  <a:srgbClr val="000000"/>
                </a:solidFill>
                <a:latin typeface="Franklin Gothic Book" panose="020B0503020102020204" pitchFamily="34" charset="0"/>
                <a:sym typeface="Franklin Gothic Book" panose="020B0503020102020204" pitchFamily="34" charset="0"/>
              </a:rPr>
              <a:t>1</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a:t>
            </a:r>
            <a:r>
              <a:rPr lang="en-US" altLang="zh-CN" sz="2400" b="1" dirty="0">
                <a:solidFill>
                  <a:srgbClr val="000000"/>
                </a:solidFill>
                <a:latin typeface="Franklin Gothic Book" panose="020B0503020102020204" pitchFamily="34" charset="0"/>
                <a:sym typeface="Franklin Gothic Book" panose="020B0503020102020204" pitchFamily="34" charset="0"/>
              </a:rPr>
              <a:t>1</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行“一、视同销售收入”：</a:t>
            </a:r>
          </a:p>
          <a:p>
            <a:pPr eaLnBrk="1" hangingPunct="1">
              <a:buFont typeface="Arial" panose="020B0604020202020204" pitchFamily="34" charset="0"/>
              <a:buNone/>
            </a:pPr>
            <a:r>
              <a:rPr lang="en-US" altLang="zh-CN" sz="2400" b="1" dirty="0">
                <a:solidFill>
                  <a:srgbClr val="000000"/>
                </a:solidFill>
                <a:latin typeface="Franklin Gothic Book" panose="020B0503020102020204" pitchFamily="34" charset="0"/>
                <a:sym typeface="Franklin Gothic Book" panose="020B0503020102020204" pitchFamily="34" charset="0"/>
              </a:rPr>
              <a:t>       </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填报会计处理不确认销售收入，而税法规定确认为应税收入的金额， </a:t>
            </a:r>
          </a:p>
          <a:p>
            <a:pPr eaLnBrk="1" hangingPunct="1">
              <a:buFont typeface="Arial" panose="020B0604020202020204" pitchFamily="34" charset="0"/>
              <a:buNone/>
            </a:pPr>
            <a:r>
              <a:rPr lang="en-US" altLang="zh-CN" sz="2400" b="1" dirty="0">
                <a:solidFill>
                  <a:srgbClr val="000000"/>
                </a:solidFill>
                <a:latin typeface="Franklin Gothic Book" panose="020B0503020102020204" pitchFamily="34" charset="0"/>
                <a:sym typeface="Franklin Gothic Book" panose="020B0503020102020204" pitchFamily="34" charset="0"/>
              </a:rPr>
              <a:t>       2</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a:t>
            </a:r>
            <a:r>
              <a:rPr lang="en-US" altLang="zh-CN" sz="2400" b="1" dirty="0">
                <a:solidFill>
                  <a:srgbClr val="000000"/>
                </a:solidFill>
                <a:latin typeface="Franklin Gothic Book" panose="020B0503020102020204" pitchFamily="34" charset="0"/>
                <a:sym typeface="Franklin Gothic Book" panose="020B0503020102020204" pitchFamily="34" charset="0"/>
              </a:rPr>
              <a:t>11</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行“一、视同销售成本”：</a:t>
            </a:r>
          </a:p>
          <a:p>
            <a:pPr eaLnBrk="1" hangingPunct="1">
              <a:buFont typeface="Arial" panose="020B0604020202020204" pitchFamily="34" charset="0"/>
              <a:buNone/>
            </a:pPr>
            <a:r>
              <a:rPr lang="en-US" altLang="zh-CN" sz="2400" b="1" dirty="0">
                <a:solidFill>
                  <a:srgbClr val="000000"/>
                </a:solidFill>
                <a:latin typeface="Franklin Gothic Book" panose="020B0503020102020204" pitchFamily="34" charset="0"/>
                <a:sym typeface="Franklin Gothic Book" panose="020B0503020102020204" pitchFamily="34" charset="0"/>
              </a:rPr>
              <a:t>       </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填报会计处理不确认销售收入，税法规定确认为应税收入的同时，确认的视同销售成本金额。</a:t>
            </a:r>
          </a:p>
          <a:p>
            <a:pPr eaLnBrk="1" hangingPunct="1">
              <a:buFont typeface="Arial" panose="020B0604020202020204" pitchFamily="34" charset="0"/>
              <a:buNone/>
            </a:pPr>
            <a:r>
              <a:rPr lang="en-US" altLang="zh-CN" sz="2400" b="1" dirty="0">
                <a:solidFill>
                  <a:srgbClr val="000000"/>
                </a:solidFill>
                <a:latin typeface="Franklin Gothic Book" panose="020B0503020102020204" pitchFamily="34" charset="0"/>
                <a:sym typeface="Franklin Gothic Book" panose="020B0503020102020204" pitchFamily="34" charset="0"/>
              </a:rPr>
              <a:t>       3</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a:t>
            </a:r>
            <a:r>
              <a:rPr lang="en-US" altLang="zh-CN" sz="2400" b="1" dirty="0">
                <a:solidFill>
                  <a:srgbClr val="000000"/>
                </a:solidFill>
                <a:latin typeface="Franklin Gothic Book" panose="020B0503020102020204" pitchFamily="34" charset="0"/>
                <a:sym typeface="Franklin Gothic Book" panose="020B0503020102020204" pitchFamily="34" charset="0"/>
              </a:rPr>
              <a:t>23</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行 “</a:t>
            </a:r>
            <a:r>
              <a:rPr lang="en-US" altLang="zh-CN" sz="2400" b="1" dirty="0">
                <a:solidFill>
                  <a:srgbClr val="000000"/>
                </a:solidFill>
                <a:latin typeface="Franklin Gothic Book" panose="020B0503020102020204" pitchFamily="34" charset="0"/>
                <a:sym typeface="Franklin Gothic Book" panose="020B0503020102020204" pitchFamily="34" charset="0"/>
              </a:rPr>
              <a:t>1.</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销售未完工产品的收入”：</a:t>
            </a:r>
          </a:p>
          <a:p>
            <a:pPr eaLnBrk="1" hangingPunct="1">
              <a:buFont typeface="Arial" panose="020B0604020202020204" pitchFamily="34" charset="0"/>
              <a:buNone/>
            </a:pPr>
            <a:r>
              <a:rPr lang="en-US" altLang="zh-CN" sz="2400" b="1" dirty="0">
                <a:solidFill>
                  <a:srgbClr val="000000"/>
                </a:solidFill>
                <a:latin typeface="Franklin Gothic Book" panose="020B0503020102020204" pitchFamily="34" charset="0"/>
                <a:sym typeface="Franklin Gothic Book" panose="020B0503020102020204" pitchFamily="34" charset="0"/>
              </a:rPr>
              <a:t>       </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填报房地产企业销售未完工开发产品，会计核算未进行收入确认的销售收入金额。</a:t>
            </a:r>
          </a:p>
          <a:p>
            <a:pPr eaLnBrk="1" hangingPunct="1">
              <a:buFont typeface="Arial" panose="020B0604020202020204" pitchFamily="34" charset="0"/>
              <a:buNone/>
            </a:pPr>
            <a:r>
              <a:rPr lang="en-US" altLang="zh-CN" sz="2400" b="1" dirty="0">
                <a:solidFill>
                  <a:srgbClr val="000000"/>
                </a:solidFill>
                <a:latin typeface="Franklin Gothic Book" panose="020B0503020102020204" pitchFamily="34" charset="0"/>
                <a:sym typeface="Franklin Gothic Book" panose="020B0503020102020204" pitchFamily="34" charset="0"/>
              </a:rPr>
              <a:t>       4</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a:t>
            </a:r>
            <a:r>
              <a:rPr lang="en-US" altLang="zh-CN" sz="2400" b="1" dirty="0">
                <a:solidFill>
                  <a:srgbClr val="000000"/>
                </a:solidFill>
                <a:latin typeface="Franklin Gothic Book" panose="020B0503020102020204" pitchFamily="34" charset="0"/>
                <a:sym typeface="Franklin Gothic Book" panose="020B0503020102020204" pitchFamily="34" charset="0"/>
              </a:rPr>
              <a:t>24</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行“</a:t>
            </a:r>
            <a:r>
              <a:rPr lang="en-US" altLang="zh-CN" sz="2400" b="1" dirty="0">
                <a:solidFill>
                  <a:srgbClr val="000000"/>
                </a:solidFill>
                <a:latin typeface="Franklin Gothic Book" panose="020B0503020102020204" pitchFamily="34" charset="0"/>
                <a:sym typeface="Franklin Gothic Book" panose="020B0503020102020204" pitchFamily="34" charset="0"/>
              </a:rPr>
              <a:t>2.</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销售未完工产品预计毛利额”：</a:t>
            </a:r>
          </a:p>
          <a:p>
            <a:pPr eaLnBrk="1" hangingPunct="1">
              <a:buFont typeface="Arial" panose="020B0604020202020204" pitchFamily="34" charset="0"/>
              <a:buNone/>
            </a:pPr>
            <a:r>
              <a:rPr lang="en-US" altLang="zh-CN" sz="2400" b="1" dirty="0">
                <a:solidFill>
                  <a:srgbClr val="000000"/>
                </a:solidFill>
                <a:latin typeface="Franklin Gothic Book" panose="020B0503020102020204" pitchFamily="34" charset="0"/>
                <a:sym typeface="Franklin Gothic Book" panose="020B0503020102020204" pitchFamily="34" charset="0"/>
              </a:rPr>
              <a:t>      </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填报房地产企业销售未完工产品取得的销售收入按税法规定预计计税毛利率计算的金额。</a:t>
            </a:r>
            <a:endParaRPr lang="zh-CN" altLang="en-US" dirty="0">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任意多边形 15"/>
          <p:cNvSpPr>
            <a:spLocks noChangeArrowheads="1"/>
          </p:cNvSpPr>
          <p:nvPr/>
        </p:nvSpPr>
        <p:spPr bwMode="auto">
          <a:xfrm>
            <a:off x="8129588" y="6632575"/>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26627" name="燕尾形 12"/>
          <p:cNvSpPr>
            <a:spLocks noChangeArrowheads="1"/>
          </p:cNvSpPr>
          <p:nvPr/>
        </p:nvSpPr>
        <p:spPr bwMode="auto">
          <a:xfrm flipH="1">
            <a:off x="833120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26628" name="任意多边形 16"/>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26629" name="燕尾形 17"/>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26630" name="文本框 6"/>
          <p:cNvSpPr>
            <a:spLocks noChangeArrowheads="1"/>
          </p:cNvSpPr>
          <p:nvPr/>
        </p:nvSpPr>
        <p:spPr bwMode="auto">
          <a:xfrm>
            <a:off x="0" y="539750"/>
            <a:ext cx="804863"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ts val="1800"/>
              </a:spcBef>
              <a:buClr>
                <a:srgbClr val="C94D4D"/>
              </a:buClr>
              <a:buSzPct val="60000"/>
              <a:buFont typeface="Wingdings" panose="05000000000000000000" pitchFamily="2" charset="2"/>
              <a:buNone/>
            </a:pPr>
            <a:r>
              <a:rPr lang="zh-CN" altLang="zh-CN" sz="1600">
                <a:solidFill>
                  <a:schemeClr val="bg1"/>
                </a:solidFill>
                <a:ea typeface="微软雅黑" panose="020B0503020204020204" pitchFamily="34" charset="-122"/>
              </a:rPr>
              <a:t>Part1</a:t>
            </a:r>
          </a:p>
        </p:txBody>
      </p:sp>
      <p:pic>
        <p:nvPicPr>
          <p:cNvPr id="26631" name="图片 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32" name="任意多边形 15"/>
          <p:cNvSpPr>
            <a:spLocks noChangeArrowheads="1"/>
          </p:cNvSpPr>
          <p:nvPr/>
        </p:nvSpPr>
        <p:spPr bwMode="auto">
          <a:xfrm>
            <a:off x="8129588" y="6632575"/>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26633" name="燕尾形 12"/>
          <p:cNvSpPr>
            <a:spLocks noChangeArrowheads="1"/>
          </p:cNvSpPr>
          <p:nvPr/>
        </p:nvSpPr>
        <p:spPr bwMode="auto">
          <a:xfrm flipH="1">
            <a:off x="8331200" y="6707188"/>
            <a:ext cx="96838" cy="96837"/>
          </a:xfrm>
          <a:prstGeom prst="chevron">
            <a:avLst>
              <a:gd name="adj" fmla="val 49672"/>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1300">
              <a:solidFill>
                <a:srgbClr val="494B4D"/>
              </a:solidFill>
              <a:sym typeface="华文楷体" panose="02010600040101010101" pitchFamily="2" charset="-122"/>
            </a:endParaRPr>
          </a:p>
        </p:txBody>
      </p:sp>
      <p:sp>
        <p:nvSpPr>
          <p:cNvPr id="26634" name="任意多边形 16"/>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26635" name="燕尾形 17"/>
          <p:cNvSpPr>
            <a:spLocks noChangeArrowheads="1"/>
          </p:cNvSpPr>
          <p:nvPr/>
        </p:nvSpPr>
        <p:spPr bwMode="auto">
          <a:xfrm>
            <a:off x="8858250" y="6707188"/>
            <a:ext cx="96838" cy="96837"/>
          </a:xfrm>
          <a:prstGeom prst="chevron">
            <a:avLst>
              <a:gd name="adj" fmla="val 49672"/>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1300">
              <a:solidFill>
                <a:srgbClr val="494B4D"/>
              </a:solidFill>
              <a:sym typeface="华文楷体" panose="02010600040101010101" pitchFamily="2" charset="-122"/>
            </a:endParaRPr>
          </a:p>
        </p:txBody>
      </p:sp>
      <p:sp>
        <p:nvSpPr>
          <p:cNvPr id="26636" name="标题 1"/>
          <p:cNvSpPr>
            <a:spLocks noGrp="1" noChangeArrowheads="1"/>
          </p:cNvSpPr>
          <p:nvPr>
            <p:ph type="title" idx="4294967295"/>
          </p:nvPr>
        </p:nvSpPr>
        <p:spPr/>
        <p:txBody>
          <a:bodyPr/>
          <a:lstStyle/>
          <a:p>
            <a:pPr marL="0" indent="0" eaLnBrk="1" hangingPunct="1"/>
            <a:r>
              <a:rPr lang="zh-CN" altLang="en-US" sz="3200" smtClean="0">
                <a:solidFill>
                  <a:srgbClr val="9B3131"/>
                </a:solidFill>
              </a:rPr>
              <a:t>房地产开发产品完工结转的必要性</a:t>
            </a:r>
            <a:endParaRPr lang="zh-CN" altLang="en-US" smtClean="0"/>
          </a:p>
        </p:txBody>
      </p:sp>
      <p:sp>
        <p:nvSpPr>
          <p:cNvPr id="15373" name="内容占位符 2"/>
          <p:cNvSpPr>
            <a:spLocks noGrp="1" noChangeArrowheads="1"/>
          </p:cNvSpPr>
          <p:nvPr>
            <p:ph idx="1"/>
          </p:nvPr>
        </p:nvSpPr>
        <p:spPr>
          <a:xfrm>
            <a:off x="522288" y="1049338"/>
            <a:ext cx="8189912" cy="5127625"/>
          </a:xfrm>
        </p:spPr>
        <p:txBody>
          <a:bodyPr/>
          <a:lstStyle/>
          <a:p>
            <a:pPr marL="46038" algn="just" eaLnBrk="1" hangingPunct="1">
              <a:lnSpc>
                <a:spcPct val="96000"/>
              </a:lnSpc>
              <a:buFont typeface="Wingdings" panose="05000000000000000000" pitchFamily="2" charset="2"/>
              <a:buChar char="u"/>
              <a:defRPr/>
            </a:pPr>
            <a:r>
              <a:rPr lang="zh-CN" altLang="en-US" sz="3600" dirty="0" smtClean="0">
                <a:solidFill>
                  <a:srgbClr val="9B3131"/>
                </a:solidFill>
              </a:rPr>
              <a:t>为什么要进行完工结转？</a:t>
            </a:r>
            <a:endParaRPr lang="en-US" sz="3600" dirty="0" smtClean="0">
              <a:solidFill>
                <a:srgbClr val="9B3131"/>
              </a:solidFill>
            </a:endParaRPr>
          </a:p>
          <a:p>
            <a:pPr marL="0" lvl="2" indent="360363" algn="l" eaLnBrk="1" hangingPunct="1">
              <a:buFont typeface="Arial" panose="020B0604020202020204" pitchFamily="34" charset="0"/>
              <a:buChar char="•"/>
              <a:defRPr/>
            </a:pPr>
            <a:endParaRPr lang="zh-CN" altLang="en-US" sz="2200" dirty="0" smtClean="0">
              <a:solidFill>
                <a:srgbClr val="242526"/>
              </a:solidFill>
              <a:latin typeface="楷体" panose="02010609060101010101" pitchFamily="49" charset="-122"/>
              <a:ea typeface="楷体" panose="02010609060101010101" pitchFamily="49" charset="-122"/>
              <a:sym typeface="楷体" panose="02010609060101010101" pitchFamily="49" charset="-122"/>
            </a:endParaRPr>
          </a:p>
          <a:p>
            <a:pPr marL="0" lvl="2" indent="360363" algn="l" eaLnBrk="1" hangingPunct="1">
              <a:buFont typeface="Arial" panose="020B0604020202020204" pitchFamily="34" charset="0"/>
              <a:buChar char="•"/>
              <a:defRPr/>
            </a:pPr>
            <a:r>
              <a:rPr lang="zh-CN" altLang="en-US" sz="32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目前现状</a:t>
            </a:r>
            <a:endParaRPr lang="en-US" sz="32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endParaRPr>
          </a:p>
          <a:p>
            <a:pPr marL="0" lvl="2" algn="l" eaLnBrk="1" hangingPunct="1">
              <a:defRPr/>
            </a:pPr>
            <a:r>
              <a:rPr lang="zh-CN" altLang="en-US" sz="28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rPr>
              <a:t>    根据我们在工作中掌握的情况，房地产开发的实际毛利额普遍高于税法规定的预计毛利额。如果企业没有及时按照税法规定对符合完工条件的开发项目做完工结转处理，无论对企业还是主管税务机关，都存在着巨大的风险，并且随着时间的推移，风险将如同滚雪球般越滚越大！</a:t>
            </a:r>
            <a:endParaRPr lang="zh-CN" altLang="en-US" sz="2400" b="1" dirty="0" smtClean="0">
              <a:solidFill>
                <a:srgbClr val="242526"/>
              </a:solidFill>
              <a:latin typeface="楷体" panose="02010609060101010101" pitchFamily="49" charset="-122"/>
              <a:ea typeface="楷体" panose="02010609060101010101" pitchFamily="49" charset="-122"/>
              <a:sym typeface="楷体" panose="02010609060101010101" pitchFamily="49" charset="-122"/>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98307"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98308"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98309"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98310"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8311"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98312" name="Text Box 6"/>
          <p:cNvSpPr>
            <a:spLocks noChangeArrowheads="1"/>
          </p:cNvSpPr>
          <p:nvPr/>
        </p:nvSpPr>
        <p:spPr bwMode="auto">
          <a:xfrm>
            <a:off x="0" y="476795"/>
            <a:ext cx="9144000" cy="67403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dirty="0">
                <a:solidFill>
                  <a:srgbClr val="000000"/>
                </a:solidFill>
                <a:latin typeface="华文楷体" panose="02010600040101010101" pitchFamily="2" charset="-122"/>
                <a:ea typeface="华文楷体" panose="02010600040101010101" pitchFamily="2" charset="-122"/>
                <a:sym typeface="Franklin Gothic Book" panose="020B0503020102020204" pitchFamily="34" charset="0"/>
              </a:rPr>
              <a:t>       5</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a:t>
            </a:r>
            <a:r>
              <a:rPr lang="en-US" altLang="zh-CN" sz="2400" b="1" dirty="0">
                <a:solidFill>
                  <a:srgbClr val="000000"/>
                </a:solidFill>
                <a:latin typeface="华文楷体" panose="02010600040101010101" pitchFamily="2" charset="-122"/>
                <a:ea typeface="华文楷体" panose="02010600040101010101" pitchFamily="2" charset="-122"/>
                <a:sym typeface="Franklin Gothic Book" panose="020B0503020102020204" pitchFamily="34" charset="0"/>
              </a:rPr>
              <a:t>25</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行“</a:t>
            </a:r>
            <a:r>
              <a:rPr lang="en-US" altLang="zh-CN" sz="2400" b="1" dirty="0">
                <a:solidFill>
                  <a:srgbClr val="000000"/>
                </a:solidFill>
                <a:latin typeface="华文楷体" panose="02010600040101010101" pitchFamily="2" charset="-122"/>
                <a:ea typeface="华文楷体" panose="02010600040101010101" pitchFamily="2" charset="-122"/>
                <a:sym typeface="Franklin Gothic Book" panose="020B0503020102020204" pitchFamily="34" charset="0"/>
              </a:rPr>
              <a:t>3.</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实际发生的营业税金及附加、土地增值税”：填报房地产企业销售未完工产品实际发生的营业税金及附加、土地增值税，且在会计核算中未计入当期损益的金额。</a:t>
            </a:r>
            <a:r>
              <a:rPr lang="en-US" altLang="en-US" sz="2400" b="1" dirty="0">
                <a:solidFill>
                  <a:srgbClr val="000000"/>
                </a:solidFill>
                <a:latin typeface="华文楷体" panose="02010600040101010101" pitchFamily="2" charset="-122"/>
                <a:ea typeface="华文楷体" panose="02010600040101010101" pitchFamily="2" charset="-122"/>
                <a:sym typeface="Franklin Gothic Book" panose="020B0503020102020204" pitchFamily="34" charset="0"/>
              </a:rPr>
              <a:t>                                           </a:t>
            </a:r>
            <a:endPar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en-US" altLang="en-US" sz="2400" b="1" dirty="0">
                <a:solidFill>
                  <a:srgbClr val="000000"/>
                </a:solidFill>
                <a:latin typeface="华文楷体" panose="02010600040101010101" pitchFamily="2" charset="-122"/>
                <a:ea typeface="华文楷体" panose="02010600040101010101" pitchFamily="2" charset="-122"/>
                <a:sym typeface="Franklin Gothic Book" panose="020B0503020102020204" pitchFamily="34" charset="0"/>
              </a:rPr>
              <a:t>       </a:t>
            </a:r>
            <a:r>
              <a:rPr lang="en-US" altLang="zh-CN" sz="2400" b="1" dirty="0">
                <a:solidFill>
                  <a:srgbClr val="000000"/>
                </a:solidFill>
                <a:latin typeface="华文楷体" panose="02010600040101010101" pitchFamily="2" charset="-122"/>
                <a:ea typeface="华文楷体" panose="02010600040101010101" pitchFamily="2" charset="-122"/>
                <a:sym typeface="Franklin Gothic Book" panose="020B0503020102020204" pitchFamily="34" charset="0"/>
              </a:rPr>
              <a:t>6</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a:t>
            </a:r>
            <a:r>
              <a:rPr lang="en-US" altLang="zh-CN" sz="2400" b="1" dirty="0">
                <a:solidFill>
                  <a:srgbClr val="000000"/>
                </a:solidFill>
                <a:latin typeface="华文楷体" panose="02010600040101010101" pitchFamily="2" charset="-122"/>
                <a:ea typeface="华文楷体" panose="02010600040101010101" pitchFamily="2" charset="-122"/>
                <a:sym typeface="Franklin Gothic Book" panose="020B0503020102020204" pitchFamily="34" charset="0"/>
              </a:rPr>
              <a:t>27</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行 “</a:t>
            </a:r>
            <a:r>
              <a:rPr lang="en-US" altLang="zh-CN" sz="2400" b="1" dirty="0">
                <a:solidFill>
                  <a:srgbClr val="000000"/>
                </a:solidFill>
                <a:latin typeface="华文楷体" panose="02010600040101010101" pitchFamily="2" charset="-122"/>
                <a:ea typeface="华文楷体" panose="02010600040101010101" pitchFamily="2" charset="-122"/>
                <a:sym typeface="Franklin Gothic Book" panose="020B0503020102020204" pitchFamily="34" charset="0"/>
              </a:rPr>
              <a:t>1.</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销售未完工产品转完工产品确认的销售收入”：填报房地产企业销售的未完工产品，此前年度已按预计毛利额征收所得税，本年度结转为完工产品，税收上符合收入确认条件，当年税收确认的销售收入金额</a:t>
            </a:r>
            <a:r>
              <a:rPr lang="zh-CN" altLang="en-US" sz="2400" b="1" dirty="0" smtClean="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（此前年度会计核算的累计预收账款）                    </a:t>
            </a:r>
            <a:endParaRPr lang="en-US" altLang="zh-CN" sz="2400" b="1" dirty="0" smtClean="0">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en-US" altLang="zh-CN" sz="2400" b="1" dirty="0" smtClean="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7</a:t>
            </a:r>
            <a:r>
              <a:rPr lang="zh-CN" altLang="en-US" sz="2400" b="1" dirty="0" smtClean="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a:t>
            </a:r>
            <a:r>
              <a:rPr lang="en-US" altLang="zh-CN" sz="2400" b="1" dirty="0" smtClean="0">
                <a:solidFill>
                  <a:srgbClr val="000000"/>
                </a:solidFill>
                <a:latin typeface="Franklin Gothic Book" panose="020B0503020102020204" pitchFamily="34" charset="0"/>
                <a:sym typeface="Franklin Gothic Book" panose="020B0503020102020204" pitchFamily="34" charset="0"/>
              </a:rPr>
              <a:t>28</a:t>
            </a:r>
            <a:r>
              <a:rPr lang="zh-CN" altLang="en-US" sz="2400" b="1" dirty="0" smtClean="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行 “ </a:t>
            </a:r>
            <a:r>
              <a:rPr lang="en-US" altLang="zh-CN" sz="2400" b="1" dirty="0" smtClean="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2.</a:t>
            </a:r>
            <a:r>
              <a:rPr lang="zh-CN" altLang="en-US" sz="2400" b="1" dirty="0" smtClean="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转回的销售未完工产品预计毛利额“税收金额”填报房地产企业销售的未完工产品，此前年度已按预计毛利额征收所得税，本年结转完工产品，会计核算确认为销售收入，转回原按税法规定预计计税毛利率计算的金额；</a:t>
            </a:r>
            <a:endParaRPr lang="en-US" altLang="zh-CN" sz="2400" b="1" dirty="0" smtClean="0">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en-US" altLang="zh-CN" sz="2400" b="1" dirty="0" smtClean="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8</a:t>
            </a:r>
            <a:r>
              <a:rPr lang="zh-CN" altLang="en-US" sz="2400" b="1" dirty="0" smtClean="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a:t>
            </a:r>
            <a:r>
              <a:rPr lang="en-US" altLang="zh-CN" sz="2400" b="1" dirty="0" smtClean="0">
                <a:solidFill>
                  <a:srgbClr val="000000"/>
                </a:solidFill>
                <a:latin typeface="Franklin Gothic Book" panose="020B0503020102020204" pitchFamily="34" charset="0"/>
                <a:sym typeface="Franklin Gothic Book" panose="020B0503020102020204" pitchFamily="34" charset="0"/>
              </a:rPr>
              <a:t>29</a:t>
            </a:r>
            <a:r>
              <a:rPr lang="zh-CN" altLang="en-US" sz="2400" b="1" dirty="0" smtClean="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行 “ </a:t>
            </a:r>
            <a:r>
              <a:rPr lang="en-US" altLang="zh-CN" sz="2400" b="1" dirty="0" smtClean="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3.</a:t>
            </a:r>
            <a:r>
              <a:rPr lang="zh-CN" altLang="en-US" sz="2400" b="1" dirty="0" smtClean="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转回实际发生的营业税金及附加、土地增值税填报房地产企业销售的未完工产品结转完工产品后，会计核算确认为销售收入，同时将对应实际发生的营业税金及附加、土地增值税转入当期损益的金额；</a:t>
            </a:r>
          </a:p>
          <a:p>
            <a:pPr eaLnBrk="1" hangingPunct="1">
              <a:buFont typeface="Arial" panose="020B0604020202020204" pitchFamily="34" charset="0"/>
              <a:buNone/>
            </a:pPr>
            <a:r>
              <a:rPr lang="en-US" altLang="zh-CN" sz="2400" b="1" dirty="0" smtClean="0">
                <a:solidFill>
                  <a:srgbClr val="000000"/>
                </a:solidFill>
                <a:latin typeface="Franklin Gothic Book" panose="020B0503020102020204" pitchFamily="34" charset="0"/>
                <a:sym typeface="Franklin Gothic Book" panose="020B0503020102020204" pitchFamily="34" charset="0"/>
              </a:rPr>
              <a:t>      </a:t>
            </a:r>
            <a:endParaRPr lang="zh-CN" altLang="en-US" sz="2400" b="1" dirty="0" smtClean="0">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endPar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r>
              <a:rPr lang="en-US" altLang="zh-CN" sz="2400" b="1" dirty="0">
                <a:solidFill>
                  <a:srgbClr val="000000"/>
                </a:solidFill>
                <a:latin typeface="华文楷体" panose="02010600040101010101" pitchFamily="2" charset="-122"/>
                <a:ea typeface="华文楷体" panose="02010600040101010101" pitchFamily="2" charset="-122"/>
                <a:sym typeface="Franklin Gothic Book" panose="020B0503020102020204" pitchFamily="34" charset="0"/>
              </a:rPr>
              <a:t>      </a:t>
            </a:r>
            <a:endPar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00355"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00356"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00357"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100358"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0359"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100360" name="Text Box 6"/>
          <p:cNvSpPr>
            <a:spLocks noChangeArrowheads="1"/>
          </p:cNvSpPr>
          <p:nvPr/>
        </p:nvSpPr>
        <p:spPr bwMode="auto">
          <a:xfrm>
            <a:off x="0" y="225425"/>
            <a:ext cx="9144000" cy="563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dirty="0">
                <a:solidFill>
                  <a:srgbClr val="FF0000"/>
                </a:solidFill>
                <a:latin typeface="Franklin Gothic Book" panose="020B0503020102020204" pitchFamily="34" charset="0"/>
                <a:sym typeface="Franklin Gothic Book" panose="020B0503020102020204" pitchFamily="34" charset="0"/>
              </a:rPr>
              <a:t>       </a:t>
            </a:r>
            <a:r>
              <a:rPr lang="zh-CN" altLang="en-US" sz="2400" b="1" dirty="0">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（四）税务处理：</a:t>
            </a:r>
          </a:p>
          <a:p>
            <a:pPr eaLnBrk="1" hangingPunct="1">
              <a:buFont typeface="Arial" panose="020B0604020202020204" pitchFamily="34" charset="0"/>
              <a:buNone/>
            </a:pPr>
            <a:r>
              <a:rPr lang="en-US" altLang="zh-CN" sz="2400" b="1" dirty="0">
                <a:solidFill>
                  <a:srgbClr val="0000FF"/>
                </a:solidFill>
                <a:latin typeface="Franklin Gothic Book" panose="020B0503020102020204" pitchFamily="34" charset="0"/>
                <a:sym typeface="Franklin Gothic Book" panose="020B0503020102020204" pitchFamily="34" charset="0"/>
              </a:rPr>
              <a:t>       1</a:t>
            </a:r>
            <a:r>
              <a:rPr lang="zh-CN" altLang="en-US" sz="2400" b="1" dirty="0">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、视同销售处理：</a:t>
            </a:r>
          </a:p>
          <a:p>
            <a:pPr eaLnBrk="1" hangingPunct="1">
              <a:buFont typeface="Arial" panose="020B0604020202020204" pitchFamily="34" charset="0"/>
              <a:buNone/>
            </a:pPr>
            <a:r>
              <a:rPr lang="en-US" altLang="zh-CN" sz="2400" b="1" dirty="0">
                <a:solidFill>
                  <a:srgbClr val="000000"/>
                </a:solidFill>
                <a:latin typeface="Franklin Gothic Book" panose="020B0503020102020204" pitchFamily="34" charset="0"/>
                <a:sym typeface="Franklin Gothic Book" panose="020B0503020102020204" pitchFamily="34" charset="0"/>
              </a:rPr>
              <a:t>       </a:t>
            </a:r>
            <a:r>
              <a:rPr lang="zh-CN" altLang="en-US" sz="2400" b="1" dirty="0">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《房地产开发经营业务企业所得税处理办法》（国税发</a:t>
            </a:r>
            <a:r>
              <a:rPr lang="en-US" altLang="zh-CN" sz="2400" b="1" dirty="0">
                <a:solidFill>
                  <a:srgbClr val="FF33CC"/>
                </a:solidFill>
                <a:latin typeface="Franklin Gothic Book" panose="020B0503020102020204" pitchFamily="34" charset="0"/>
                <a:sym typeface="Franklin Gothic Book" panose="020B0503020102020204" pitchFamily="34" charset="0"/>
              </a:rPr>
              <a:t>[2009]31</a:t>
            </a:r>
            <a:r>
              <a:rPr lang="zh-CN" altLang="en-US" sz="2400" b="1" dirty="0">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号）：</a:t>
            </a:r>
            <a:r>
              <a:rPr lang="en-US" sz="2400" b="1" dirty="0">
                <a:solidFill>
                  <a:srgbClr val="000000"/>
                </a:solidFill>
                <a:latin typeface="Franklin Gothic Book" panose="020B0503020102020204" pitchFamily="34" charset="0"/>
                <a:sym typeface="Franklin Gothic Book" panose="020B0503020102020204" pitchFamily="34" charset="0"/>
              </a:rPr>
              <a:t>   </a:t>
            </a:r>
            <a:endPar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en-US" sz="2400" b="1" dirty="0">
                <a:solidFill>
                  <a:srgbClr val="000000"/>
                </a:solidFill>
                <a:latin typeface="Franklin Gothic Book" panose="020B0503020102020204" pitchFamily="34" charset="0"/>
                <a:sym typeface="Franklin Gothic Book" panose="020B0503020102020204" pitchFamily="34" charset="0"/>
              </a:rPr>
              <a:t>       </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七条：企业将开发产品用于捐赠、赞助、职工福利、奖励、对外投资、分配给股东或投资人、抵偿债务、换取其他企事业单位和个人的非货币性资产等行为，应视同销售，于开发产品所有权或使用权转移，或于实际取得利益权利时确认收入（或利润）的实现。确认收入（或利润）的方法和顺序为：</a:t>
            </a:r>
          </a:p>
          <a:p>
            <a:pPr eaLnBrk="1" hangingPunct="1">
              <a:buFont typeface="Arial" panose="020B0604020202020204" pitchFamily="34" charset="0"/>
              <a:buNone/>
            </a:pPr>
            <a:r>
              <a:rPr lang="en-US" sz="2400" b="1" dirty="0">
                <a:solidFill>
                  <a:srgbClr val="000000"/>
                </a:solidFill>
                <a:latin typeface="Franklin Gothic Book" panose="020B0503020102020204" pitchFamily="34" charset="0"/>
                <a:sym typeface="Franklin Gothic Book" panose="020B0503020102020204" pitchFamily="34" charset="0"/>
              </a:rPr>
              <a:t>      </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（一）按本企业近期或本年度最近月份同类开发产品市场销售价格确定；</a:t>
            </a:r>
          </a:p>
          <a:p>
            <a:pPr eaLnBrk="1" hangingPunct="1">
              <a:buFont typeface="Arial" panose="020B0604020202020204" pitchFamily="34" charset="0"/>
              <a:buNone/>
            </a:pPr>
            <a:r>
              <a:rPr lang="en-US" sz="2400" b="1" dirty="0">
                <a:solidFill>
                  <a:srgbClr val="000000"/>
                </a:solidFill>
                <a:latin typeface="Franklin Gothic Book" panose="020B0503020102020204" pitchFamily="34" charset="0"/>
                <a:sym typeface="Franklin Gothic Book" panose="020B0503020102020204" pitchFamily="34" charset="0"/>
              </a:rPr>
              <a:t>      </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（二）由主管税务机关参照当地同类开发产品市场公允价值确定；</a:t>
            </a:r>
          </a:p>
          <a:p>
            <a:pPr eaLnBrk="1" hangingPunct="1">
              <a:buFont typeface="Arial" panose="020B0604020202020204" pitchFamily="34" charset="0"/>
              <a:buNone/>
            </a:pPr>
            <a:r>
              <a:rPr lang="en-US" sz="2400" b="1" dirty="0">
                <a:solidFill>
                  <a:srgbClr val="000000"/>
                </a:solidFill>
                <a:latin typeface="Franklin Gothic Book" panose="020B0503020102020204" pitchFamily="34" charset="0"/>
                <a:sym typeface="Franklin Gothic Book" panose="020B0503020102020204" pitchFamily="34" charset="0"/>
              </a:rPr>
              <a:t>      </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（三）按开发产品的成本利润率确定。开发产品的成本利润率不得低于</a:t>
            </a:r>
            <a:r>
              <a:rPr lang="en-US" altLang="zh-CN" sz="2400" b="1" dirty="0">
                <a:solidFill>
                  <a:srgbClr val="000000"/>
                </a:solidFill>
                <a:latin typeface="Franklin Gothic Book" panose="020B0503020102020204" pitchFamily="34" charset="0"/>
                <a:sym typeface="Franklin Gothic Book" panose="020B0503020102020204" pitchFamily="34" charset="0"/>
              </a:rPr>
              <a:t>15%</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，具体比例由主管税务机关确定。</a:t>
            </a:r>
            <a:endParaRPr lang="zh-CN" alt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01379"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01380"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01381"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101382"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1383"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101384" name="Text Box 6"/>
          <p:cNvSpPr>
            <a:spLocks noChangeArrowheads="1"/>
          </p:cNvSpPr>
          <p:nvPr/>
        </p:nvSpPr>
        <p:spPr bwMode="auto">
          <a:xfrm>
            <a:off x="82550" y="620713"/>
            <a:ext cx="8991600" cy="5694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0000FF"/>
                </a:solidFill>
                <a:latin typeface="Franklin Gothic Book" panose="020B0503020102020204" pitchFamily="34" charset="0"/>
                <a:sym typeface="Franklin Gothic Book" panose="020B0503020102020204" pitchFamily="34" charset="0"/>
              </a:rPr>
              <a:t>        2</a:t>
            </a:r>
            <a:r>
              <a:rPr lang="zh-CN" altLang="en-US" sz="2800" b="1" dirty="0">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、预售收入处理：</a:t>
            </a:r>
          </a:p>
          <a:p>
            <a:pPr eaLnBrk="1" hangingPunct="1">
              <a:buFont typeface="Arial" panose="020B0604020202020204" pitchFamily="34" charset="0"/>
              <a:buNone/>
            </a:pPr>
            <a:r>
              <a:rPr lang="en-US" altLang="zh-CN" sz="2800" b="1" dirty="0">
                <a:solidFill>
                  <a:srgbClr val="FF33CC"/>
                </a:solidFill>
                <a:latin typeface="Franklin Gothic Book" panose="020B0503020102020204" pitchFamily="34" charset="0"/>
                <a:sym typeface="Franklin Gothic Book" panose="020B0503020102020204" pitchFamily="34" charset="0"/>
              </a:rPr>
              <a:t>       </a:t>
            </a:r>
            <a:r>
              <a:rPr lang="zh-CN" altLang="en-US" sz="2800" b="1" dirty="0">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《房地产开发经营业务企业所得税处理办法》（国税发</a:t>
            </a:r>
            <a:r>
              <a:rPr lang="en-US" altLang="zh-CN" sz="2800" b="1" dirty="0">
                <a:solidFill>
                  <a:srgbClr val="FF33CC"/>
                </a:solidFill>
                <a:latin typeface="Franklin Gothic Book" panose="020B0503020102020204" pitchFamily="34" charset="0"/>
                <a:sym typeface="Franklin Gothic Book" panose="020B0503020102020204" pitchFamily="34" charset="0"/>
              </a:rPr>
              <a:t>[2009]31</a:t>
            </a:r>
            <a:r>
              <a:rPr lang="zh-CN" altLang="en-US" sz="2800" b="1" dirty="0">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号）： </a:t>
            </a:r>
          </a:p>
          <a:p>
            <a:pPr eaLnBrk="1" hangingPunct="1">
              <a:buFont typeface="Arial" panose="020B0604020202020204" pitchFamily="34" charset="0"/>
              <a:buNone/>
            </a:pPr>
            <a:r>
              <a:rPr lang="en-US" altLang="zh-CN" sz="2800" b="1" dirty="0">
                <a:solidFill>
                  <a:srgbClr val="000000"/>
                </a:solidFill>
                <a:latin typeface="Franklin Gothic Book" panose="020B0503020102020204" pitchFamily="34" charset="0"/>
                <a:sym typeface="Franklin Gothic Book" panose="020B0503020102020204" pitchFamily="34" charset="0"/>
              </a:rPr>
              <a:t>       </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第八条：企业销售未完工开发产品的计税毛利率由各省、自治、直辖市国家税务局、地方税务局按下列规定进行确定：</a:t>
            </a:r>
          </a:p>
          <a:p>
            <a:pPr eaLnBrk="1" hangingPunct="1">
              <a:buFont typeface="Arial" panose="020B0604020202020204" pitchFamily="34" charset="0"/>
              <a:buNone/>
            </a:pPr>
            <a:r>
              <a:rPr lang="en-US" altLang="zh-CN" sz="2800" b="1" dirty="0">
                <a:solidFill>
                  <a:srgbClr val="000000"/>
                </a:solidFill>
                <a:latin typeface="Franklin Gothic Book" panose="020B0503020102020204" pitchFamily="34" charset="0"/>
                <a:sym typeface="Franklin Gothic Book" panose="020B0503020102020204" pitchFamily="34" charset="0"/>
              </a:rPr>
              <a:t>       </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（一）开发项目位于省、自治区、直辖市和计划单列市人民政府所在地城市城区和郊区的，不得低于</a:t>
            </a:r>
            <a:r>
              <a:rPr lang="en-US" altLang="zh-CN" sz="2800" b="1" dirty="0">
                <a:solidFill>
                  <a:srgbClr val="000000"/>
                </a:solidFill>
                <a:latin typeface="Franklin Gothic Book" panose="020B0503020102020204" pitchFamily="34" charset="0"/>
                <a:sym typeface="Franklin Gothic Book" panose="020B0503020102020204" pitchFamily="34" charset="0"/>
              </a:rPr>
              <a:t>15</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p>
          <a:p>
            <a:pPr eaLnBrk="1" hangingPunct="1">
              <a:buFont typeface="Arial" panose="020B0604020202020204" pitchFamily="34" charset="0"/>
              <a:buNone/>
            </a:pPr>
            <a:r>
              <a:rPr lang="en-US" altLang="zh-CN" sz="2800" b="1" dirty="0">
                <a:solidFill>
                  <a:srgbClr val="000000"/>
                </a:solidFill>
                <a:latin typeface="Franklin Gothic Book" panose="020B0503020102020204" pitchFamily="34" charset="0"/>
                <a:sym typeface="Franklin Gothic Book" panose="020B0503020102020204" pitchFamily="34" charset="0"/>
              </a:rPr>
              <a:t>       </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（二）开发项目位于地及地级市城区及郊区的，不得低于</a:t>
            </a:r>
            <a:r>
              <a:rPr lang="en-US" altLang="zh-CN" sz="2800" b="1" dirty="0">
                <a:solidFill>
                  <a:srgbClr val="000000"/>
                </a:solidFill>
                <a:latin typeface="Franklin Gothic Book" panose="020B0503020102020204" pitchFamily="34" charset="0"/>
                <a:sym typeface="Franklin Gothic Book" panose="020B0503020102020204" pitchFamily="34" charset="0"/>
              </a:rPr>
              <a:t>10%</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p>
          <a:p>
            <a:pPr eaLnBrk="1" hangingPunct="1">
              <a:buFont typeface="Arial" panose="020B0604020202020204" pitchFamily="34" charset="0"/>
              <a:buNone/>
            </a:pPr>
            <a:r>
              <a:rPr lang="en-US" altLang="zh-CN" sz="2800" b="1" dirty="0">
                <a:solidFill>
                  <a:srgbClr val="000000"/>
                </a:solidFill>
                <a:latin typeface="Franklin Gothic Book" panose="020B0503020102020204" pitchFamily="34" charset="0"/>
                <a:sym typeface="Franklin Gothic Book" panose="020B0503020102020204" pitchFamily="34" charset="0"/>
              </a:rPr>
              <a:t>       </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（三）开发项目位于其他地区的，不得低于</a:t>
            </a:r>
            <a:r>
              <a:rPr lang="en-US" altLang="zh-CN" sz="2800" b="1" dirty="0">
                <a:solidFill>
                  <a:srgbClr val="000000"/>
                </a:solidFill>
                <a:latin typeface="Franklin Gothic Book" panose="020B0503020102020204" pitchFamily="34" charset="0"/>
                <a:sym typeface="Franklin Gothic Book" panose="020B0503020102020204" pitchFamily="34" charset="0"/>
              </a:rPr>
              <a:t>5</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p>
          <a:p>
            <a:pPr eaLnBrk="1" hangingPunct="1">
              <a:buFont typeface="Arial" panose="020B0604020202020204" pitchFamily="34" charset="0"/>
              <a:buNone/>
            </a:pPr>
            <a:r>
              <a:rPr lang="en-US" altLang="zh-CN" sz="2800" b="1" dirty="0">
                <a:solidFill>
                  <a:srgbClr val="000000"/>
                </a:solidFill>
                <a:latin typeface="Franklin Gothic Book" panose="020B0503020102020204" pitchFamily="34" charset="0"/>
                <a:sym typeface="Franklin Gothic Book" panose="020B0503020102020204" pitchFamily="34" charset="0"/>
              </a:rPr>
              <a:t>       </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（四）属于经济适用房、限价房和危改房的，不得低于</a:t>
            </a:r>
            <a:r>
              <a:rPr lang="en-US" altLang="zh-CN" sz="2800" b="1" dirty="0">
                <a:solidFill>
                  <a:srgbClr val="000000"/>
                </a:solidFill>
                <a:latin typeface="Franklin Gothic Book" panose="020B0503020102020204" pitchFamily="34" charset="0"/>
                <a:sym typeface="Franklin Gothic Book" panose="020B0503020102020204" pitchFamily="34" charset="0"/>
              </a:rPr>
              <a:t>3%. </a:t>
            </a:r>
            <a:endPar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02403"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02404"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02405"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102406"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07"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102408" name="Text Box 6"/>
          <p:cNvSpPr>
            <a:spLocks noChangeArrowheads="1"/>
          </p:cNvSpPr>
          <p:nvPr/>
        </p:nvSpPr>
        <p:spPr bwMode="auto">
          <a:xfrm>
            <a:off x="0" y="866775"/>
            <a:ext cx="9144000" cy="4770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第九条：企业销售未完工开发产品取得的收入，应先按预计计税毛利率分季（或月）计算出预计毛利额，计入当期应纳税所得额。</a:t>
            </a:r>
            <a:r>
              <a:rPr lang="zh-CN" altLang="en-US" sz="2800"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开发产品完工后，企业应及时结算其计税成本并计算此前销售收入的实际毛利额，同时将其实际毛利额与其对应的预计毛利额之间的差额，计入当年度企业本项目与其他项目合并计算的应纳税所得额。</a:t>
            </a:r>
            <a:endParaRPr lang="en-US" sz="2800" b="1">
              <a:solidFill>
                <a:srgbClr val="FF0000"/>
              </a:solidFill>
              <a:latin typeface="Franklin Gothic Book" panose="020B0503020102020204" pitchFamily="34" charset="0"/>
              <a:sym typeface="Franklin Gothic Book" panose="020B0503020102020204" pitchFamily="34" charset="0"/>
            </a:endParaRPr>
          </a:p>
          <a:p>
            <a:pPr eaLnBrk="1" hangingPunct="1">
              <a:buFont typeface="Arial" panose="020B0604020202020204" pitchFamily="34" charset="0"/>
              <a:buNone/>
            </a:pPr>
            <a:r>
              <a:rPr lang="zh-CN" altLang="en-US" sz="2800"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 </a:t>
            </a:r>
          </a:p>
          <a:p>
            <a:pPr eaLnBrk="1" hangingPunct="1">
              <a:buFont typeface="Arial" panose="020B0604020202020204" pitchFamily="34" charset="0"/>
              <a:buNone/>
            </a:pPr>
            <a:r>
              <a:rPr lang="en-US"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在年度纳税申报时，企业须出具对该项开发产品实际毛利额与预计毛利额之间差异调整情况的报告以及税务机关需要的其他相关资料。</a:t>
            </a:r>
          </a:p>
          <a:p>
            <a:pPr eaLnBrk="1" hangingPunct="1">
              <a:buFont typeface="Arial" panose="020B0604020202020204" pitchFamily="34" charset="0"/>
              <a:buNone/>
            </a:pPr>
            <a:endParaRPr lang="zh-CN" altLang="en-US" sz="2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03427"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03428"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03429"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103430"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431"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103432" name="Text Box 6"/>
          <p:cNvSpPr>
            <a:spLocks noChangeArrowheads="1"/>
          </p:cNvSpPr>
          <p:nvPr/>
        </p:nvSpPr>
        <p:spPr bwMode="auto">
          <a:xfrm>
            <a:off x="0" y="476250"/>
            <a:ext cx="9144000" cy="5211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2400" b="1">
                <a:solidFill>
                  <a:srgbClr val="000000"/>
                </a:solidFill>
                <a:latin typeface="楷体" panose="02010609060101010101" pitchFamily="49" charset="-122"/>
                <a:ea typeface="楷体" panose="02010609060101010101" pitchFamily="49" charset="-122"/>
                <a:sym typeface="楷体" panose="02010609060101010101" pitchFamily="49" charset="-122"/>
              </a:rPr>
              <a:t>【例</a:t>
            </a:r>
            <a:r>
              <a:rPr lang="en-US" altLang="zh-CN" sz="2400" b="1">
                <a:solidFill>
                  <a:srgbClr val="000000"/>
                </a:solidFill>
                <a:latin typeface="楷体" panose="02010609060101010101" pitchFamily="49" charset="-122"/>
                <a:ea typeface="楷体" panose="02010609060101010101" pitchFamily="49" charset="-122"/>
                <a:sym typeface="楷体" panose="02010609060101010101" pitchFamily="49" charset="-122"/>
              </a:rPr>
              <a:t>13</a:t>
            </a:r>
            <a:r>
              <a:rPr lang="zh-CN" altLang="en-US" sz="2400" b="1">
                <a:solidFill>
                  <a:srgbClr val="000000"/>
                </a:solidFill>
                <a:latin typeface="楷体" panose="02010609060101010101" pitchFamily="49" charset="-122"/>
                <a:ea typeface="楷体" panose="02010609060101010101" pitchFamily="49" charset="-122"/>
                <a:sym typeface="楷体" panose="02010609060101010101" pitchFamily="49" charset="-122"/>
              </a:rPr>
              <a:t>】天安房地产开发有限公司</a:t>
            </a:r>
            <a:r>
              <a:rPr lang="en-US" altLang="zh-CN" sz="2400" b="1">
                <a:solidFill>
                  <a:srgbClr val="000000"/>
                </a:solidFill>
                <a:latin typeface="楷体" panose="02010609060101010101" pitchFamily="49" charset="-122"/>
                <a:ea typeface="楷体" panose="02010609060101010101" pitchFamily="49" charset="-122"/>
                <a:sym typeface="楷体" panose="02010609060101010101" pitchFamily="49" charset="-122"/>
              </a:rPr>
              <a:t>2010</a:t>
            </a:r>
            <a:r>
              <a:rPr lang="zh-CN" altLang="en-US" sz="2400" b="1">
                <a:solidFill>
                  <a:srgbClr val="000000"/>
                </a:solidFill>
                <a:latin typeface="楷体" panose="02010609060101010101" pitchFamily="49" charset="-122"/>
                <a:ea typeface="楷体" panose="02010609060101010101" pitchFamily="49" charset="-122"/>
                <a:sym typeface="楷体" panose="02010609060101010101" pitchFamily="49" charset="-122"/>
              </a:rPr>
              <a:t>年开始开发</a:t>
            </a:r>
            <a:r>
              <a:rPr lang="en-US" altLang="zh-CN" sz="2400" b="1">
                <a:solidFill>
                  <a:srgbClr val="000000"/>
                </a:solidFill>
                <a:latin typeface="楷体" panose="02010609060101010101" pitchFamily="49" charset="-122"/>
                <a:ea typeface="楷体" panose="02010609060101010101" pitchFamily="49" charset="-122"/>
                <a:sym typeface="楷体" panose="02010609060101010101" pitchFamily="49" charset="-122"/>
              </a:rPr>
              <a:t>D</a:t>
            </a:r>
            <a:r>
              <a:rPr lang="zh-CN" altLang="en-US" sz="2400" b="1">
                <a:solidFill>
                  <a:srgbClr val="000000"/>
                </a:solidFill>
                <a:latin typeface="楷体" panose="02010609060101010101" pitchFamily="49" charset="-122"/>
                <a:ea typeface="楷体" panose="02010609060101010101" pitchFamily="49" charset="-122"/>
                <a:sym typeface="楷体" panose="02010609060101010101" pitchFamily="49" charset="-122"/>
              </a:rPr>
              <a:t>项目，截止到</a:t>
            </a:r>
            <a:r>
              <a:rPr lang="en-US" altLang="zh-CN" sz="2400" b="1">
                <a:solidFill>
                  <a:srgbClr val="000000"/>
                </a:solidFill>
                <a:latin typeface="楷体" panose="02010609060101010101" pitchFamily="49" charset="-122"/>
                <a:ea typeface="楷体" panose="02010609060101010101" pitchFamily="49" charset="-122"/>
                <a:sym typeface="楷体" panose="02010609060101010101" pitchFamily="49" charset="-122"/>
              </a:rPr>
              <a:t>2013</a:t>
            </a:r>
            <a:r>
              <a:rPr lang="zh-CN" altLang="en-US" sz="2400" b="1">
                <a:solidFill>
                  <a:srgbClr val="000000"/>
                </a:solidFill>
                <a:latin typeface="楷体" panose="02010609060101010101" pitchFamily="49" charset="-122"/>
                <a:ea typeface="楷体" panose="02010609060101010101" pitchFamily="49" charset="-122"/>
                <a:sym typeface="楷体" panose="02010609060101010101" pitchFamily="49" charset="-122"/>
              </a:rPr>
              <a:t>年共收取房款10000万元，预缴营业税金及附加600万元，</a:t>
            </a:r>
            <a:r>
              <a:rPr lang="en-US" altLang="zh-CN" sz="2400" b="1">
                <a:solidFill>
                  <a:srgbClr val="000000"/>
                </a:solidFill>
                <a:latin typeface="楷体" panose="02010609060101010101" pitchFamily="49" charset="-122"/>
                <a:ea typeface="楷体" panose="02010609060101010101" pitchFamily="49" charset="-122"/>
                <a:sym typeface="楷体" panose="02010609060101010101" pitchFamily="49" charset="-122"/>
              </a:rPr>
              <a:t>2014</a:t>
            </a:r>
            <a:r>
              <a:rPr lang="zh-CN" altLang="en-US" sz="2400" b="1">
                <a:solidFill>
                  <a:srgbClr val="000000"/>
                </a:solidFill>
                <a:latin typeface="楷体" panose="02010609060101010101" pitchFamily="49" charset="-122"/>
                <a:ea typeface="楷体" panose="02010609060101010101" pitchFamily="49" charset="-122"/>
                <a:sym typeface="楷体" panose="02010609060101010101" pitchFamily="49" charset="-122"/>
              </a:rPr>
              <a:t>年收取房款2000万元，总房款12000万元，当年产品完工，全部结转收入,已售计税成本8400万元，</a:t>
            </a:r>
            <a:r>
              <a:rPr lang="en-US" altLang="zh-CN" sz="2400" b="1">
                <a:solidFill>
                  <a:srgbClr val="000000"/>
                </a:solidFill>
                <a:latin typeface="楷体" panose="02010609060101010101" pitchFamily="49" charset="-122"/>
                <a:ea typeface="楷体" panose="02010609060101010101" pitchFamily="49" charset="-122"/>
                <a:sym typeface="楷体" panose="02010609060101010101" pitchFamily="49" charset="-122"/>
              </a:rPr>
              <a:t>2014</a:t>
            </a:r>
            <a:r>
              <a:rPr lang="zh-CN" altLang="en-US" sz="2400" b="1">
                <a:solidFill>
                  <a:srgbClr val="000000"/>
                </a:solidFill>
                <a:latin typeface="楷体" panose="02010609060101010101" pitchFamily="49" charset="-122"/>
                <a:ea typeface="楷体" panose="02010609060101010101" pitchFamily="49" charset="-122"/>
                <a:sym typeface="楷体" panose="02010609060101010101" pitchFamily="49" charset="-122"/>
              </a:rPr>
              <a:t>年新开发</a:t>
            </a:r>
            <a:r>
              <a:rPr lang="en-US" altLang="zh-CN" sz="2400" b="1">
                <a:solidFill>
                  <a:srgbClr val="000000"/>
                </a:solidFill>
                <a:latin typeface="楷体" panose="02010609060101010101" pitchFamily="49" charset="-122"/>
                <a:ea typeface="楷体" panose="02010609060101010101" pitchFamily="49" charset="-122"/>
                <a:sym typeface="楷体" panose="02010609060101010101" pitchFamily="49" charset="-122"/>
              </a:rPr>
              <a:t>E</a:t>
            </a:r>
            <a:r>
              <a:rPr lang="zh-CN" altLang="en-US" sz="2400" b="1">
                <a:solidFill>
                  <a:srgbClr val="000000"/>
                </a:solidFill>
                <a:latin typeface="楷体" panose="02010609060101010101" pitchFamily="49" charset="-122"/>
                <a:ea typeface="楷体" panose="02010609060101010101" pitchFamily="49" charset="-122"/>
                <a:sym typeface="楷体" panose="02010609060101010101" pitchFamily="49" charset="-122"/>
              </a:rPr>
              <a:t>项目，预收房款3000万元元，缴纳营业税金及附加200万元，产品未完工。进行</a:t>
            </a:r>
            <a:r>
              <a:rPr lang="en-US" altLang="zh-CN" sz="2400" b="1">
                <a:solidFill>
                  <a:srgbClr val="000000"/>
                </a:solidFill>
                <a:latin typeface="楷体" panose="02010609060101010101" pitchFamily="49" charset="-122"/>
                <a:ea typeface="楷体" panose="02010609060101010101" pitchFamily="49" charset="-122"/>
                <a:sym typeface="楷体" panose="02010609060101010101" pitchFamily="49" charset="-122"/>
              </a:rPr>
              <a:t>2014</a:t>
            </a:r>
            <a:r>
              <a:rPr lang="zh-CN" altLang="en-US" sz="2400" b="1">
                <a:solidFill>
                  <a:srgbClr val="000000"/>
                </a:solidFill>
                <a:latin typeface="楷体" panose="02010609060101010101" pitchFamily="49" charset="-122"/>
                <a:ea typeface="楷体" panose="02010609060101010101" pitchFamily="49" charset="-122"/>
                <a:sym typeface="楷体" panose="02010609060101010101" pitchFamily="49" charset="-122"/>
              </a:rPr>
              <a:t>年企业所得税汇算清缴时应如何进行纳税调整（本企业预计毛利率</a:t>
            </a:r>
            <a:r>
              <a:rPr lang="en-US" altLang="zh-CN" sz="2400" b="1">
                <a:solidFill>
                  <a:srgbClr val="000000"/>
                </a:solidFill>
                <a:latin typeface="楷体" panose="02010609060101010101" pitchFamily="49" charset="-122"/>
                <a:ea typeface="楷体" panose="02010609060101010101" pitchFamily="49" charset="-122"/>
                <a:sym typeface="楷体" panose="02010609060101010101" pitchFamily="49" charset="-122"/>
              </a:rPr>
              <a:t>15%</a:t>
            </a:r>
            <a:r>
              <a:rPr lang="zh-CN" altLang="en-US" sz="2400" b="1">
                <a:solidFill>
                  <a:srgbClr val="000000"/>
                </a:solidFill>
                <a:latin typeface="楷体" panose="02010609060101010101" pitchFamily="49" charset="-122"/>
                <a:ea typeface="楷体" panose="02010609060101010101" pitchFamily="49" charset="-122"/>
                <a:sym typeface="楷体" panose="02010609060101010101" pitchFamily="49" charset="-122"/>
              </a:rPr>
              <a:t>）？</a:t>
            </a:r>
          </a:p>
          <a:p>
            <a:pPr eaLnBrk="1" hangingPunct="1">
              <a:buFont typeface="Arial" panose="020B0604020202020204" pitchFamily="34" charset="0"/>
              <a:buNone/>
            </a:pPr>
            <a:endParaRPr lang="zh-CN" altLang="en-US" sz="2400" b="1">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eaLnBrk="1" hangingPunct="1">
              <a:buFont typeface="Arial" panose="020B0604020202020204" pitchFamily="34" charset="0"/>
              <a:buNone/>
            </a:pPr>
            <a:r>
              <a:rPr lang="en-US" altLang="zh-CN" sz="2400" b="1">
                <a:solidFill>
                  <a:srgbClr val="FF0000"/>
                </a:solidFill>
                <a:latin typeface="楷体" panose="02010609060101010101" pitchFamily="49" charset="-122"/>
                <a:ea typeface="楷体" panose="02010609060101010101" pitchFamily="49" charset="-122"/>
                <a:sym typeface="楷体" panose="02010609060101010101" pitchFamily="49" charset="-122"/>
              </a:rPr>
              <a:t>    </a:t>
            </a:r>
            <a:r>
              <a:rPr lang="zh-CN" altLang="en-US" sz="2400" b="1">
                <a:solidFill>
                  <a:srgbClr val="FF0000"/>
                </a:solidFill>
                <a:latin typeface="楷体" panose="02010609060101010101" pitchFamily="49" charset="-122"/>
                <a:ea typeface="楷体" panose="02010609060101010101" pitchFamily="49" charset="-122"/>
                <a:sym typeface="楷体" panose="02010609060101010101" pitchFamily="49" charset="-122"/>
              </a:rPr>
              <a:t>分析：</a:t>
            </a:r>
          </a:p>
          <a:p>
            <a:pPr eaLnBrk="1" hangingPunct="1">
              <a:buFont typeface="Arial" panose="020B0604020202020204" pitchFamily="34" charset="0"/>
              <a:buNone/>
            </a:pPr>
            <a:r>
              <a:rPr lang="en-US" altLang="zh-CN" sz="2400" b="1">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2400" b="1">
                <a:solidFill>
                  <a:srgbClr val="0000FF"/>
                </a:solidFill>
                <a:latin typeface="楷体" panose="02010609060101010101" pitchFamily="49" charset="-122"/>
                <a:ea typeface="楷体" panose="02010609060101010101" pitchFamily="49" charset="-122"/>
                <a:sym typeface="楷体" panose="02010609060101010101" pitchFamily="49" charset="-122"/>
              </a:rPr>
              <a:t>（</a:t>
            </a:r>
            <a:r>
              <a:rPr lang="en-US" altLang="zh-CN" sz="2400" b="1">
                <a:solidFill>
                  <a:srgbClr val="0000FF"/>
                </a:solidFill>
                <a:latin typeface="楷体" panose="02010609060101010101" pitchFamily="49" charset="-122"/>
                <a:ea typeface="楷体" panose="02010609060101010101" pitchFamily="49" charset="-122"/>
                <a:sym typeface="楷体" panose="02010609060101010101" pitchFamily="49" charset="-122"/>
              </a:rPr>
              <a:t>1</a:t>
            </a:r>
            <a:r>
              <a:rPr lang="zh-CN" altLang="en-US" sz="2400" b="1">
                <a:solidFill>
                  <a:srgbClr val="0000FF"/>
                </a:solidFill>
                <a:latin typeface="楷体" panose="02010609060101010101" pitchFamily="49" charset="-122"/>
                <a:ea typeface="楷体" panose="02010609060101010101" pitchFamily="49" charset="-122"/>
                <a:sym typeface="楷体" panose="02010609060101010101" pitchFamily="49" charset="-122"/>
              </a:rPr>
              <a:t>）</a:t>
            </a:r>
            <a:r>
              <a:rPr lang="en-US" altLang="zh-CN" sz="2400" b="1">
                <a:solidFill>
                  <a:srgbClr val="0000FF"/>
                </a:solidFill>
                <a:latin typeface="楷体" panose="02010609060101010101" pitchFamily="49" charset="-122"/>
                <a:ea typeface="楷体" panose="02010609060101010101" pitchFamily="49" charset="-122"/>
                <a:sym typeface="楷体" panose="02010609060101010101" pitchFamily="49" charset="-122"/>
              </a:rPr>
              <a:t>2014</a:t>
            </a:r>
            <a:r>
              <a:rPr lang="zh-CN" altLang="en-US" sz="2400" b="1">
                <a:solidFill>
                  <a:srgbClr val="0000FF"/>
                </a:solidFill>
                <a:latin typeface="楷体" panose="02010609060101010101" pitchFamily="49" charset="-122"/>
                <a:ea typeface="楷体" panose="02010609060101010101" pitchFamily="49" charset="-122"/>
                <a:sym typeface="楷体" panose="02010609060101010101" pitchFamily="49" charset="-122"/>
              </a:rPr>
              <a:t>年本年新增预售收入：</a:t>
            </a:r>
          </a:p>
          <a:p>
            <a:pPr eaLnBrk="1" hangingPunct="1">
              <a:buFont typeface="Arial" panose="020B0604020202020204" pitchFamily="34" charset="0"/>
              <a:buNone/>
            </a:pPr>
            <a:r>
              <a:rPr lang="en-US" altLang="zh-CN" sz="2400" b="1">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2400" b="1">
                <a:solidFill>
                  <a:srgbClr val="000000"/>
                </a:solidFill>
                <a:latin typeface="楷体" panose="02010609060101010101" pitchFamily="49" charset="-122"/>
                <a:ea typeface="楷体" panose="02010609060101010101" pitchFamily="49" charset="-122"/>
                <a:sym typeface="楷体" panose="02010609060101010101" pitchFamily="49" charset="-122"/>
              </a:rPr>
              <a:t>销售未完工产品的收入3000万元，</a:t>
            </a:r>
          </a:p>
          <a:p>
            <a:pPr eaLnBrk="1" hangingPunct="1">
              <a:buFont typeface="Arial" panose="020B0604020202020204" pitchFamily="34" charset="0"/>
              <a:buNone/>
            </a:pPr>
            <a:r>
              <a:rPr lang="en-US" altLang="zh-CN" sz="2400" b="1">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2400" b="1">
                <a:solidFill>
                  <a:srgbClr val="000000"/>
                </a:solidFill>
                <a:latin typeface="楷体" panose="02010609060101010101" pitchFamily="49" charset="-122"/>
                <a:ea typeface="楷体" panose="02010609060101010101" pitchFamily="49" charset="-122"/>
                <a:sym typeface="楷体" panose="02010609060101010101" pitchFamily="49" charset="-122"/>
              </a:rPr>
              <a:t>销售未完工产品的预计毛利额</a:t>
            </a:r>
            <a:r>
              <a:rPr lang="en-US" altLang="zh-CN" sz="2400" b="1">
                <a:solidFill>
                  <a:srgbClr val="000000"/>
                </a:solidFill>
                <a:latin typeface="楷体" panose="02010609060101010101" pitchFamily="49" charset="-122"/>
                <a:ea typeface="楷体" panose="02010609060101010101" pitchFamily="49" charset="-122"/>
                <a:sym typeface="楷体" panose="02010609060101010101" pitchFamily="49" charset="-122"/>
              </a:rPr>
              <a:t>3</a:t>
            </a:r>
            <a:r>
              <a:rPr lang="zh-CN" altLang="en-US" sz="2400" b="1">
                <a:solidFill>
                  <a:srgbClr val="000000"/>
                </a:solidFill>
                <a:latin typeface="楷体" panose="02010609060101010101" pitchFamily="49" charset="-122"/>
                <a:ea typeface="楷体" panose="02010609060101010101" pitchFamily="49" charset="-122"/>
                <a:sym typeface="楷体" panose="02010609060101010101" pitchFamily="49" charset="-122"/>
              </a:rPr>
              <a:t>000×</a:t>
            </a:r>
            <a:r>
              <a:rPr lang="en-US" altLang="zh-CN" sz="2400" b="1">
                <a:solidFill>
                  <a:srgbClr val="000000"/>
                </a:solidFill>
                <a:latin typeface="楷体" panose="02010609060101010101" pitchFamily="49" charset="-122"/>
                <a:ea typeface="楷体" panose="02010609060101010101" pitchFamily="49" charset="-122"/>
                <a:sym typeface="楷体" panose="02010609060101010101" pitchFamily="49" charset="-122"/>
              </a:rPr>
              <a:t>15%</a:t>
            </a:r>
            <a:r>
              <a:rPr lang="zh-CN" altLang="en-US" sz="2400" b="1">
                <a:solidFill>
                  <a:srgbClr val="000000"/>
                </a:solidFill>
                <a:latin typeface="楷体" panose="02010609060101010101" pitchFamily="49" charset="-122"/>
                <a:ea typeface="楷体" panose="02010609060101010101" pitchFamily="49" charset="-122"/>
                <a:sym typeface="楷体" panose="02010609060101010101" pitchFamily="49" charset="-122"/>
              </a:rPr>
              <a:t>＝450万元,实际发生的营业税金及附加、土地增值税200万元</a:t>
            </a:r>
          </a:p>
          <a:p>
            <a:pPr eaLnBrk="1" hangingPunct="1">
              <a:buFont typeface="Arial" panose="020B0604020202020204" pitchFamily="34" charset="0"/>
              <a:buNone/>
            </a:pPr>
            <a:r>
              <a:rPr lang="en-US" altLang="zh-CN" sz="2400" b="1">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2400" b="1">
                <a:solidFill>
                  <a:srgbClr val="000000"/>
                </a:solidFill>
                <a:latin typeface="楷体" panose="02010609060101010101" pitchFamily="49" charset="-122"/>
                <a:ea typeface="楷体" panose="02010609060101010101" pitchFamily="49" charset="-122"/>
                <a:sym typeface="楷体" panose="02010609060101010101" pitchFamily="49" charset="-122"/>
              </a:rPr>
              <a:t>当年销售未完工产品计算并入应纳税所得额450－200＝250万元</a:t>
            </a:r>
            <a:endParaRPr lang="zh-CN" alt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04451"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04452"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04453"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104454"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4455"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104456" name="Text Box 6"/>
          <p:cNvSpPr>
            <a:spLocks noChangeArrowheads="1"/>
          </p:cNvSpPr>
          <p:nvPr/>
        </p:nvSpPr>
        <p:spPr bwMode="auto">
          <a:xfrm>
            <a:off x="0" y="225425"/>
            <a:ext cx="9144000" cy="594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2400" b="1">
                <a:solidFill>
                  <a:srgbClr val="0000FF"/>
                </a:solidFill>
                <a:latin typeface="楷体" panose="02010609060101010101" pitchFamily="49" charset="-122"/>
                <a:ea typeface="楷体" panose="02010609060101010101" pitchFamily="49" charset="-122"/>
                <a:sym typeface="楷体" panose="02010609060101010101" pitchFamily="49" charset="-122"/>
              </a:rPr>
              <a:t>（</a:t>
            </a:r>
            <a:r>
              <a:rPr lang="en-US" altLang="zh-CN" sz="2400" b="1">
                <a:solidFill>
                  <a:srgbClr val="0000FF"/>
                </a:solidFill>
                <a:latin typeface="楷体" panose="02010609060101010101" pitchFamily="49" charset="-122"/>
                <a:ea typeface="楷体" panose="02010609060101010101" pitchFamily="49" charset="-122"/>
                <a:sym typeface="楷体" panose="02010609060101010101" pitchFamily="49" charset="-122"/>
              </a:rPr>
              <a:t>2</a:t>
            </a:r>
            <a:r>
              <a:rPr lang="zh-CN" altLang="en-US" sz="2400" b="1">
                <a:solidFill>
                  <a:srgbClr val="0000FF"/>
                </a:solidFill>
                <a:latin typeface="楷体" panose="02010609060101010101" pitchFamily="49" charset="-122"/>
                <a:ea typeface="楷体" panose="02010609060101010101" pitchFamily="49" charset="-122"/>
                <a:sym typeface="楷体" panose="02010609060101010101" pitchFamily="49" charset="-122"/>
              </a:rPr>
              <a:t>）以前年度预售收入</a:t>
            </a:r>
            <a:r>
              <a:rPr lang="en-US" altLang="zh-CN" sz="2400" b="1">
                <a:solidFill>
                  <a:srgbClr val="0000FF"/>
                </a:solidFill>
                <a:latin typeface="楷体" panose="02010609060101010101" pitchFamily="49" charset="-122"/>
                <a:ea typeface="楷体" panose="02010609060101010101" pitchFamily="49" charset="-122"/>
                <a:sym typeface="楷体" panose="02010609060101010101" pitchFamily="49" charset="-122"/>
              </a:rPr>
              <a:t>2014</a:t>
            </a:r>
            <a:r>
              <a:rPr lang="zh-CN" altLang="en-US" sz="2400" b="1">
                <a:solidFill>
                  <a:srgbClr val="0000FF"/>
                </a:solidFill>
                <a:latin typeface="楷体" panose="02010609060101010101" pitchFamily="49" charset="-122"/>
                <a:ea typeface="楷体" panose="02010609060101010101" pitchFamily="49" charset="-122"/>
                <a:sym typeface="楷体" panose="02010609060101010101" pitchFamily="49" charset="-122"/>
              </a:rPr>
              <a:t>年结转收入：</a:t>
            </a:r>
          </a:p>
          <a:p>
            <a:pPr eaLnBrk="1" hangingPunct="1">
              <a:buFont typeface="Arial" panose="020B0604020202020204" pitchFamily="34" charset="0"/>
              <a:buNone/>
            </a:pPr>
            <a:r>
              <a:rPr lang="en-US" altLang="zh-CN" sz="2400" b="1">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2400" b="1">
                <a:solidFill>
                  <a:srgbClr val="000000"/>
                </a:solidFill>
                <a:latin typeface="楷体" panose="02010609060101010101" pitchFamily="49" charset="-122"/>
                <a:ea typeface="楷体" panose="02010609060101010101" pitchFamily="49" charset="-122"/>
                <a:sym typeface="楷体" panose="02010609060101010101" pitchFamily="49" charset="-122"/>
              </a:rPr>
              <a:t>以前年度销售未完工产品转完工产品确认的收入10000万元，</a:t>
            </a:r>
          </a:p>
          <a:p>
            <a:pPr eaLnBrk="1" hangingPunct="1">
              <a:buFont typeface="Arial" panose="020B0604020202020204" pitchFamily="34" charset="0"/>
              <a:buNone/>
            </a:pPr>
            <a:r>
              <a:rPr lang="en-US" altLang="zh-CN" sz="2400" b="1">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2400" b="1">
                <a:solidFill>
                  <a:srgbClr val="000000"/>
                </a:solidFill>
                <a:latin typeface="楷体" panose="02010609060101010101" pitchFamily="49" charset="-122"/>
                <a:ea typeface="楷体" panose="02010609060101010101" pitchFamily="49" charset="-122"/>
                <a:sym typeface="楷体" panose="02010609060101010101" pitchFamily="49" charset="-122"/>
              </a:rPr>
              <a:t>转回的销售未完工产品预计毛利额10000×</a:t>
            </a:r>
            <a:r>
              <a:rPr lang="en-US" altLang="zh-CN" sz="2400" b="1">
                <a:solidFill>
                  <a:srgbClr val="000000"/>
                </a:solidFill>
                <a:latin typeface="楷体" panose="02010609060101010101" pitchFamily="49" charset="-122"/>
                <a:ea typeface="楷体" panose="02010609060101010101" pitchFamily="49" charset="-122"/>
                <a:sym typeface="楷体" panose="02010609060101010101" pitchFamily="49" charset="-122"/>
              </a:rPr>
              <a:t>15%</a:t>
            </a:r>
            <a:r>
              <a:rPr lang="zh-CN" altLang="en-US" sz="2400" b="1">
                <a:solidFill>
                  <a:srgbClr val="000000"/>
                </a:solidFill>
                <a:latin typeface="楷体" panose="02010609060101010101" pitchFamily="49" charset="-122"/>
                <a:ea typeface="楷体" panose="02010609060101010101" pitchFamily="49" charset="-122"/>
                <a:sym typeface="楷体" panose="02010609060101010101" pitchFamily="49" charset="-122"/>
              </a:rPr>
              <a:t>＝1500万元</a:t>
            </a:r>
          </a:p>
          <a:p>
            <a:pPr eaLnBrk="1" hangingPunct="1">
              <a:buFont typeface="Arial" panose="020B0604020202020204" pitchFamily="34" charset="0"/>
              <a:buNone/>
            </a:pPr>
            <a:r>
              <a:rPr lang="en-US" altLang="zh-CN" sz="2400" b="1">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2400" b="1">
                <a:solidFill>
                  <a:srgbClr val="000000"/>
                </a:solidFill>
                <a:latin typeface="楷体" panose="02010609060101010101" pitchFamily="49" charset="-122"/>
                <a:ea typeface="楷体" panose="02010609060101010101" pitchFamily="49" charset="-122"/>
                <a:sym typeface="楷体" panose="02010609060101010101" pitchFamily="49" charset="-122"/>
              </a:rPr>
              <a:t>转回实际发生的的营业税金及附加、土地增值税</a:t>
            </a:r>
            <a:r>
              <a:rPr lang="en-US" altLang="zh-CN" sz="2400" b="1">
                <a:solidFill>
                  <a:srgbClr val="000000"/>
                </a:solidFill>
                <a:latin typeface="楷体" panose="02010609060101010101" pitchFamily="49" charset="-122"/>
                <a:ea typeface="楷体" panose="02010609060101010101" pitchFamily="49" charset="-122"/>
                <a:sym typeface="楷体" panose="02010609060101010101" pitchFamily="49" charset="-122"/>
              </a:rPr>
              <a:t>6</a:t>
            </a:r>
            <a:r>
              <a:rPr lang="zh-CN" altLang="en-US" sz="2400" b="1">
                <a:solidFill>
                  <a:srgbClr val="000000"/>
                </a:solidFill>
                <a:latin typeface="楷体" panose="02010609060101010101" pitchFamily="49" charset="-122"/>
                <a:ea typeface="楷体" panose="02010609060101010101" pitchFamily="49" charset="-122"/>
                <a:sym typeface="楷体" panose="02010609060101010101" pitchFamily="49" charset="-122"/>
              </a:rPr>
              <a:t>00万元</a:t>
            </a:r>
          </a:p>
          <a:p>
            <a:pPr eaLnBrk="1" hangingPunct="1">
              <a:buFont typeface="Arial" panose="020B0604020202020204" pitchFamily="34" charset="0"/>
              <a:buNone/>
            </a:pPr>
            <a:r>
              <a:rPr lang="en-US" altLang="zh-CN" sz="2400" b="1">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2400" b="1">
                <a:solidFill>
                  <a:srgbClr val="000000"/>
                </a:solidFill>
                <a:latin typeface="楷体" panose="02010609060101010101" pitchFamily="49" charset="-122"/>
                <a:ea typeface="楷体" panose="02010609060101010101" pitchFamily="49" charset="-122"/>
                <a:sym typeface="楷体" panose="02010609060101010101" pitchFamily="49" charset="-122"/>
              </a:rPr>
              <a:t>销售未完工产品转完工产品计算并入应纳税所得额：</a:t>
            </a:r>
          </a:p>
          <a:p>
            <a:pPr eaLnBrk="1" hangingPunct="1">
              <a:buFont typeface="Arial" panose="020B0604020202020204" pitchFamily="34" charset="0"/>
              <a:buNone/>
            </a:pPr>
            <a:r>
              <a:rPr lang="zh-CN" altLang="en-US" sz="2400" b="1">
                <a:solidFill>
                  <a:srgbClr val="0000FF"/>
                </a:solidFill>
                <a:latin typeface="楷体" panose="02010609060101010101" pitchFamily="49" charset="-122"/>
                <a:ea typeface="楷体" panose="02010609060101010101" pitchFamily="49" charset="-122"/>
                <a:sym typeface="楷体" panose="02010609060101010101" pitchFamily="49" charset="-122"/>
              </a:rPr>
              <a:t>   （</a:t>
            </a:r>
            <a:r>
              <a:rPr lang="en-US" altLang="zh-CN" sz="2400" b="1">
                <a:solidFill>
                  <a:srgbClr val="0000FF"/>
                </a:solidFill>
                <a:latin typeface="楷体" panose="02010609060101010101" pitchFamily="49" charset="-122"/>
                <a:ea typeface="楷体" panose="02010609060101010101" pitchFamily="49" charset="-122"/>
                <a:sym typeface="楷体" panose="02010609060101010101" pitchFamily="49" charset="-122"/>
              </a:rPr>
              <a:t>3</a:t>
            </a:r>
            <a:r>
              <a:rPr lang="zh-CN" altLang="en-US" sz="2400" b="1">
                <a:solidFill>
                  <a:srgbClr val="0000FF"/>
                </a:solidFill>
                <a:latin typeface="楷体" panose="02010609060101010101" pitchFamily="49" charset="-122"/>
                <a:ea typeface="楷体" panose="02010609060101010101" pitchFamily="49" charset="-122"/>
                <a:sym typeface="楷体" panose="02010609060101010101" pitchFamily="49" charset="-122"/>
              </a:rPr>
              <a:t>）纳税调整计算</a:t>
            </a:r>
          </a:p>
          <a:p>
            <a:pPr eaLnBrk="1" hangingPunct="1">
              <a:buFont typeface="Arial" panose="020B0604020202020204" pitchFamily="34" charset="0"/>
              <a:buNone/>
            </a:pPr>
            <a:r>
              <a:rPr lang="zh-CN" altLang="en-US" sz="2400" b="1">
                <a:solidFill>
                  <a:srgbClr val="000000"/>
                </a:solidFill>
                <a:latin typeface="楷体" panose="02010609060101010101" pitchFamily="49" charset="-122"/>
                <a:ea typeface="楷体" panose="02010609060101010101" pitchFamily="49" charset="-122"/>
                <a:sym typeface="楷体" panose="02010609060101010101" pitchFamily="49" charset="-122"/>
              </a:rPr>
              <a:t>       纳税调整额=250-（1500-600）=-650万元</a:t>
            </a:r>
          </a:p>
          <a:p>
            <a:pPr eaLnBrk="1" hangingPunct="1">
              <a:buFont typeface="Arial" panose="020B0604020202020204" pitchFamily="34" charset="0"/>
              <a:buNone/>
            </a:pPr>
            <a:r>
              <a:rPr lang="zh-CN" altLang="en-US" sz="2400" b="1">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2400" b="1">
                <a:solidFill>
                  <a:srgbClr val="0000FF"/>
                </a:solidFill>
                <a:latin typeface="楷体" panose="02010609060101010101" pitchFamily="49" charset="-122"/>
                <a:ea typeface="楷体" panose="02010609060101010101" pitchFamily="49" charset="-122"/>
                <a:sym typeface="楷体" panose="02010609060101010101" pitchFamily="49" charset="-122"/>
              </a:rPr>
              <a:t>（4）报表填写：</a:t>
            </a:r>
          </a:p>
          <a:p>
            <a:pPr eaLnBrk="1" hangingPunct="1">
              <a:buFont typeface="Arial" panose="020B0604020202020204" pitchFamily="34" charset="0"/>
              <a:buNone/>
            </a:pPr>
            <a:r>
              <a:rPr lang="en-US" altLang="zh-CN" sz="2400" b="1">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2400" b="1">
                <a:solidFill>
                  <a:srgbClr val="000000"/>
                </a:solidFill>
                <a:latin typeface="楷体" panose="02010609060101010101" pitchFamily="49" charset="-122"/>
                <a:ea typeface="楷体" panose="02010609060101010101" pitchFamily="49" charset="-122"/>
                <a:sym typeface="楷体" panose="02010609060101010101" pitchFamily="49" charset="-122"/>
              </a:rPr>
              <a:t>《视同销售和房地产开发企业特定业务纳税调整明细表》，第</a:t>
            </a:r>
            <a:r>
              <a:rPr lang="en-US" altLang="zh-CN" sz="2400" b="1">
                <a:solidFill>
                  <a:srgbClr val="000000"/>
                </a:solidFill>
                <a:latin typeface="楷体" panose="02010609060101010101" pitchFamily="49" charset="-122"/>
                <a:ea typeface="楷体" panose="02010609060101010101" pitchFamily="49" charset="-122"/>
                <a:sym typeface="楷体" panose="02010609060101010101" pitchFamily="49" charset="-122"/>
              </a:rPr>
              <a:t>21</a:t>
            </a:r>
            <a:r>
              <a:rPr lang="zh-CN" altLang="en-US" sz="2400" b="1">
                <a:solidFill>
                  <a:srgbClr val="000000"/>
                </a:solidFill>
                <a:latin typeface="楷体" panose="02010609060101010101" pitchFamily="49" charset="-122"/>
                <a:ea typeface="楷体" panose="02010609060101010101" pitchFamily="49" charset="-122"/>
                <a:sym typeface="楷体" panose="02010609060101010101" pitchFamily="49" charset="-122"/>
              </a:rPr>
              <a:t>行“三、房地产开发企业特定业务计算的纳税调整额”第</a:t>
            </a:r>
            <a:r>
              <a:rPr lang="en-US" altLang="zh-CN" sz="2400" b="1">
                <a:solidFill>
                  <a:srgbClr val="000000"/>
                </a:solidFill>
                <a:latin typeface="楷体" panose="02010609060101010101" pitchFamily="49" charset="-122"/>
                <a:ea typeface="楷体" panose="02010609060101010101" pitchFamily="49" charset="-122"/>
                <a:sym typeface="楷体" panose="02010609060101010101" pitchFamily="49" charset="-122"/>
              </a:rPr>
              <a:t>3</a:t>
            </a:r>
            <a:r>
              <a:rPr lang="zh-CN" altLang="en-US" sz="2400" b="1">
                <a:solidFill>
                  <a:srgbClr val="000000"/>
                </a:solidFill>
                <a:latin typeface="楷体" panose="02010609060101010101" pitchFamily="49" charset="-122"/>
                <a:ea typeface="楷体" panose="02010609060101010101" pitchFamily="49" charset="-122"/>
                <a:sym typeface="楷体" panose="02010609060101010101" pitchFamily="49" charset="-122"/>
              </a:rPr>
              <a:t>列“税收金额”第</a:t>
            </a:r>
            <a:r>
              <a:rPr lang="en-US" altLang="zh-CN" sz="2400" b="1">
                <a:solidFill>
                  <a:srgbClr val="000000"/>
                </a:solidFill>
                <a:latin typeface="楷体" panose="02010609060101010101" pitchFamily="49" charset="-122"/>
                <a:ea typeface="楷体" panose="02010609060101010101" pitchFamily="49" charset="-122"/>
                <a:sym typeface="楷体" panose="02010609060101010101" pitchFamily="49" charset="-122"/>
              </a:rPr>
              <a:t>4</a:t>
            </a:r>
            <a:r>
              <a:rPr lang="zh-CN" altLang="en-US" sz="2400" b="1">
                <a:solidFill>
                  <a:srgbClr val="000000"/>
                </a:solidFill>
                <a:latin typeface="楷体" panose="02010609060101010101" pitchFamily="49" charset="-122"/>
                <a:ea typeface="楷体" panose="02010609060101010101" pitchFamily="49" charset="-122"/>
                <a:sym typeface="楷体" panose="02010609060101010101" pitchFamily="49" charset="-122"/>
              </a:rPr>
              <a:t>列“纳税调整金额”填写－650万元，同时将其填写到《纳税调整项目明细表》第</a:t>
            </a:r>
            <a:r>
              <a:rPr lang="en-US" altLang="zh-CN" sz="2400" b="1">
                <a:solidFill>
                  <a:srgbClr val="000000"/>
                </a:solidFill>
                <a:latin typeface="楷体" panose="02010609060101010101" pitchFamily="49" charset="-122"/>
                <a:ea typeface="楷体" panose="02010609060101010101" pitchFamily="49" charset="-122"/>
                <a:sym typeface="楷体" panose="02010609060101010101" pitchFamily="49" charset="-122"/>
              </a:rPr>
              <a:t>39</a:t>
            </a:r>
            <a:r>
              <a:rPr lang="zh-CN" altLang="en-US" sz="2400" b="1">
                <a:solidFill>
                  <a:srgbClr val="000000"/>
                </a:solidFill>
                <a:latin typeface="楷体" panose="02010609060101010101" pitchFamily="49" charset="-122"/>
                <a:ea typeface="楷体" panose="02010609060101010101" pitchFamily="49" charset="-122"/>
                <a:sym typeface="楷体" panose="02010609060101010101" pitchFamily="49" charset="-122"/>
              </a:rPr>
              <a:t>行“房地产开发企业特定业务计算的纳税所得额”-650万元。</a:t>
            </a:r>
          </a:p>
          <a:p>
            <a:pPr eaLnBrk="1" hangingPunct="1">
              <a:buFont typeface="Arial" panose="020B0604020202020204" pitchFamily="34" charset="0"/>
              <a:buNone/>
            </a:pPr>
            <a:r>
              <a:rPr lang="en-US" altLang="zh-CN" sz="2400" b="1">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2400" b="1">
                <a:solidFill>
                  <a:srgbClr val="000000"/>
                </a:solidFill>
                <a:latin typeface="楷体" panose="02010609060101010101" pitchFamily="49" charset="-122"/>
                <a:ea typeface="楷体" panose="02010609060101010101" pitchFamily="49" charset="-122"/>
                <a:sym typeface="楷体" panose="02010609060101010101" pitchFamily="49" charset="-122"/>
              </a:rPr>
              <a:t>（报表填写见《视同销售和房地产开发企业特定业务纳税调整明细表》《纳税调整项目明细表》。</a:t>
            </a:r>
          </a:p>
          <a:p>
            <a:pPr eaLnBrk="1" hangingPunct="1">
              <a:buFont typeface="Arial" panose="020B0604020202020204" pitchFamily="34" charset="0"/>
              <a:buNone/>
            </a:pPr>
            <a:r>
              <a:rPr lang="en-US" altLang="zh-CN" sz="2400" b="1">
                <a:solidFill>
                  <a:srgbClr val="000000"/>
                </a:solidFill>
                <a:latin typeface="楷体" panose="02010609060101010101" pitchFamily="49" charset="-122"/>
                <a:ea typeface="楷体" panose="02010609060101010101" pitchFamily="49" charset="-122"/>
                <a:sym typeface="楷体" panose="02010609060101010101" pitchFamily="49" charset="-122"/>
              </a:rPr>
              <a:t> </a:t>
            </a:r>
            <a:endParaRPr lang="zh-CN" altLang="en-US" sz="2400" b="1">
              <a:solidFill>
                <a:srgbClr val="000000"/>
              </a:solidFill>
              <a:latin typeface="楷体" panose="02010609060101010101" pitchFamily="49" charset="-122"/>
              <a:ea typeface="楷体" panose="02010609060101010101" pitchFamily="49" charset="-122"/>
              <a:sym typeface="楷体" panose="02010609060101010101" pitchFamily="49" charset="-122"/>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05475"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05476"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05477"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105478"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5479"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105480" name="Text Box 6"/>
          <p:cNvSpPr>
            <a:spLocks noChangeArrowheads="1"/>
          </p:cNvSpPr>
          <p:nvPr/>
        </p:nvSpPr>
        <p:spPr bwMode="auto">
          <a:xfrm>
            <a:off x="0" y="260350"/>
            <a:ext cx="9144000" cy="526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a:solidFill>
                  <a:srgbClr val="0000FF"/>
                </a:solidFill>
                <a:latin typeface="Franklin Gothic Book" panose="020B0503020102020204" pitchFamily="34" charset="0"/>
                <a:sym typeface="Franklin Gothic Book" panose="020B0503020102020204" pitchFamily="34" charset="0"/>
              </a:rPr>
              <a:t>       </a:t>
            </a:r>
            <a:r>
              <a:rPr lang="zh-CN" altLang="en-US" sz="2400" b="1">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八、</a:t>
            </a:r>
            <a:r>
              <a:rPr lang="en-US" altLang="zh-CN" sz="2400" b="1">
                <a:solidFill>
                  <a:srgbClr val="0000FF"/>
                </a:solidFill>
                <a:latin typeface="Franklin Gothic Book" panose="020B0503020102020204" pitchFamily="34" charset="0"/>
                <a:sym typeface="Franklin Gothic Book" panose="020B0503020102020204" pitchFamily="34" charset="0"/>
              </a:rPr>
              <a:t>A105020</a:t>
            </a:r>
            <a:r>
              <a:rPr lang="zh-CN" altLang="en-US" sz="2400" b="1">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《未按权责发生制确认收入纳税调整明细表》</a:t>
            </a:r>
          </a:p>
          <a:p>
            <a:pPr eaLnBrk="1" hangingPunct="1">
              <a:buFont typeface="Arial" panose="020B0604020202020204" pitchFamily="34" charset="0"/>
              <a:buNone/>
            </a:pPr>
            <a:r>
              <a:rPr lang="en-US" altLang="zh-CN" sz="2400" b="1">
                <a:solidFill>
                  <a:srgbClr val="000000"/>
                </a:solidFill>
                <a:latin typeface="Franklin Gothic Book" panose="020B0503020102020204" pitchFamily="34" charset="0"/>
                <a:sym typeface="Franklin Gothic Book" panose="020B0503020102020204" pitchFamily="34" charset="0"/>
              </a:rPr>
              <a:t> </a:t>
            </a:r>
            <a:endParaRPr lang="zh-CN" altLang="en-US" sz="2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en-US" altLang="zh-CN" sz="2400" b="1">
                <a:solidFill>
                  <a:srgbClr val="000000"/>
                </a:solidFill>
                <a:latin typeface="Franklin Gothic Book" panose="020B0503020102020204" pitchFamily="34" charset="0"/>
                <a:sym typeface="Franklin Gothic Book" panose="020B0503020102020204" pitchFamily="34" charset="0"/>
              </a:rPr>
              <a:t>       </a:t>
            </a:r>
            <a:r>
              <a:rPr lang="zh-CN" altLang="en-US" sz="2400"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（一）适用范围：</a:t>
            </a:r>
          </a:p>
          <a:p>
            <a:pPr eaLnBrk="1" hangingPunct="1">
              <a:buFont typeface="Arial" panose="020B0604020202020204" pitchFamily="34" charset="0"/>
              <a:buNone/>
            </a:pPr>
            <a:r>
              <a:rPr lang="en-US" altLang="zh-CN" sz="2400" b="1">
                <a:solidFill>
                  <a:srgbClr val="000000"/>
                </a:solidFill>
                <a:latin typeface="Franklin Gothic Book" panose="020B0503020102020204" pitchFamily="34" charset="0"/>
                <a:sym typeface="Franklin Gothic Book" panose="020B0503020102020204" pitchFamily="34" charset="0"/>
              </a:rPr>
              <a:t>       1</a:t>
            </a:r>
            <a:r>
              <a:rPr lang="zh-CN" altLang="en-US" sz="2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、本表适用于会计处理按权责发生制确认收入、税法规定未按权责发生制确认收入需纳税调整项目的纳税人填报。纳税人根据税法、《国家税务总局关于贯彻落实企业所得税法若干税收问题的通知》（国税函〔</a:t>
            </a:r>
            <a:r>
              <a:rPr lang="en-US" altLang="zh-CN" sz="2400" b="1">
                <a:solidFill>
                  <a:srgbClr val="000000"/>
                </a:solidFill>
                <a:latin typeface="Franklin Gothic Book" panose="020B0503020102020204" pitchFamily="34" charset="0"/>
                <a:sym typeface="Franklin Gothic Book" panose="020B0503020102020204" pitchFamily="34" charset="0"/>
              </a:rPr>
              <a:t>2010</a:t>
            </a:r>
            <a:r>
              <a:rPr lang="zh-CN" altLang="en-US" sz="2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en-US" altLang="zh-CN" sz="2400" b="1">
                <a:solidFill>
                  <a:srgbClr val="000000"/>
                </a:solidFill>
                <a:latin typeface="Franklin Gothic Book" panose="020B0503020102020204" pitchFamily="34" charset="0"/>
                <a:sym typeface="Franklin Gothic Book" panose="020B0503020102020204" pitchFamily="34" charset="0"/>
              </a:rPr>
              <a:t>79</a:t>
            </a:r>
            <a:r>
              <a:rPr lang="zh-CN" altLang="en-US" sz="2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号）、《国家税务总局关于确认企业所得税收入若干问题的通知》（国税函〔</a:t>
            </a:r>
            <a:r>
              <a:rPr lang="en-US" altLang="zh-CN" sz="2400" b="1">
                <a:solidFill>
                  <a:srgbClr val="000000"/>
                </a:solidFill>
                <a:latin typeface="Franklin Gothic Book" panose="020B0503020102020204" pitchFamily="34" charset="0"/>
                <a:sym typeface="Franklin Gothic Book" panose="020B0503020102020204" pitchFamily="34" charset="0"/>
              </a:rPr>
              <a:t>2008</a:t>
            </a:r>
            <a:r>
              <a:rPr lang="zh-CN" altLang="en-US" sz="2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en-US" altLang="zh-CN" sz="2400" b="1">
                <a:solidFill>
                  <a:srgbClr val="000000"/>
                </a:solidFill>
                <a:latin typeface="Franklin Gothic Book" panose="020B0503020102020204" pitchFamily="34" charset="0"/>
                <a:sym typeface="Franklin Gothic Book" panose="020B0503020102020204" pitchFamily="34" charset="0"/>
              </a:rPr>
              <a:t>875</a:t>
            </a:r>
            <a:r>
              <a:rPr lang="zh-CN" altLang="en-US" sz="2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号）等相关规定，以及国家统一企业会计制度，填报会计处理按照权责发生制确认收入、税法规定未按权责发生制确认收入的会计处理、税法规定，以及纳税调整情况。</a:t>
            </a:r>
          </a:p>
          <a:p>
            <a:pPr eaLnBrk="1" hangingPunct="1">
              <a:buFont typeface="Arial" panose="020B0604020202020204" pitchFamily="34" charset="0"/>
              <a:buNone/>
            </a:pPr>
            <a:r>
              <a:rPr lang="en-US" altLang="zh-CN" sz="2400" b="1">
                <a:solidFill>
                  <a:srgbClr val="000000"/>
                </a:solidFill>
                <a:latin typeface="Franklin Gothic Book" panose="020B0503020102020204" pitchFamily="34" charset="0"/>
                <a:sym typeface="Franklin Gothic Book" panose="020B0503020102020204" pitchFamily="34" charset="0"/>
              </a:rPr>
              <a:t>       </a:t>
            </a:r>
            <a:r>
              <a:rPr lang="en-US" altLang="zh-CN" sz="2400" b="1">
                <a:solidFill>
                  <a:srgbClr val="821908"/>
                </a:solidFill>
                <a:latin typeface="Franklin Gothic Book" panose="020B0503020102020204" pitchFamily="34" charset="0"/>
                <a:sym typeface="Franklin Gothic Book" panose="020B0503020102020204" pitchFamily="34" charset="0"/>
              </a:rPr>
              <a:t>2</a:t>
            </a:r>
            <a:r>
              <a:rPr lang="zh-CN" altLang="en-US" sz="2400" b="1">
                <a:solidFill>
                  <a:srgbClr val="821908"/>
                </a:solidFill>
                <a:latin typeface="华文楷体" panose="02010600040101010101" pitchFamily="2" charset="-122"/>
                <a:ea typeface="华文楷体" panose="02010600040101010101" pitchFamily="2" charset="-122"/>
                <a:sym typeface="华文楷体" panose="02010600040101010101" pitchFamily="2" charset="-122"/>
              </a:rPr>
              <a:t>、符合税法规定不征税收入条件的政府补助收入，本表不作调整，在《专项用途财政性资金纳税调整明细表》（</a:t>
            </a:r>
            <a:r>
              <a:rPr lang="en-US" altLang="zh-CN" sz="2400" b="1">
                <a:solidFill>
                  <a:srgbClr val="821908"/>
                </a:solidFill>
                <a:latin typeface="Franklin Gothic Book" panose="020B0503020102020204" pitchFamily="34" charset="0"/>
                <a:sym typeface="Franklin Gothic Book" panose="020B0503020102020204" pitchFamily="34" charset="0"/>
              </a:rPr>
              <a:t>A105040</a:t>
            </a:r>
            <a:r>
              <a:rPr lang="zh-CN" altLang="en-US" sz="2400" b="1">
                <a:solidFill>
                  <a:srgbClr val="821908"/>
                </a:solidFill>
                <a:latin typeface="华文楷体" panose="02010600040101010101" pitchFamily="2" charset="-122"/>
                <a:ea typeface="华文楷体" panose="02010600040101010101" pitchFamily="2" charset="-122"/>
                <a:sym typeface="华文楷体" panose="02010600040101010101" pitchFamily="2" charset="-122"/>
              </a:rPr>
              <a:t>）中纳税调整。</a:t>
            </a:r>
            <a:endParaRPr lang="zh-CN" altLang="en-US">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8"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06499"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06500"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06501"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106502"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6503"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106504" name="Text Box 6"/>
          <p:cNvSpPr>
            <a:spLocks noChangeArrowheads="1"/>
          </p:cNvSpPr>
          <p:nvPr/>
        </p:nvSpPr>
        <p:spPr bwMode="auto">
          <a:xfrm>
            <a:off x="107950" y="460375"/>
            <a:ext cx="8928100" cy="354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a:solidFill>
                  <a:srgbClr val="FF0000"/>
                </a:solidFill>
                <a:latin typeface="Franklin Gothic Book" panose="020B0503020102020204" pitchFamily="34" charset="0"/>
                <a:sym typeface="Franklin Gothic Book" panose="020B0503020102020204" pitchFamily="34" charset="0"/>
              </a:rPr>
              <a:t>       </a:t>
            </a:r>
            <a:r>
              <a:rPr lang="en-US" altLang="zh-CN"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（二）税务处理：</a:t>
            </a:r>
          </a:p>
          <a:p>
            <a:pPr eaLnBrk="1" hangingPunct="1">
              <a:buFont typeface="Arial" panose="020B0604020202020204" pitchFamily="34" charset="0"/>
              <a:buNone/>
            </a:pPr>
            <a:r>
              <a:rPr lang="en-US" altLang="zh-CN" sz="2800" b="1">
                <a:solidFill>
                  <a:srgbClr val="FF33CC"/>
                </a:solidFill>
                <a:latin typeface="Franklin Gothic Book" panose="020B0503020102020204" pitchFamily="34" charset="0"/>
                <a:sym typeface="Franklin Gothic Book" panose="020B0503020102020204" pitchFamily="34" charset="0"/>
              </a:rPr>
              <a:t>       1</a:t>
            </a:r>
            <a:r>
              <a:rPr lang="zh-CN" altLang="en-US" sz="28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、《企业所得税法实施条例》</a:t>
            </a:r>
          </a:p>
          <a:p>
            <a:pPr eaLnBrk="1" hangingPunct="1">
              <a:buFont typeface="Arial" panose="020B0604020202020204" pitchFamily="34" charset="0"/>
              <a:buNone/>
            </a:pPr>
            <a:r>
              <a:rPr lang="en-US" altLang="zh-CN"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第十八条：利息收入，按照合同约定的债务人应付利息的日期确认收入的实现；</a:t>
            </a:r>
          </a:p>
          <a:p>
            <a:pPr eaLnBrk="1" hangingPunct="1">
              <a:buFont typeface="Arial" panose="020B0604020202020204" pitchFamily="34" charset="0"/>
              <a:buNone/>
            </a:pPr>
            <a:r>
              <a:rPr lang="en-US" altLang="zh-CN"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第十九条：租金收入，按照合同约定的承租人应付租金的日期确认收入的实现；</a:t>
            </a:r>
          </a:p>
          <a:p>
            <a:pPr eaLnBrk="1" hangingPunct="1">
              <a:buFont typeface="Arial" panose="020B0604020202020204" pitchFamily="34" charset="0"/>
              <a:buNone/>
            </a:pPr>
            <a:r>
              <a:rPr lang="en-US" altLang="zh-CN"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第二十条：特许权使用费收入，按照合同约定的应付使用费日期确认收入的实现；</a:t>
            </a:r>
            <a:endParaRPr lang="zh-CN" altLang="en-US" sz="2000">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07523"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07524"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07525"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107526"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7527"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107528" name="Text Box 6"/>
          <p:cNvSpPr>
            <a:spLocks noChangeArrowheads="1"/>
          </p:cNvSpPr>
          <p:nvPr/>
        </p:nvSpPr>
        <p:spPr bwMode="auto">
          <a:xfrm>
            <a:off x="395288" y="692810"/>
            <a:ext cx="8353425" cy="4770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smtClean="0">
                <a:solidFill>
                  <a:srgbClr val="000000"/>
                </a:solidFill>
                <a:latin typeface="Franklin Gothic Book" panose="020B0503020102020204" pitchFamily="34" charset="0"/>
                <a:sym typeface="Franklin Gothic Book" panose="020B0503020102020204" pitchFamily="34" charset="0"/>
              </a:rPr>
              <a:t> </a:t>
            </a:r>
            <a:r>
              <a:rPr lang="en-US" altLang="zh-CN" sz="2800" b="1" dirty="0">
                <a:solidFill>
                  <a:srgbClr val="FF33CC"/>
                </a:solidFill>
                <a:latin typeface="Franklin Gothic Book" panose="020B0503020102020204" pitchFamily="34" charset="0"/>
                <a:sym typeface="Franklin Gothic Book" panose="020B0503020102020204" pitchFamily="34" charset="0"/>
              </a:rPr>
              <a:t>2</a:t>
            </a:r>
            <a:r>
              <a:rPr lang="zh-CN" altLang="en-US" sz="2800" b="1" dirty="0">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、财税（</a:t>
            </a:r>
            <a:r>
              <a:rPr lang="en-US" altLang="zh-CN" sz="2800" b="1" dirty="0">
                <a:solidFill>
                  <a:srgbClr val="FF33CC"/>
                </a:solidFill>
                <a:latin typeface="Franklin Gothic Book" panose="020B0503020102020204" pitchFamily="34" charset="0"/>
                <a:sym typeface="Franklin Gothic Book" panose="020B0503020102020204" pitchFamily="34" charset="0"/>
              </a:rPr>
              <a:t>2008</a:t>
            </a:r>
            <a:r>
              <a:rPr lang="zh-CN" altLang="en-US" sz="2800" b="1" dirty="0">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a:t>
            </a:r>
            <a:r>
              <a:rPr lang="en-US" altLang="zh-CN" sz="2800" b="1" dirty="0">
                <a:solidFill>
                  <a:srgbClr val="FF33CC"/>
                </a:solidFill>
                <a:latin typeface="Franklin Gothic Book" panose="020B0503020102020204" pitchFamily="34" charset="0"/>
                <a:sym typeface="Franklin Gothic Book" panose="020B0503020102020204" pitchFamily="34" charset="0"/>
              </a:rPr>
              <a:t>151</a:t>
            </a:r>
            <a:r>
              <a:rPr lang="zh-CN" altLang="en-US" sz="2800" b="1" dirty="0">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号：</a:t>
            </a:r>
          </a:p>
          <a:p>
            <a:pPr eaLnBrk="1" hangingPunct="1">
              <a:buFont typeface="Arial" panose="020B0604020202020204" pitchFamily="34" charset="0"/>
              <a:buNone/>
            </a:pPr>
            <a:r>
              <a:rPr lang="en-US" altLang="zh-CN" sz="2800" b="1" dirty="0">
                <a:solidFill>
                  <a:srgbClr val="000000"/>
                </a:solidFill>
                <a:latin typeface="Franklin Gothic Book" panose="020B0503020102020204" pitchFamily="34" charset="0"/>
                <a:sym typeface="Franklin Gothic Book" panose="020B0503020102020204" pitchFamily="34" charset="0"/>
              </a:rPr>
              <a:t>      </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企业取得各类财政性资金，除属于国家投资和资金使用后要求归还本金的以外，均应计入企业当年收入总额。</a:t>
            </a:r>
            <a:endParaRPr lang="en-US" altLang="zh-CN"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endParaRPr lang="en-US" altLang="zh-CN"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【例</a:t>
            </a: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14</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】天安房地产开发有限公司，</a:t>
            </a: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2014</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年</a:t>
            </a: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3</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月取得非专项用途财政性资金</a:t>
            </a: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8000</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万元（实际为土地返还款） ，会计上将其计入“递延收益”，并按照</a:t>
            </a: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4</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年摊销，</a:t>
            </a: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2014</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年确认会计收入</a:t>
            </a: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2000</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万元。</a:t>
            </a:r>
          </a:p>
          <a:p>
            <a:pPr eaLnBrk="1" hangingPunct="1">
              <a:buFont typeface="Arial" panose="020B0604020202020204" pitchFamily="34" charset="0"/>
              <a:buNone/>
            </a:pP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    </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在</a:t>
            </a:r>
            <a:r>
              <a:rPr lang="en-US" altLang="zh-CN"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2014</a:t>
            </a:r>
            <a:r>
              <a:rPr lang="zh-CN" altLang="en-US" sz="2800" b="1" dirty="0">
                <a:solidFill>
                  <a:srgbClr val="000000"/>
                </a:solidFill>
                <a:latin typeface="楷体" panose="02010609060101010101" pitchFamily="49" charset="-122"/>
                <a:ea typeface="楷体" panose="02010609060101010101" pitchFamily="49" charset="-122"/>
                <a:sym typeface="楷体" panose="02010609060101010101" pitchFamily="49" charset="-122"/>
              </a:rPr>
              <a:t>年企业所得税汇算时，以上财政性资金应如何进行纳税调整？</a:t>
            </a:r>
            <a:endParaRPr lang="zh-CN" altLang="en-US" sz="2800"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08547"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08548"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08549"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108550"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8551"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108552" name="Text Box 6"/>
          <p:cNvSpPr>
            <a:spLocks noChangeArrowheads="1"/>
          </p:cNvSpPr>
          <p:nvPr/>
        </p:nvSpPr>
        <p:spPr bwMode="auto">
          <a:xfrm>
            <a:off x="0" y="260350"/>
            <a:ext cx="9144000" cy="41549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dirty="0">
                <a:solidFill>
                  <a:srgbClr val="FF0000"/>
                </a:solidFill>
                <a:latin typeface="楷体" panose="02010609060101010101" pitchFamily="49" charset="-122"/>
                <a:ea typeface="楷体" panose="02010609060101010101" pitchFamily="49" charset="-122"/>
                <a:sym typeface="楷体" panose="02010609060101010101" pitchFamily="49" charset="-122"/>
              </a:rPr>
              <a:t>     </a:t>
            </a:r>
            <a:r>
              <a:rPr lang="zh-CN" altLang="en-US" sz="2400" b="1" dirty="0">
                <a:solidFill>
                  <a:srgbClr val="FF0000"/>
                </a:solidFill>
                <a:latin typeface="楷体" panose="02010609060101010101" pitchFamily="49" charset="-122"/>
                <a:ea typeface="楷体" panose="02010609060101010101" pitchFamily="49" charset="-122"/>
                <a:sym typeface="楷体" panose="02010609060101010101" pitchFamily="49" charset="-122"/>
              </a:rPr>
              <a:t>分析： </a:t>
            </a:r>
          </a:p>
          <a:p>
            <a:pPr eaLnBrk="1" hangingPunct="1">
              <a:buFont typeface="Arial" panose="020B0604020202020204" pitchFamily="34" charset="0"/>
              <a:buNone/>
            </a:pP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     2014</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年取得的财政性资金，属于非专项用途财政性资金，应该于</a:t>
            </a: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2014</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年取得当年一次性计入当年应纳税所得额</a:t>
            </a: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8000</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万元，应调增应纳税所得额</a:t>
            </a: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6000</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万元。应在《未按权责发生制确认收入纳税调整明细表》第</a:t>
            </a: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11</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行“与资产相关的政府补助”第</a:t>
            </a: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1</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列“合同金额”填写</a:t>
            </a: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8000</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万元；</a:t>
            </a:r>
            <a:r>
              <a:rPr lang="zh-CN" altLang="en-US" sz="2400" b="1" dirty="0">
                <a:solidFill>
                  <a:srgbClr val="FF0000"/>
                </a:solidFill>
                <a:latin typeface="楷体" panose="02010609060101010101" pitchFamily="49" charset="-122"/>
                <a:ea typeface="楷体" panose="02010609060101010101" pitchFamily="49" charset="-122"/>
                <a:sym typeface="楷体" panose="02010609060101010101" pitchFamily="49" charset="-122"/>
              </a:rPr>
              <a:t>第</a:t>
            </a:r>
            <a:r>
              <a:rPr lang="en-US" altLang="zh-CN" sz="2400" b="1" dirty="0">
                <a:solidFill>
                  <a:srgbClr val="FF0000"/>
                </a:solidFill>
                <a:latin typeface="楷体" panose="02010609060101010101" pitchFamily="49" charset="-122"/>
                <a:ea typeface="楷体" panose="02010609060101010101" pitchFamily="49" charset="-122"/>
                <a:sym typeface="楷体" panose="02010609060101010101" pitchFamily="49" charset="-122"/>
              </a:rPr>
              <a:t>2</a:t>
            </a:r>
            <a:r>
              <a:rPr lang="zh-CN" altLang="en-US" sz="2400" b="1" dirty="0">
                <a:solidFill>
                  <a:srgbClr val="FF0000"/>
                </a:solidFill>
                <a:latin typeface="楷体" panose="02010609060101010101" pitchFamily="49" charset="-122"/>
                <a:ea typeface="楷体" panose="02010609060101010101" pitchFamily="49" charset="-122"/>
                <a:sym typeface="楷体" panose="02010609060101010101" pitchFamily="49" charset="-122"/>
              </a:rPr>
              <a:t>列“帐载金额”填写</a:t>
            </a:r>
            <a:r>
              <a:rPr lang="en-US" altLang="zh-CN" sz="2400" b="1" dirty="0">
                <a:solidFill>
                  <a:srgbClr val="FF0000"/>
                </a:solidFill>
                <a:latin typeface="楷体" panose="02010609060101010101" pitchFamily="49" charset="-122"/>
                <a:ea typeface="楷体" panose="02010609060101010101" pitchFamily="49" charset="-122"/>
                <a:sym typeface="楷体" panose="02010609060101010101" pitchFamily="49" charset="-122"/>
              </a:rPr>
              <a:t>2000</a:t>
            </a:r>
            <a:r>
              <a:rPr lang="zh-CN" altLang="en-US" sz="2400" b="1" dirty="0">
                <a:solidFill>
                  <a:srgbClr val="FF0000"/>
                </a:solidFill>
                <a:latin typeface="楷体" panose="02010609060101010101" pitchFamily="49" charset="-122"/>
                <a:ea typeface="楷体" panose="02010609060101010101" pitchFamily="49" charset="-122"/>
                <a:sym typeface="楷体" panose="02010609060101010101" pitchFamily="49" charset="-122"/>
              </a:rPr>
              <a:t>万元；第</a:t>
            </a:r>
            <a:r>
              <a:rPr lang="en-US" altLang="zh-CN" sz="2400" b="1" dirty="0">
                <a:solidFill>
                  <a:srgbClr val="FF0000"/>
                </a:solidFill>
                <a:latin typeface="楷体" panose="02010609060101010101" pitchFamily="49" charset="-122"/>
                <a:ea typeface="楷体" panose="02010609060101010101" pitchFamily="49" charset="-122"/>
                <a:sym typeface="楷体" panose="02010609060101010101" pitchFamily="49" charset="-122"/>
              </a:rPr>
              <a:t>4</a:t>
            </a:r>
            <a:r>
              <a:rPr lang="zh-CN" altLang="en-US" sz="2400" b="1" dirty="0">
                <a:solidFill>
                  <a:srgbClr val="FF0000"/>
                </a:solidFill>
                <a:latin typeface="楷体" panose="02010609060101010101" pitchFamily="49" charset="-122"/>
                <a:ea typeface="楷体" panose="02010609060101010101" pitchFamily="49" charset="-122"/>
                <a:sym typeface="楷体" panose="02010609060101010101" pitchFamily="49" charset="-122"/>
              </a:rPr>
              <a:t>列“税收金额”填写</a:t>
            </a:r>
            <a:r>
              <a:rPr lang="en-US" altLang="zh-CN" sz="2400" b="1" dirty="0">
                <a:solidFill>
                  <a:srgbClr val="FF0000"/>
                </a:solidFill>
                <a:latin typeface="楷体" panose="02010609060101010101" pitchFamily="49" charset="-122"/>
                <a:ea typeface="楷体" panose="02010609060101010101" pitchFamily="49" charset="-122"/>
                <a:sym typeface="楷体" panose="02010609060101010101" pitchFamily="49" charset="-122"/>
              </a:rPr>
              <a:t>8000</a:t>
            </a:r>
            <a:r>
              <a:rPr lang="zh-CN" altLang="en-US" sz="2400" b="1" dirty="0">
                <a:solidFill>
                  <a:srgbClr val="FF0000"/>
                </a:solidFill>
                <a:latin typeface="楷体" panose="02010609060101010101" pitchFamily="49" charset="-122"/>
                <a:ea typeface="楷体" panose="02010609060101010101" pitchFamily="49" charset="-122"/>
                <a:sym typeface="楷体" panose="02010609060101010101" pitchFamily="49" charset="-122"/>
              </a:rPr>
              <a:t>万元；第</a:t>
            </a:r>
            <a:r>
              <a:rPr lang="en-US" altLang="zh-CN" sz="2400" b="1" dirty="0">
                <a:solidFill>
                  <a:srgbClr val="FF0000"/>
                </a:solidFill>
                <a:latin typeface="楷体" panose="02010609060101010101" pitchFamily="49" charset="-122"/>
                <a:ea typeface="楷体" panose="02010609060101010101" pitchFamily="49" charset="-122"/>
                <a:sym typeface="楷体" panose="02010609060101010101" pitchFamily="49" charset="-122"/>
              </a:rPr>
              <a:t>6</a:t>
            </a:r>
            <a:r>
              <a:rPr lang="zh-CN" altLang="en-US" sz="2400" b="1" dirty="0">
                <a:solidFill>
                  <a:srgbClr val="FF0000"/>
                </a:solidFill>
                <a:latin typeface="楷体" panose="02010609060101010101" pitchFamily="49" charset="-122"/>
                <a:ea typeface="楷体" panose="02010609060101010101" pitchFamily="49" charset="-122"/>
                <a:sym typeface="楷体" panose="02010609060101010101" pitchFamily="49" charset="-122"/>
              </a:rPr>
              <a:t>列“纳税调整额”填写</a:t>
            </a:r>
            <a:r>
              <a:rPr lang="en-US" altLang="zh-CN" sz="2400" b="1" dirty="0">
                <a:solidFill>
                  <a:srgbClr val="FF0000"/>
                </a:solidFill>
                <a:latin typeface="楷体" panose="02010609060101010101" pitchFamily="49" charset="-122"/>
                <a:ea typeface="楷体" panose="02010609060101010101" pitchFamily="49" charset="-122"/>
                <a:sym typeface="楷体" panose="02010609060101010101" pitchFamily="49" charset="-122"/>
              </a:rPr>
              <a:t>6000</a:t>
            </a:r>
            <a:r>
              <a:rPr lang="zh-CN" altLang="en-US" sz="2400" b="1" dirty="0">
                <a:solidFill>
                  <a:srgbClr val="FF0000"/>
                </a:solidFill>
                <a:latin typeface="楷体" panose="02010609060101010101" pitchFamily="49" charset="-122"/>
                <a:ea typeface="楷体" panose="02010609060101010101" pitchFamily="49" charset="-122"/>
                <a:sym typeface="楷体" panose="02010609060101010101" pitchFamily="49" charset="-122"/>
              </a:rPr>
              <a:t>万元，并</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将第</a:t>
            </a: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11</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行第</a:t>
            </a: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6</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列数字填入《纳税调整项目明细表》第</a:t>
            </a: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3</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行“未按照权责发生制原则确认的收入”第</a:t>
            </a:r>
            <a:r>
              <a:rPr lang="en-US" altLang="zh-CN"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3</a:t>
            </a:r>
            <a:r>
              <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列“调增金额”。</a:t>
            </a:r>
            <a:endParaRPr 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eaLnBrk="1" hangingPunct="1">
              <a:buFont typeface="Arial" panose="020B0604020202020204" pitchFamily="34" charset="0"/>
              <a:buNone/>
            </a:pPr>
            <a:endPar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eaLnBrk="1" hangingPunct="1">
              <a:buFont typeface="Arial" panose="020B0604020202020204" pitchFamily="34" charset="0"/>
              <a:buNone/>
            </a:pPr>
            <a:r>
              <a:rPr 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rPr>
              <a:t>    </a:t>
            </a:r>
            <a:endParaRPr lang="zh-CN" altLang="en-US" sz="2400" b="1" dirty="0">
              <a:solidFill>
                <a:srgbClr val="000000"/>
              </a:solidFill>
              <a:latin typeface="楷体" panose="02010609060101010101" pitchFamily="49" charset="-122"/>
              <a:ea typeface="楷体" panose="02010609060101010101" pitchFamily="49" charset="-122"/>
              <a:sym typeface="楷体" panose="02010609060101010101" pitchFamily="49"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任意多边形 15"/>
          <p:cNvSpPr>
            <a:spLocks noChangeArrowheads="1"/>
          </p:cNvSpPr>
          <p:nvPr/>
        </p:nvSpPr>
        <p:spPr bwMode="auto">
          <a:xfrm>
            <a:off x="8129588" y="6632575"/>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28675" name="燕尾形 12"/>
          <p:cNvSpPr>
            <a:spLocks noChangeArrowheads="1"/>
          </p:cNvSpPr>
          <p:nvPr/>
        </p:nvSpPr>
        <p:spPr bwMode="auto">
          <a:xfrm flipH="1">
            <a:off x="833120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28676" name="任意多边形 16"/>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28677" name="燕尾形 17"/>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28678" name="文本框 6"/>
          <p:cNvSpPr>
            <a:spLocks noChangeArrowheads="1"/>
          </p:cNvSpPr>
          <p:nvPr/>
        </p:nvSpPr>
        <p:spPr bwMode="auto">
          <a:xfrm>
            <a:off x="0" y="539750"/>
            <a:ext cx="804863"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ts val="1800"/>
              </a:spcBef>
              <a:buClr>
                <a:srgbClr val="C94D4D"/>
              </a:buClr>
              <a:buSzPct val="60000"/>
              <a:buFont typeface="Wingdings" panose="05000000000000000000" pitchFamily="2" charset="2"/>
              <a:buNone/>
            </a:pPr>
            <a:r>
              <a:rPr lang="zh-CN" altLang="zh-CN" sz="1600">
                <a:solidFill>
                  <a:schemeClr val="bg1"/>
                </a:solidFill>
                <a:ea typeface="微软雅黑" panose="020B0503020204020204" pitchFamily="34" charset="-122"/>
              </a:rPr>
              <a:t>Part1</a:t>
            </a:r>
          </a:p>
        </p:txBody>
      </p:sp>
      <p:pic>
        <p:nvPicPr>
          <p:cNvPr id="28679" name="图片 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80" name="任意多边形 15"/>
          <p:cNvSpPr>
            <a:spLocks noChangeArrowheads="1"/>
          </p:cNvSpPr>
          <p:nvPr/>
        </p:nvSpPr>
        <p:spPr bwMode="auto">
          <a:xfrm>
            <a:off x="8129588" y="6632575"/>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28681" name="燕尾形 12"/>
          <p:cNvSpPr>
            <a:spLocks noChangeArrowheads="1"/>
          </p:cNvSpPr>
          <p:nvPr/>
        </p:nvSpPr>
        <p:spPr bwMode="auto">
          <a:xfrm flipH="1">
            <a:off x="8331200" y="6707188"/>
            <a:ext cx="96838" cy="96837"/>
          </a:xfrm>
          <a:prstGeom prst="chevron">
            <a:avLst>
              <a:gd name="adj" fmla="val 49672"/>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1300">
              <a:solidFill>
                <a:srgbClr val="494B4D"/>
              </a:solidFill>
              <a:sym typeface="华文楷体" panose="02010600040101010101" pitchFamily="2" charset="-122"/>
            </a:endParaRPr>
          </a:p>
        </p:txBody>
      </p:sp>
      <p:sp>
        <p:nvSpPr>
          <p:cNvPr id="28682" name="任意多边形 16"/>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28683" name="燕尾形 17"/>
          <p:cNvSpPr>
            <a:spLocks noChangeArrowheads="1"/>
          </p:cNvSpPr>
          <p:nvPr/>
        </p:nvSpPr>
        <p:spPr bwMode="auto">
          <a:xfrm>
            <a:off x="8858250" y="6707188"/>
            <a:ext cx="96838" cy="96837"/>
          </a:xfrm>
          <a:prstGeom prst="chevron">
            <a:avLst>
              <a:gd name="adj" fmla="val 49672"/>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1300">
              <a:solidFill>
                <a:srgbClr val="494B4D"/>
              </a:solidFill>
              <a:sym typeface="华文楷体" panose="02010600040101010101" pitchFamily="2" charset="-122"/>
            </a:endParaRPr>
          </a:p>
        </p:txBody>
      </p:sp>
      <p:sp>
        <p:nvSpPr>
          <p:cNvPr id="28684" name="标题 1"/>
          <p:cNvSpPr>
            <a:spLocks noGrp="1" noChangeArrowheads="1"/>
          </p:cNvSpPr>
          <p:nvPr>
            <p:ph type="title" idx="4294967295"/>
          </p:nvPr>
        </p:nvSpPr>
        <p:spPr/>
        <p:txBody>
          <a:bodyPr/>
          <a:lstStyle/>
          <a:p>
            <a:pPr marL="0" indent="0" eaLnBrk="1" hangingPunct="1"/>
            <a:r>
              <a:rPr lang="zh-CN" altLang="en-US" sz="3200" smtClean="0">
                <a:solidFill>
                  <a:srgbClr val="9B3131"/>
                </a:solidFill>
              </a:rPr>
              <a:t>房地产开发产品完工结转的必要性</a:t>
            </a:r>
            <a:endParaRPr lang="zh-CN" altLang="en-US" smtClean="0"/>
          </a:p>
        </p:txBody>
      </p:sp>
      <p:sp>
        <p:nvSpPr>
          <p:cNvPr id="28685" name="内容占位符 2"/>
          <p:cNvSpPr>
            <a:spLocks noGrp="1" noChangeArrowheads="1"/>
          </p:cNvSpPr>
          <p:nvPr>
            <p:ph idx="1"/>
          </p:nvPr>
        </p:nvSpPr>
        <p:spPr>
          <a:xfrm>
            <a:off x="522288" y="1049338"/>
            <a:ext cx="8189912" cy="5127625"/>
          </a:xfrm>
        </p:spPr>
        <p:txBody>
          <a:bodyPr/>
          <a:lstStyle/>
          <a:p>
            <a:pPr marL="46038" algn="just" eaLnBrk="1" hangingPunct="1">
              <a:buFont typeface="Wingdings" panose="05000000000000000000" pitchFamily="2" charset="2"/>
              <a:buChar char="u"/>
            </a:pPr>
            <a:r>
              <a:rPr lang="zh-CN" altLang="en-US" sz="3600" smtClean="0">
                <a:solidFill>
                  <a:srgbClr val="9B3131"/>
                </a:solidFill>
              </a:rPr>
              <a:t>为什么要进行完工结转？</a:t>
            </a:r>
            <a:endParaRPr lang="en-US" sz="3600" smtClean="0">
              <a:solidFill>
                <a:srgbClr val="9B3131"/>
              </a:solidFill>
            </a:endParaRPr>
          </a:p>
          <a:p>
            <a:pPr marL="0" lvl="2" indent="360363" algn="l" eaLnBrk="1" hangingPunct="1">
              <a:lnSpc>
                <a:spcPct val="110000"/>
              </a:lnSpc>
              <a:buFont typeface="Arial" panose="020B0604020202020204" pitchFamily="34" charset="0"/>
              <a:buChar char="•"/>
            </a:pPr>
            <a:r>
              <a:rPr lang="zh-CN" altLang="en-US" sz="2400" smtClean="0">
                <a:solidFill>
                  <a:srgbClr val="242526"/>
                </a:solidFill>
                <a:latin typeface="楷体" panose="02010609060101010101" pitchFamily="49" charset="-122"/>
                <a:ea typeface="楷体" panose="02010609060101010101" pitchFamily="49" charset="-122"/>
                <a:sym typeface="楷体" panose="02010609060101010101" pitchFamily="49" charset="-122"/>
              </a:rPr>
              <a:t>某房地产企业所得税纳税申报情况见下表（单位：万元）：</a:t>
            </a:r>
            <a:endParaRPr lang="en-US" sz="2400" smtClean="0">
              <a:solidFill>
                <a:srgbClr val="242526"/>
              </a:solidFill>
              <a:latin typeface="楷体" panose="02010609060101010101" pitchFamily="49" charset="-122"/>
              <a:ea typeface="楷体" panose="02010609060101010101" pitchFamily="49" charset="-122"/>
              <a:sym typeface="楷体" panose="02010609060101010101" pitchFamily="49" charset="-122"/>
            </a:endParaRPr>
          </a:p>
          <a:p>
            <a:pPr marL="0" lvl="2" indent="360363" algn="l" eaLnBrk="1" hangingPunct="1">
              <a:lnSpc>
                <a:spcPct val="110000"/>
              </a:lnSpc>
              <a:buFont typeface="Arial" panose="020B0604020202020204" pitchFamily="34" charset="0"/>
              <a:buChar char="•"/>
            </a:pPr>
            <a:endParaRPr lang="zh-CN" altLang="en-US" sz="2600" smtClean="0">
              <a:solidFill>
                <a:srgbClr val="242526"/>
              </a:solidFill>
              <a:latin typeface="楷体" panose="02010609060101010101" pitchFamily="49" charset="-122"/>
              <a:ea typeface="楷体" panose="02010609060101010101" pitchFamily="49" charset="-122"/>
              <a:sym typeface="楷体" panose="02010609060101010101" pitchFamily="49" charset="-122"/>
            </a:endParaRPr>
          </a:p>
        </p:txBody>
      </p:sp>
      <p:sp>
        <p:nvSpPr>
          <p:cNvPr id="28686"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zh-CN">
              <a:solidFill>
                <a:srgbClr val="494B4D"/>
              </a:solidFill>
              <a:ea typeface="微软雅黑" panose="020B0503020204020204" pitchFamily="34" charset="-122"/>
              <a:sym typeface="Arial" panose="020B0604020202020204" pitchFamily="34" charset="0"/>
            </a:endParaRPr>
          </a:p>
        </p:txBody>
      </p:sp>
      <p:pic>
        <p:nvPicPr>
          <p:cNvPr id="28687" name="对象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0113" y="2349500"/>
            <a:ext cx="7780337" cy="3754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09571"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09572"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09573"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109574"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9575"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109576" name="Text Box 6"/>
          <p:cNvSpPr>
            <a:spLocks noChangeArrowheads="1"/>
          </p:cNvSpPr>
          <p:nvPr/>
        </p:nvSpPr>
        <p:spPr bwMode="auto">
          <a:xfrm>
            <a:off x="0" y="692150"/>
            <a:ext cx="9036050"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dirty="0">
                <a:solidFill>
                  <a:srgbClr val="0000FF"/>
                </a:solidFill>
                <a:latin typeface="Franklin Gothic Book" panose="020B0503020102020204" pitchFamily="34" charset="0"/>
                <a:sym typeface="Franklin Gothic Book" panose="020B0503020102020204" pitchFamily="34" charset="0"/>
              </a:rPr>
              <a:t>       </a:t>
            </a:r>
            <a:r>
              <a:rPr lang="zh-CN" altLang="en-US" sz="2400" b="1" dirty="0">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十、</a:t>
            </a:r>
            <a:r>
              <a:rPr lang="en-US" altLang="zh-CN" sz="2400" b="1" dirty="0">
                <a:solidFill>
                  <a:srgbClr val="0000FF"/>
                </a:solidFill>
                <a:latin typeface="Franklin Gothic Book" panose="020B0503020102020204" pitchFamily="34" charset="0"/>
                <a:sym typeface="Franklin Gothic Book" panose="020B0503020102020204" pitchFamily="34" charset="0"/>
              </a:rPr>
              <a:t>A105040</a:t>
            </a:r>
            <a:r>
              <a:rPr lang="zh-CN" altLang="en-US" sz="2400" b="1" dirty="0">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《专项用途财政性资金纳税调整明细表》</a:t>
            </a:r>
          </a:p>
          <a:p>
            <a:pPr eaLnBrk="1" hangingPunct="1">
              <a:buFont typeface="Arial" panose="020B0604020202020204" pitchFamily="34" charset="0"/>
              <a:buNone/>
            </a:pPr>
            <a:r>
              <a:rPr lang="en-US" altLang="zh-CN" sz="2400" b="1" dirty="0">
                <a:solidFill>
                  <a:srgbClr val="000000"/>
                </a:solidFill>
                <a:latin typeface="Franklin Gothic Book" panose="020B0503020102020204" pitchFamily="34" charset="0"/>
                <a:sym typeface="Franklin Gothic Book" panose="020B0503020102020204" pitchFamily="34" charset="0"/>
              </a:rPr>
              <a:t> </a:t>
            </a:r>
            <a:endPar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en-US" altLang="zh-CN" sz="2400" b="1" dirty="0">
                <a:solidFill>
                  <a:srgbClr val="000000"/>
                </a:solidFill>
                <a:latin typeface="Franklin Gothic Book" panose="020B0503020102020204" pitchFamily="34" charset="0"/>
                <a:sym typeface="Franklin Gothic Book" panose="020B0503020102020204" pitchFamily="34" charset="0"/>
              </a:rPr>
              <a:t>       </a:t>
            </a:r>
            <a:r>
              <a:rPr lang="zh-CN" altLang="en-US" sz="2400" b="1" dirty="0">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（一）适用范围：</a:t>
            </a:r>
          </a:p>
          <a:p>
            <a:pPr eaLnBrk="1" hangingPunct="1">
              <a:buFont typeface="Arial" panose="020B0604020202020204" pitchFamily="34" charset="0"/>
              <a:buNone/>
            </a:pPr>
            <a:r>
              <a:rPr lang="en-US" altLang="zh-CN" sz="2400" b="1" dirty="0">
                <a:solidFill>
                  <a:srgbClr val="000000"/>
                </a:solidFill>
                <a:latin typeface="Franklin Gothic Book" panose="020B0503020102020204" pitchFamily="34" charset="0"/>
                <a:sym typeface="Franklin Gothic Book" panose="020B0503020102020204" pitchFamily="34" charset="0"/>
              </a:rPr>
              <a:t>       1</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、本表适用于发生符合不征税收入条件的专项用途财政性资金纳税调整项目的纳税人填报。纳税人根据税法、《财政部国家税务总局关于专项用途财政性资金企业所得税处理问题的通知》（财税〔</a:t>
            </a:r>
            <a:r>
              <a:rPr lang="en-US" altLang="zh-CN" sz="2400" b="1" dirty="0">
                <a:solidFill>
                  <a:srgbClr val="000000"/>
                </a:solidFill>
                <a:latin typeface="Franklin Gothic Book" panose="020B0503020102020204" pitchFamily="34" charset="0"/>
                <a:sym typeface="Franklin Gothic Book" panose="020B0503020102020204" pitchFamily="34" charset="0"/>
              </a:rPr>
              <a:t>2011</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en-US" altLang="zh-CN" sz="2400" b="1" dirty="0">
                <a:solidFill>
                  <a:srgbClr val="000000"/>
                </a:solidFill>
                <a:latin typeface="Franklin Gothic Book" panose="020B0503020102020204" pitchFamily="34" charset="0"/>
                <a:sym typeface="Franklin Gothic Book" panose="020B0503020102020204" pitchFamily="34" charset="0"/>
              </a:rPr>
              <a:t>70</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号）等相关规定，以及国家统一企业会计制度，填报纳税人专项用途财政性资金会计处理、税法规定，以及纳税调整情况。</a:t>
            </a:r>
          </a:p>
          <a:p>
            <a:pPr eaLnBrk="1" hangingPunct="1">
              <a:buFont typeface="Arial" panose="020B0604020202020204" pitchFamily="34" charset="0"/>
              <a:buNone/>
            </a:pPr>
            <a:r>
              <a:rPr lang="en-US" altLang="zh-CN" sz="2400" b="1" dirty="0">
                <a:solidFill>
                  <a:srgbClr val="000000"/>
                </a:solidFill>
                <a:latin typeface="Franklin Gothic Book" panose="020B0503020102020204" pitchFamily="34" charset="0"/>
                <a:sym typeface="Franklin Gothic Book" panose="020B0503020102020204" pitchFamily="34" charset="0"/>
              </a:rPr>
              <a:t>       2</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sz="2400" b="1" dirty="0">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本表对不征税收入用于支出形成的费用进行调整，</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资本化支出，通过《资产折旧、摊销情况及纳税调整明细表》（</a:t>
            </a:r>
            <a:r>
              <a:rPr lang="en-US" altLang="zh-CN" sz="2400" b="1" dirty="0">
                <a:solidFill>
                  <a:srgbClr val="000000"/>
                </a:solidFill>
                <a:latin typeface="Franklin Gothic Book" panose="020B0503020102020204" pitchFamily="34" charset="0"/>
                <a:sym typeface="Franklin Gothic Book" panose="020B0503020102020204" pitchFamily="34" charset="0"/>
              </a:rPr>
              <a:t>A105080</a:t>
            </a:r>
            <a:r>
              <a:rPr lang="zh-CN" altLang="en-US" sz="24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）进行纳税调整。</a:t>
            </a:r>
            <a:endParaRPr lang="zh-CN" alt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4"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10595"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10596"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10597"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110598"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0599"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110600" name="Text Box 6"/>
          <p:cNvSpPr>
            <a:spLocks noChangeArrowheads="1"/>
          </p:cNvSpPr>
          <p:nvPr/>
        </p:nvSpPr>
        <p:spPr bwMode="auto">
          <a:xfrm>
            <a:off x="0" y="620713"/>
            <a:ext cx="9144000" cy="5386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200" b="1">
                <a:solidFill>
                  <a:srgbClr val="FF0000"/>
                </a:solidFill>
                <a:latin typeface="Franklin Gothic Book" panose="020B0503020102020204" pitchFamily="34" charset="0"/>
                <a:sym typeface="Franklin Gothic Book" panose="020B0503020102020204" pitchFamily="34" charset="0"/>
              </a:rPr>
              <a:t>  </a:t>
            </a:r>
            <a:r>
              <a:rPr lang="zh-CN" altLang="en-US" sz="3200"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（四）税务处理：</a:t>
            </a:r>
            <a:endParaRPr lang="en-US" sz="3200" b="1">
              <a:solidFill>
                <a:srgbClr val="FF0000"/>
              </a:solidFill>
              <a:latin typeface="Franklin Gothic Book" panose="020B0503020102020204" pitchFamily="34" charset="0"/>
              <a:sym typeface="Franklin Gothic Book" panose="020B0503020102020204" pitchFamily="34" charset="0"/>
            </a:endParaRPr>
          </a:p>
          <a:p>
            <a:pPr eaLnBrk="1" hangingPunct="1">
              <a:buFont typeface="Arial" panose="020B0604020202020204" pitchFamily="34" charset="0"/>
              <a:buNone/>
            </a:pPr>
            <a:endParaRPr lang="zh-CN" altLang="en-US" sz="3200" b="1">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en-US" sz="3200" b="1">
                <a:solidFill>
                  <a:srgbClr val="FF33CC"/>
                </a:solidFill>
                <a:latin typeface="Franklin Gothic Book" panose="020B0503020102020204" pitchFamily="34" charset="0"/>
                <a:sym typeface="Franklin Gothic Book" panose="020B0503020102020204" pitchFamily="34" charset="0"/>
              </a:rPr>
              <a:t>   </a:t>
            </a:r>
            <a:r>
              <a:rPr lang="en-US" altLang="zh-CN" sz="3200" b="1">
                <a:solidFill>
                  <a:srgbClr val="FF33CC"/>
                </a:solidFill>
                <a:latin typeface="Franklin Gothic Book" panose="020B0503020102020204" pitchFamily="34" charset="0"/>
                <a:sym typeface="Franklin Gothic Book" panose="020B0503020102020204" pitchFamily="34" charset="0"/>
              </a:rPr>
              <a:t>1</a:t>
            </a:r>
            <a:r>
              <a:rPr lang="zh-CN" altLang="en-US" sz="32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、财税（</a:t>
            </a:r>
            <a:r>
              <a:rPr lang="en-US" altLang="zh-CN" sz="3200" b="1">
                <a:solidFill>
                  <a:srgbClr val="FF33CC"/>
                </a:solidFill>
                <a:latin typeface="Franklin Gothic Book" panose="020B0503020102020204" pitchFamily="34" charset="0"/>
                <a:sym typeface="Franklin Gothic Book" panose="020B0503020102020204" pitchFamily="34" charset="0"/>
              </a:rPr>
              <a:t>2008</a:t>
            </a:r>
            <a:r>
              <a:rPr lang="zh-CN" altLang="en-US" sz="32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a:t>
            </a:r>
            <a:r>
              <a:rPr lang="en-US" altLang="zh-CN" sz="3200" b="1">
                <a:solidFill>
                  <a:srgbClr val="FF33CC"/>
                </a:solidFill>
                <a:latin typeface="Franklin Gothic Book" panose="020B0503020102020204" pitchFamily="34" charset="0"/>
                <a:sym typeface="Franklin Gothic Book" panose="020B0503020102020204" pitchFamily="34" charset="0"/>
              </a:rPr>
              <a:t>151</a:t>
            </a:r>
            <a:r>
              <a:rPr lang="zh-CN" altLang="en-US" sz="32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号：</a:t>
            </a:r>
          </a:p>
          <a:p>
            <a:pPr eaLnBrk="1" hangingPunct="1">
              <a:buFont typeface="Arial" panose="020B0604020202020204" pitchFamily="34" charset="0"/>
              <a:buNone/>
            </a:pPr>
            <a:r>
              <a:rPr lang="en-US" altLang="zh-CN" sz="3200" b="1">
                <a:solidFill>
                  <a:srgbClr val="000000"/>
                </a:solidFill>
                <a:latin typeface="Franklin Gothic Book" panose="020B0503020102020204" pitchFamily="34" charset="0"/>
                <a:sym typeface="Franklin Gothic Book" panose="020B0503020102020204" pitchFamily="34" charset="0"/>
              </a:rPr>
              <a:t>       </a:t>
            </a:r>
            <a:r>
              <a:rPr lang="zh-CN" altLang="en-US" sz="32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企业取得的各类财政性资金，除属于国家投资和资金使用后要求归还本金的以外，均应计入企业当年收入总额。</a:t>
            </a:r>
          </a:p>
          <a:p>
            <a:pPr eaLnBrk="1" hangingPunct="1">
              <a:buFont typeface="Arial" panose="020B0604020202020204" pitchFamily="34" charset="0"/>
              <a:buNone/>
            </a:pPr>
            <a:r>
              <a:rPr lang="en-US" altLang="zh-CN" sz="3200" b="1">
                <a:solidFill>
                  <a:srgbClr val="000000"/>
                </a:solidFill>
                <a:latin typeface="Franklin Gothic Book" panose="020B0503020102020204" pitchFamily="34" charset="0"/>
                <a:sym typeface="Franklin Gothic Book" panose="020B0503020102020204" pitchFamily="34" charset="0"/>
              </a:rPr>
              <a:t>       </a:t>
            </a:r>
            <a:r>
              <a:rPr lang="zh-CN" altLang="en-US" sz="32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企业取得的由国务院财政、税务主管部门规定了专项用途并经国务院批准的财政性资金，准予作为不征税收入，在计算应纳税所得额时从收入总额中减除。</a:t>
            </a:r>
          </a:p>
          <a:p>
            <a:pPr eaLnBrk="1" hangingPunct="1">
              <a:buFont typeface="Arial" panose="020B0604020202020204" pitchFamily="34" charset="0"/>
              <a:buNone/>
            </a:pPr>
            <a:r>
              <a:rPr lang="en-US" altLang="zh-CN" sz="2400" b="1">
                <a:solidFill>
                  <a:srgbClr val="000000"/>
                </a:solidFill>
                <a:latin typeface="Franklin Gothic Book" panose="020B0503020102020204" pitchFamily="34" charset="0"/>
                <a:sym typeface="Franklin Gothic Book" panose="020B0503020102020204" pitchFamily="34" charset="0"/>
              </a:rPr>
              <a:t> </a:t>
            </a:r>
            <a:endParaRPr lang="zh-CN" altLang="en-US" sz="2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11619"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11620"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11621"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111622"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1623"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111624" name="Text Box 6"/>
          <p:cNvSpPr>
            <a:spLocks noChangeArrowheads="1"/>
          </p:cNvSpPr>
          <p:nvPr/>
        </p:nvSpPr>
        <p:spPr bwMode="auto">
          <a:xfrm>
            <a:off x="0" y="549275"/>
            <a:ext cx="9144000" cy="5694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a:solidFill>
                  <a:srgbClr val="FF33CC"/>
                </a:solidFill>
                <a:latin typeface="Franklin Gothic Book" panose="020B0503020102020204" pitchFamily="34" charset="0"/>
                <a:sym typeface="Franklin Gothic Book" panose="020B0503020102020204" pitchFamily="34" charset="0"/>
              </a:rPr>
              <a:t>        </a:t>
            </a:r>
            <a:r>
              <a:rPr lang="en-US" altLang="zh-CN" sz="2800" b="1">
                <a:solidFill>
                  <a:srgbClr val="FF33CC"/>
                </a:solidFill>
                <a:latin typeface="Franklin Gothic Book" panose="020B0503020102020204" pitchFamily="34" charset="0"/>
                <a:sym typeface="Franklin Gothic Book" panose="020B0503020102020204" pitchFamily="34" charset="0"/>
              </a:rPr>
              <a:t>2</a:t>
            </a:r>
            <a:r>
              <a:rPr lang="zh-CN" altLang="en-US" sz="28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、《关于专项用途财政性资金有关企业所得税处理问题的通知》（财税</a:t>
            </a:r>
            <a:r>
              <a:rPr lang="en-US" altLang="zh-CN" sz="2800" b="1">
                <a:solidFill>
                  <a:srgbClr val="FF33CC"/>
                </a:solidFill>
                <a:latin typeface="Franklin Gothic Book" panose="020B0503020102020204" pitchFamily="34" charset="0"/>
                <a:sym typeface="Franklin Gothic Book" panose="020B0503020102020204" pitchFamily="34" charset="0"/>
              </a:rPr>
              <a:t>[2009]87</a:t>
            </a:r>
            <a:r>
              <a:rPr lang="zh-CN" altLang="en-US" sz="28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号）</a:t>
            </a:r>
          </a:p>
          <a:p>
            <a:pPr eaLnBrk="1" hangingPunct="1">
              <a:buFont typeface="Arial" panose="020B0604020202020204" pitchFamily="34" charset="0"/>
              <a:buNone/>
            </a:pPr>
            <a:r>
              <a:rPr lang="en-US" altLang="zh-CN"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一、对企业在</a:t>
            </a:r>
            <a:r>
              <a:rPr lang="en-US" altLang="zh-CN" sz="2800" b="1">
                <a:solidFill>
                  <a:srgbClr val="000000"/>
                </a:solidFill>
                <a:latin typeface="Franklin Gothic Book" panose="020B0503020102020204" pitchFamily="34" charset="0"/>
                <a:sym typeface="Franklin Gothic Book" panose="020B0503020102020204" pitchFamily="34" charset="0"/>
              </a:rPr>
              <a:t>2008</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年</a:t>
            </a:r>
            <a:r>
              <a:rPr lang="en-US" altLang="zh-CN" sz="2800" b="1">
                <a:solidFill>
                  <a:srgbClr val="000000"/>
                </a:solidFill>
                <a:latin typeface="Franklin Gothic Book" panose="020B0503020102020204" pitchFamily="34" charset="0"/>
                <a:sym typeface="Franklin Gothic Book" panose="020B0503020102020204" pitchFamily="34" charset="0"/>
              </a:rPr>
              <a:t>1</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月</a:t>
            </a:r>
            <a:r>
              <a:rPr lang="en-US" altLang="zh-CN" sz="2800" b="1">
                <a:solidFill>
                  <a:srgbClr val="000000"/>
                </a:solidFill>
                <a:latin typeface="Franklin Gothic Book" panose="020B0503020102020204" pitchFamily="34" charset="0"/>
                <a:sym typeface="Franklin Gothic Book" panose="020B0503020102020204" pitchFamily="34" charset="0"/>
              </a:rPr>
              <a:t>1</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日至</a:t>
            </a:r>
            <a:r>
              <a:rPr lang="en-US" altLang="zh-CN" sz="2800" b="1">
                <a:solidFill>
                  <a:srgbClr val="000000"/>
                </a:solidFill>
                <a:latin typeface="Franklin Gothic Book" panose="020B0503020102020204" pitchFamily="34" charset="0"/>
                <a:sym typeface="Franklin Gothic Book" panose="020B0503020102020204" pitchFamily="34" charset="0"/>
              </a:rPr>
              <a:t>2010</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年</a:t>
            </a:r>
            <a:r>
              <a:rPr lang="en-US" altLang="zh-CN" sz="2800" b="1">
                <a:solidFill>
                  <a:srgbClr val="000000"/>
                </a:solidFill>
                <a:latin typeface="Franklin Gothic Book" panose="020B0503020102020204" pitchFamily="34" charset="0"/>
                <a:sym typeface="Franklin Gothic Book" panose="020B0503020102020204" pitchFamily="34" charset="0"/>
              </a:rPr>
              <a:t>12</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月</a:t>
            </a:r>
            <a:r>
              <a:rPr lang="en-US" altLang="zh-CN" sz="2800" b="1">
                <a:solidFill>
                  <a:srgbClr val="000000"/>
                </a:solidFill>
                <a:latin typeface="Franklin Gothic Book" panose="020B0503020102020204" pitchFamily="34" charset="0"/>
                <a:sym typeface="Franklin Gothic Book" panose="020B0503020102020204" pitchFamily="34" charset="0"/>
              </a:rPr>
              <a:t>31</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日期间从县级以上各级人民政府财政部门及其他部门取得的应计入收入总额的财政性资金，凡同时符合以下条件的，可以作为不征税收入，在计算应纳税所得额时从收入总额中减除：</a:t>
            </a:r>
            <a:endParaRPr lang="en-US" sz="2800" b="1">
              <a:solidFill>
                <a:srgbClr val="000000"/>
              </a:solidFill>
              <a:latin typeface="Franklin Gothic Book" panose="020B0503020102020204" pitchFamily="34" charset="0"/>
              <a:sym typeface="Franklin Gothic Book" panose="020B0503020102020204" pitchFamily="34" charset="0"/>
            </a:endParaRPr>
          </a:p>
          <a:p>
            <a:pPr eaLnBrk="1" hangingPunct="1">
              <a:buFont typeface="Arial" panose="020B0604020202020204" pitchFamily="34" charset="0"/>
              <a:buNone/>
            </a:pPr>
            <a:r>
              <a:rPr lang="en-US"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（一）企业能够提供资金拨付文件，且文件中规定该资金的专项用途；</a:t>
            </a:r>
          </a:p>
          <a:p>
            <a:pPr eaLnBrk="1" hangingPunct="1">
              <a:buFont typeface="Arial" panose="020B0604020202020204" pitchFamily="34" charset="0"/>
              <a:buNone/>
            </a:pPr>
            <a:r>
              <a:rPr lang="en-US"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（二）财政部门或其他拨付资金的政府部门对该资金有专门的资金管理办法或具体管理要求；</a:t>
            </a:r>
          </a:p>
          <a:p>
            <a:pPr eaLnBrk="1" hangingPunct="1">
              <a:buFont typeface="Arial" panose="020B0604020202020204" pitchFamily="34" charset="0"/>
              <a:buNone/>
            </a:pPr>
            <a:r>
              <a:rPr lang="en-US"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（三）企业对该资金以及以该资金发生的支出单独进行核算。</a:t>
            </a:r>
            <a:endParaRPr lang="zh-CN" altLang="en-US" sz="200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12643"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12644"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12645"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112646"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47" name="Text Box 6"/>
          <p:cNvSpPr>
            <a:spLocks noChangeArrowheads="1"/>
          </p:cNvSpPr>
          <p:nvPr/>
        </p:nvSpPr>
        <p:spPr bwMode="auto">
          <a:xfrm>
            <a:off x="0" y="836613"/>
            <a:ext cx="9144000" cy="3970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二、根据实施条例第二十八条的规定，上述不征税收入用于支出所形成的费用，不得在计算应纳税所得额时扣除；用于支出所形成的资产，其计算的折旧、摊销不得在计算应纳税所得额时扣除。</a:t>
            </a:r>
          </a:p>
          <a:p>
            <a:pPr eaLnBrk="1" hangingPunct="1">
              <a:buFont typeface="Arial" panose="020B0604020202020204" pitchFamily="34" charset="0"/>
              <a:buNone/>
            </a:pPr>
            <a:r>
              <a:rPr lang="en-US" altLang="zh-CN"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三、企业将符合本通知第一条规定条件的财政性资金作不征税收入处理后，在</a:t>
            </a:r>
            <a:r>
              <a:rPr lang="en-US" altLang="zh-CN" sz="2800" b="1">
                <a:solidFill>
                  <a:srgbClr val="000000"/>
                </a:solidFill>
                <a:latin typeface="Franklin Gothic Book" panose="020B0503020102020204" pitchFamily="34" charset="0"/>
                <a:sym typeface="Franklin Gothic Book" panose="020B0503020102020204" pitchFamily="34" charset="0"/>
              </a:rPr>
              <a:t>5</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年（</a:t>
            </a:r>
            <a:r>
              <a:rPr lang="en-US" altLang="zh-CN" sz="2800" b="1">
                <a:solidFill>
                  <a:srgbClr val="000000"/>
                </a:solidFill>
                <a:latin typeface="Franklin Gothic Book" panose="020B0503020102020204" pitchFamily="34" charset="0"/>
                <a:sym typeface="Franklin Gothic Book" panose="020B0503020102020204" pitchFamily="34" charset="0"/>
              </a:rPr>
              <a:t>60</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个月）内未发生支出且未缴回财政或其他拨付资金的政府部门的部分，应重新计入取得该资金第六年的收入总额；重新计入收入总额的财政性资金发生的支出，允许在计算应纳税所得额时扣除。</a:t>
            </a:r>
            <a:endParaRPr lang="zh-CN" altLang="en-US" sz="2000">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13667"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13668"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13669"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113670"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3671"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113672" name="Text Box 6"/>
          <p:cNvSpPr>
            <a:spLocks noChangeArrowheads="1"/>
          </p:cNvSpPr>
          <p:nvPr/>
        </p:nvSpPr>
        <p:spPr bwMode="auto">
          <a:xfrm>
            <a:off x="0" y="920750"/>
            <a:ext cx="9144000" cy="5694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a:solidFill>
                  <a:srgbClr val="000000"/>
                </a:solidFill>
                <a:latin typeface="Franklin Gothic Book" panose="020B0503020102020204" pitchFamily="34" charset="0"/>
                <a:sym typeface="Franklin Gothic Book" panose="020B0503020102020204" pitchFamily="34" charset="0"/>
              </a:rPr>
              <a:t>       </a:t>
            </a:r>
            <a:r>
              <a:rPr lang="en-US" altLang="zh-CN" sz="2800" b="1">
                <a:solidFill>
                  <a:srgbClr val="FF33CC"/>
                </a:solidFill>
                <a:latin typeface="Franklin Gothic Book" panose="020B0503020102020204" pitchFamily="34" charset="0"/>
                <a:sym typeface="Franklin Gothic Book" panose="020B0503020102020204" pitchFamily="34" charset="0"/>
              </a:rPr>
              <a:t>3</a:t>
            </a:r>
            <a:r>
              <a:rPr lang="zh-CN" altLang="en-US" sz="28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、《财政部国家税务总局关于专项用途财政性资金企业所得税处理问题的通知》（ 财税【</a:t>
            </a:r>
            <a:r>
              <a:rPr lang="en-US" altLang="zh-CN" sz="2800" b="1">
                <a:solidFill>
                  <a:srgbClr val="FF33CC"/>
                </a:solidFill>
                <a:latin typeface="Franklin Gothic Book" panose="020B0503020102020204" pitchFamily="34" charset="0"/>
                <a:sym typeface="Franklin Gothic Book" panose="020B0503020102020204" pitchFamily="34" charset="0"/>
              </a:rPr>
              <a:t>2011</a:t>
            </a:r>
            <a:r>
              <a:rPr lang="zh-CN" altLang="en-US" sz="28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a:t>
            </a:r>
            <a:r>
              <a:rPr lang="en-US" altLang="zh-CN" sz="2800" b="1">
                <a:solidFill>
                  <a:srgbClr val="FF33CC"/>
                </a:solidFill>
                <a:latin typeface="Franklin Gothic Book" panose="020B0503020102020204" pitchFamily="34" charset="0"/>
                <a:sym typeface="Franklin Gothic Book" panose="020B0503020102020204" pitchFamily="34" charset="0"/>
              </a:rPr>
              <a:t>70</a:t>
            </a:r>
            <a:r>
              <a:rPr lang="zh-CN" altLang="en-US" sz="28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号，</a:t>
            </a:r>
            <a:r>
              <a:rPr lang="en-US" sz="2800" b="1">
                <a:solidFill>
                  <a:srgbClr val="FF33CC"/>
                </a:solidFill>
                <a:latin typeface="Franklin Gothic Book" panose="020B0503020102020204" pitchFamily="34" charset="0"/>
                <a:sym typeface="Franklin Gothic Book" panose="020B0503020102020204" pitchFamily="34" charset="0"/>
              </a:rPr>
              <a:t> </a:t>
            </a:r>
            <a:r>
              <a:rPr lang="en-US" altLang="zh-CN" sz="2800" b="1">
                <a:solidFill>
                  <a:srgbClr val="FF33CC"/>
                </a:solidFill>
                <a:latin typeface="Franklin Gothic Book" panose="020B0503020102020204" pitchFamily="34" charset="0"/>
                <a:sym typeface="Franklin Gothic Book" panose="020B0503020102020204" pitchFamily="34" charset="0"/>
              </a:rPr>
              <a:t>2011</a:t>
            </a:r>
            <a:r>
              <a:rPr lang="zh-CN" altLang="en-US" sz="28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年</a:t>
            </a:r>
            <a:r>
              <a:rPr lang="en-US" altLang="zh-CN" sz="2800" b="1">
                <a:solidFill>
                  <a:srgbClr val="FF33CC"/>
                </a:solidFill>
                <a:latin typeface="Franklin Gothic Book" panose="020B0503020102020204" pitchFamily="34" charset="0"/>
                <a:sym typeface="Franklin Gothic Book" panose="020B0503020102020204" pitchFamily="34" charset="0"/>
              </a:rPr>
              <a:t>9</a:t>
            </a:r>
            <a:r>
              <a:rPr lang="zh-CN" altLang="en-US" sz="28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月</a:t>
            </a:r>
            <a:r>
              <a:rPr lang="en-US" altLang="zh-CN" sz="2800" b="1">
                <a:solidFill>
                  <a:srgbClr val="FF33CC"/>
                </a:solidFill>
                <a:latin typeface="Franklin Gothic Book" panose="020B0503020102020204" pitchFamily="34" charset="0"/>
                <a:sym typeface="Franklin Gothic Book" panose="020B0503020102020204" pitchFamily="34" charset="0"/>
              </a:rPr>
              <a:t>7</a:t>
            </a:r>
            <a:r>
              <a:rPr lang="zh-CN" altLang="en-US" sz="28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日 </a:t>
            </a:r>
            <a:r>
              <a:rPr lang="en-US" altLang="zh-CN" sz="2800" b="1">
                <a:solidFill>
                  <a:srgbClr val="FF33CC"/>
                </a:solidFill>
                <a:latin typeface="Franklin Gothic Book" panose="020B0503020102020204" pitchFamily="34" charset="0"/>
                <a:sym typeface="Franklin Gothic Book" panose="020B0503020102020204" pitchFamily="34" charset="0"/>
              </a:rPr>
              <a:t>2011</a:t>
            </a:r>
            <a:r>
              <a:rPr lang="zh-CN" altLang="en-US" sz="28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年</a:t>
            </a:r>
            <a:r>
              <a:rPr lang="en-US" altLang="zh-CN" sz="2800" b="1">
                <a:solidFill>
                  <a:srgbClr val="FF33CC"/>
                </a:solidFill>
                <a:latin typeface="Franklin Gothic Book" panose="020B0503020102020204" pitchFamily="34" charset="0"/>
                <a:sym typeface="Franklin Gothic Book" panose="020B0503020102020204" pitchFamily="34" charset="0"/>
              </a:rPr>
              <a:t>1</a:t>
            </a:r>
            <a:r>
              <a:rPr lang="zh-CN" altLang="en-US" sz="28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月</a:t>
            </a:r>
            <a:r>
              <a:rPr lang="en-US" altLang="zh-CN" sz="2800" b="1">
                <a:solidFill>
                  <a:srgbClr val="FF33CC"/>
                </a:solidFill>
                <a:latin typeface="Franklin Gothic Book" panose="020B0503020102020204" pitchFamily="34" charset="0"/>
                <a:sym typeface="Franklin Gothic Book" panose="020B0503020102020204" pitchFamily="34" charset="0"/>
              </a:rPr>
              <a:t>1</a:t>
            </a:r>
            <a:r>
              <a:rPr lang="zh-CN" altLang="en-US" sz="2800" b="1">
                <a:solidFill>
                  <a:srgbClr val="FF33CC"/>
                </a:solidFill>
                <a:latin typeface="华文楷体" panose="02010600040101010101" pitchFamily="2" charset="-122"/>
                <a:ea typeface="华文楷体" panose="02010600040101010101" pitchFamily="2" charset="-122"/>
                <a:sym typeface="华文楷体" panose="02010600040101010101" pitchFamily="2" charset="-122"/>
              </a:rPr>
              <a:t>日起执行）</a:t>
            </a:r>
          </a:p>
          <a:p>
            <a:pPr eaLnBrk="1" hangingPunct="1">
              <a:buFont typeface="Arial" panose="020B0604020202020204" pitchFamily="34" charset="0"/>
              <a:buNone/>
            </a:pPr>
            <a:r>
              <a:rPr lang="en-US" altLang="zh-CN"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一、企业从</a:t>
            </a:r>
            <a:r>
              <a:rPr lang="zh-CN" altLang="en-US" sz="2800"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县级以上各级人民政府财政部门及其他部门</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取得的应计入收入总额的财政性资金，凡同时符合以下条件的，可以作为不征税收入，在计算应纳税所得额时从收入总额中减除：</a:t>
            </a:r>
          </a:p>
          <a:p>
            <a:pPr eaLnBrk="1" hangingPunct="1">
              <a:buFont typeface="Arial" panose="020B0604020202020204" pitchFamily="34" charset="0"/>
              <a:buNone/>
            </a:pPr>
            <a:r>
              <a:rPr lang="en-US"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（一）企业能够提供规定资金专项用途的资金拨付文件；</a:t>
            </a:r>
          </a:p>
          <a:p>
            <a:pPr eaLnBrk="1" hangingPunct="1">
              <a:buFont typeface="Arial" panose="020B0604020202020204" pitchFamily="34" charset="0"/>
              <a:buNone/>
            </a:pPr>
            <a:r>
              <a:rPr lang="en-US"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（二）财政部门或其他拨付资金的政府部门对该资金有专门的资金管理办法或具体管理要求；</a:t>
            </a:r>
          </a:p>
          <a:p>
            <a:pPr eaLnBrk="1" hangingPunct="1">
              <a:buFont typeface="Arial" panose="020B0604020202020204" pitchFamily="34" charset="0"/>
              <a:buNone/>
            </a:pPr>
            <a:r>
              <a:rPr lang="en-US"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（三）企业对该资金以及以该资金发生的支出单独进行核算。</a:t>
            </a:r>
            <a:endParaRPr lang="zh-CN" altLang="en-US" sz="2000">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0"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14691"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14692"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14693"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114694"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4695"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114696" name="Text Box 6"/>
          <p:cNvSpPr>
            <a:spLocks noChangeArrowheads="1"/>
          </p:cNvSpPr>
          <p:nvPr/>
        </p:nvSpPr>
        <p:spPr bwMode="auto">
          <a:xfrm>
            <a:off x="0" y="857250"/>
            <a:ext cx="9047163" cy="4770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十二、</a:t>
            </a:r>
            <a:r>
              <a:rPr lang="en-US" altLang="zh-CN" sz="2800" b="1">
                <a:solidFill>
                  <a:srgbClr val="0000FF"/>
                </a:solidFill>
                <a:latin typeface="Franklin Gothic Book" panose="020B0503020102020204" pitchFamily="34" charset="0"/>
                <a:sym typeface="Franklin Gothic Book" panose="020B0503020102020204" pitchFamily="34" charset="0"/>
              </a:rPr>
              <a:t>A105060</a:t>
            </a:r>
            <a:r>
              <a:rPr lang="zh-CN" altLang="en-US" sz="2800" b="1">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《广告费和业务宣传费跨年度纳税调整明细表》</a:t>
            </a:r>
          </a:p>
          <a:p>
            <a:pPr eaLnBrk="1" hangingPunct="1">
              <a:buFont typeface="Arial" panose="020B0604020202020204" pitchFamily="34" charset="0"/>
              <a:buNone/>
            </a:pPr>
            <a:r>
              <a:rPr lang="en-US" altLang="zh-CN" sz="2800" b="1">
                <a:solidFill>
                  <a:srgbClr val="0000FF"/>
                </a:solidFill>
                <a:latin typeface="Franklin Gothic Book" panose="020B0503020102020204" pitchFamily="34" charset="0"/>
                <a:sym typeface="Franklin Gothic Book" panose="020B0503020102020204" pitchFamily="34" charset="0"/>
              </a:rPr>
              <a:t> </a:t>
            </a:r>
            <a:endParaRPr lang="zh-CN" altLang="en-US" sz="2800" b="1">
              <a:solidFill>
                <a:srgbClr val="0000FF"/>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en-US" altLang="zh-CN"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（一）适用范围：</a:t>
            </a:r>
            <a:r>
              <a:rPr lang="en-US" sz="2800" b="1">
                <a:solidFill>
                  <a:srgbClr val="FF0000"/>
                </a:solidFill>
                <a:latin typeface="Franklin Gothic Book" panose="020B0503020102020204" pitchFamily="34" charset="0"/>
                <a:sym typeface="Franklin Gothic Book" panose="020B0503020102020204" pitchFamily="34" charset="0"/>
              </a:rPr>
              <a:t>    </a:t>
            </a:r>
            <a:endParaRPr lang="zh-CN" altLang="en-US" sz="2800" b="1">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buFont typeface="Arial" panose="020B0604020202020204" pitchFamily="34" charset="0"/>
              <a:buNone/>
            </a:pPr>
            <a:r>
              <a:rPr lang="en-US"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本表适用于发生广告费和业务宣传费纳税调整项目的纳税人填报。纳税人根据税法、《财政部 国家税务总局关于广告费和业务宣传费支出税前扣除政策的通知》（财税〔</a:t>
            </a:r>
            <a:r>
              <a:rPr lang="en-US" altLang="zh-CN" sz="2800" b="1">
                <a:solidFill>
                  <a:srgbClr val="000000"/>
                </a:solidFill>
                <a:latin typeface="Franklin Gothic Book" panose="020B0503020102020204" pitchFamily="34" charset="0"/>
                <a:sym typeface="Franklin Gothic Book" panose="020B0503020102020204" pitchFamily="34" charset="0"/>
              </a:rPr>
              <a:t>2012</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en-US" altLang="zh-CN" sz="2800" b="1">
                <a:solidFill>
                  <a:srgbClr val="000000"/>
                </a:solidFill>
                <a:latin typeface="Franklin Gothic Book" panose="020B0503020102020204" pitchFamily="34" charset="0"/>
                <a:sym typeface="Franklin Gothic Book" panose="020B0503020102020204" pitchFamily="34" charset="0"/>
              </a:rPr>
              <a:t>48</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号）等相关规定，以及国家统一企业会计制度，填报广告费和业务宣传费会计处理、税法规定，以及跨年度纳税调整情况。</a:t>
            </a:r>
          </a:p>
          <a:p>
            <a:pPr eaLnBrk="1" hangingPunct="1">
              <a:buFont typeface="Arial" panose="020B0604020202020204" pitchFamily="34" charset="0"/>
              <a:buNone/>
            </a:pPr>
            <a:r>
              <a:rPr lang="en-US" altLang="zh-CN" sz="2400" b="1">
                <a:solidFill>
                  <a:srgbClr val="000000"/>
                </a:solidFill>
                <a:latin typeface="Franklin Gothic Book" panose="020B0503020102020204" pitchFamily="34" charset="0"/>
                <a:sym typeface="Franklin Gothic Book" panose="020B0503020102020204" pitchFamily="34" charset="0"/>
              </a:rPr>
              <a:t>        </a:t>
            </a:r>
            <a:endParaRPr lang="zh-CN" altLang="en-US" sz="2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15715"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15716"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15717"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115718"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5719"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115720" name="Text Box 6"/>
          <p:cNvSpPr>
            <a:spLocks noChangeArrowheads="1"/>
          </p:cNvSpPr>
          <p:nvPr/>
        </p:nvSpPr>
        <p:spPr bwMode="auto">
          <a:xfrm>
            <a:off x="0" y="1146175"/>
            <a:ext cx="9144000" cy="520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a:solidFill>
                  <a:srgbClr val="FF0000"/>
                </a:solidFill>
                <a:latin typeface="Franklin Gothic Book" panose="020B0503020102020204" pitchFamily="34" charset="0"/>
                <a:sym typeface="Franklin Gothic Book" panose="020B0503020102020204" pitchFamily="34" charset="0"/>
              </a:rPr>
              <a:t>      </a:t>
            </a:r>
            <a:r>
              <a:rPr lang="zh-CN" altLang="en-US" sz="2800"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（二）填写说明：</a:t>
            </a:r>
          </a:p>
          <a:p>
            <a:pPr eaLnBrk="1" hangingPunct="1">
              <a:buFont typeface="Arial" panose="020B0604020202020204" pitchFamily="34" charset="0"/>
              <a:buNone/>
            </a:pPr>
            <a:r>
              <a:rPr lang="en-US" altLang="zh-CN" sz="2800" b="1">
                <a:solidFill>
                  <a:srgbClr val="000000"/>
                </a:solidFill>
                <a:latin typeface="Franklin Gothic Book" panose="020B0503020102020204" pitchFamily="34" charset="0"/>
                <a:sym typeface="Franklin Gothic Book" panose="020B0503020102020204" pitchFamily="34" charset="0"/>
              </a:rPr>
              <a:t>       1</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a:t>
            </a:r>
            <a:r>
              <a:rPr lang="en-US" altLang="zh-CN" sz="2800" b="1">
                <a:solidFill>
                  <a:srgbClr val="000000"/>
                </a:solidFill>
                <a:latin typeface="Franklin Gothic Book" panose="020B0503020102020204" pitchFamily="34" charset="0"/>
                <a:sym typeface="Franklin Gothic Book" panose="020B0503020102020204" pitchFamily="34" charset="0"/>
              </a:rPr>
              <a:t>1</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行“一、 本年广告费和业务宣传费支出”：</a:t>
            </a:r>
          </a:p>
          <a:p>
            <a:pPr eaLnBrk="1" hangingPunct="1">
              <a:buFont typeface="Arial" panose="020B0604020202020204" pitchFamily="34" charset="0"/>
              <a:buNone/>
            </a:pPr>
            <a:r>
              <a:rPr lang="en-US" altLang="zh-CN"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填报纳税人会计核算计入本年损益的广告费和业务宣传费用金额。</a:t>
            </a:r>
          </a:p>
          <a:p>
            <a:pPr eaLnBrk="1" hangingPunct="1">
              <a:buFont typeface="Arial" panose="020B0604020202020204" pitchFamily="34" charset="0"/>
              <a:buNone/>
            </a:pPr>
            <a:r>
              <a:rPr lang="en-US" altLang="zh-CN" sz="2800" b="1">
                <a:solidFill>
                  <a:srgbClr val="000000"/>
                </a:solidFill>
                <a:latin typeface="Franklin Gothic Book" panose="020B0503020102020204" pitchFamily="34" charset="0"/>
                <a:sym typeface="Franklin Gothic Book" panose="020B0503020102020204" pitchFamily="34" charset="0"/>
              </a:rPr>
              <a:t>       2</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a:t>
            </a:r>
            <a:r>
              <a:rPr lang="en-US" altLang="zh-CN" sz="2800" b="1">
                <a:solidFill>
                  <a:srgbClr val="000000"/>
                </a:solidFill>
                <a:latin typeface="Franklin Gothic Book" panose="020B0503020102020204" pitchFamily="34" charset="0"/>
                <a:sym typeface="Franklin Gothic Book" panose="020B0503020102020204" pitchFamily="34" charset="0"/>
              </a:rPr>
              <a:t>2</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行“减：不允许扣除的广告费和业务宣传费支出”：</a:t>
            </a:r>
          </a:p>
          <a:p>
            <a:pPr eaLnBrk="1" hangingPunct="1">
              <a:buFont typeface="Arial" panose="020B0604020202020204" pitchFamily="34" charset="0"/>
              <a:buNone/>
            </a:pPr>
            <a:r>
              <a:rPr lang="en-US" altLang="zh-CN"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填报税法规定不允许扣除的广告费和业务宣传费支出金额。</a:t>
            </a:r>
            <a:endParaRPr lang="en-US" sz="2800" b="1">
              <a:solidFill>
                <a:srgbClr val="000000"/>
              </a:solidFill>
              <a:latin typeface="Franklin Gothic Book" panose="020B0503020102020204" pitchFamily="34" charset="0"/>
              <a:sym typeface="Franklin Gothic Book" panose="020B0503020102020204" pitchFamily="34" charset="0"/>
            </a:endParaRPr>
          </a:p>
          <a:p>
            <a:pPr eaLnBrk="1" hangingPunct="1">
              <a:buFont typeface="Arial" panose="020B0604020202020204" pitchFamily="34" charset="0"/>
              <a:buNone/>
            </a:pPr>
            <a:r>
              <a:rPr lang="en-US" sz="2800" b="1">
                <a:solidFill>
                  <a:srgbClr val="000000"/>
                </a:solidFill>
                <a:latin typeface="Franklin Gothic Book" panose="020B0503020102020204" pitchFamily="34" charset="0"/>
                <a:sym typeface="Franklin Gothic Book" panose="020B0503020102020204" pitchFamily="34" charset="0"/>
              </a:rPr>
              <a:t>       </a:t>
            </a:r>
            <a:r>
              <a:rPr lang="en-US" altLang="zh-CN" sz="2800" b="1">
                <a:solidFill>
                  <a:srgbClr val="000000"/>
                </a:solidFill>
                <a:latin typeface="Franklin Gothic Book" panose="020B0503020102020204" pitchFamily="34" charset="0"/>
                <a:sym typeface="Franklin Gothic Book" panose="020B0503020102020204" pitchFamily="34" charset="0"/>
              </a:rPr>
              <a:t>3</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a:t>
            </a:r>
            <a:r>
              <a:rPr lang="en-US" altLang="zh-CN" sz="2800" b="1">
                <a:solidFill>
                  <a:srgbClr val="000000"/>
                </a:solidFill>
                <a:latin typeface="Franklin Gothic Book" panose="020B0503020102020204" pitchFamily="34" charset="0"/>
                <a:sym typeface="Franklin Gothic Book" panose="020B0503020102020204" pitchFamily="34" charset="0"/>
              </a:rPr>
              <a:t>3</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行“ 二、本年符合条件的广告费和业务宣传费支出”：</a:t>
            </a:r>
          </a:p>
          <a:p>
            <a:pPr eaLnBrk="1" hangingPunct="1">
              <a:buFont typeface="Arial" panose="020B0604020202020204" pitchFamily="34" charset="0"/>
              <a:buNone/>
            </a:pPr>
            <a:r>
              <a:rPr lang="en-US" altLang="zh-CN" sz="2800" b="1">
                <a:solidFill>
                  <a:srgbClr val="000000"/>
                </a:solidFill>
                <a:latin typeface="Franklin Gothic Book" panose="020B0503020102020204" pitchFamily="34" charset="0"/>
                <a:sym typeface="Franklin Gothic Book" panose="020B0503020102020204" pitchFamily="34" charset="0"/>
              </a:rPr>
              <a:t>      </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填报第</a:t>
            </a:r>
            <a:r>
              <a:rPr lang="en-US" altLang="zh-CN" sz="2800" b="1">
                <a:solidFill>
                  <a:srgbClr val="000000"/>
                </a:solidFill>
                <a:latin typeface="Franklin Gothic Book" panose="020B0503020102020204" pitchFamily="34" charset="0"/>
                <a:sym typeface="Franklin Gothic Book" panose="020B0503020102020204" pitchFamily="34" charset="0"/>
              </a:rPr>
              <a:t>1-2</a:t>
            </a:r>
            <a:r>
              <a:rPr lang="zh-CN" altLang="en-US" sz="2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行的金额。</a:t>
            </a:r>
          </a:p>
          <a:p>
            <a:pPr eaLnBrk="1" hangingPunct="1">
              <a:buFont typeface="Arial" panose="020B0604020202020204" pitchFamily="34" charset="0"/>
              <a:buNone/>
            </a:pPr>
            <a:r>
              <a:rPr lang="en-US" altLang="zh-CN" sz="2400" b="1">
                <a:solidFill>
                  <a:srgbClr val="000000"/>
                </a:solidFill>
                <a:latin typeface="Franklin Gothic Book" panose="020B0503020102020204" pitchFamily="34" charset="0"/>
                <a:sym typeface="Franklin Gothic Book" panose="020B0503020102020204" pitchFamily="34" charset="0"/>
              </a:rPr>
              <a:t> </a:t>
            </a:r>
            <a:endParaRPr lang="zh-CN" altLang="en-US" sz="2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38"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16739"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16740"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16741"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116742"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6743"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116744" name="Text Box 6"/>
          <p:cNvSpPr>
            <a:spLocks noChangeArrowheads="1"/>
          </p:cNvSpPr>
          <p:nvPr/>
        </p:nvSpPr>
        <p:spPr bwMode="auto">
          <a:xfrm>
            <a:off x="-25400" y="381000"/>
            <a:ext cx="9102725" cy="612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000000"/>
                </a:solidFill>
                <a:latin typeface="Franklin Gothic Book" panose="020B0503020102020204" pitchFamily="34" charset="0"/>
                <a:sym typeface="Franklin Gothic Book" panose="020B0503020102020204" pitchFamily="34" charset="0"/>
              </a:rPr>
              <a:t>       4</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a:t>
            </a:r>
            <a:r>
              <a:rPr lang="en-US" altLang="zh-CN" sz="2800" b="1" dirty="0">
                <a:solidFill>
                  <a:srgbClr val="000000"/>
                </a:solidFill>
                <a:latin typeface="Franklin Gothic Book" panose="020B0503020102020204" pitchFamily="34" charset="0"/>
                <a:sym typeface="Franklin Gothic Book" panose="020B0503020102020204" pitchFamily="34" charset="0"/>
              </a:rPr>
              <a:t>4</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行</a:t>
            </a:r>
            <a:r>
              <a:rPr lang="zh-CN" altLang="en-US" sz="2800" b="1" dirty="0" smtClean="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“三</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sz="2800" b="1" dirty="0">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本年计算广告费和业务宣传费扣除限额的销售（营业）收入”：</a:t>
            </a:r>
          </a:p>
          <a:p>
            <a:pPr eaLnBrk="1" hangingPunct="1">
              <a:buFont typeface="Arial" panose="020B0604020202020204" pitchFamily="34" charset="0"/>
              <a:buNone/>
            </a:pPr>
            <a:r>
              <a:rPr lang="en-US" altLang="zh-CN" sz="2800" b="1" dirty="0">
                <a:solidFill>
                  <a:srgbClr val="000000"/>
                </a:solidFill>
                <a:latin typeface="Franklin Gothic Book" panose="020B0503020102020204" pitchFamily="34" charset="0"/>
                <a:sym typeface="Franklin Gothic Book" panose="020B0503020102020204" pitchFamily="34" charset="0"/>
              </a:rPr>
              <a:t>       </a:t>
            </a:r>
            <a:r>
              <a:rPr lang="zh-CN" altLang="en-US" sz="2800" b="1" dirty="0">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填报按照税法规定计算广告费和业务宣传费扣除限额的当年销售（营业）收入。</a:t>
            </a:r>
          </a:p>
          <a:p>
            <a:pPr eaLnBrk="1" hangingPunct="1">
              <a:buFont typeface="Arial" panose="020B0604020202020204" pitchFamily="34" charset="0"/>
              <a:buNone/>
            </a:pPr>
            <a:r>
              <a:rPr lang="en-US" altLang="zh-CN" sz="2800" b="1" dirty="0">
                <a:solidFill>
                  <a:srgbClr val="000000"/>
                </a:solidFill>
                <a:latin typeface="Franklin Gothic Book" panose="020B0503020102020204" pitchFamily="34" charset="0"/>
                <a:sym typeface="Franklin Gothic Book" panose="020B0503020102020204" pitchFamily="34" charset="0"/>
              </a:rPr>
              <a:t>       5</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a:t>
            </a:r>
            <a:r>
              <a:rPr lang="en-US" altLang="zh-CN" sz="2800" b="1" dirty="0">
                <a:solidFill>
                  <a:srgbClr val="000000"/>
                </a:solidFill>
                <a:latin typeface="Franklin Gothic Book" panose="020B0503020102020204" pitchFamily="34" charset="0"/>
                <a:sym typeface="Franklin Gothic Book" panose="020B0503020102020204" pitchFamily="34" charset="0"/>
              </a:rPr>
              <a:t>5</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行“税收规定扣除率”：填报税法规定的扣除比例。</a:t>
            </a:r>
          </a:p>
          <a:p>
            <a:pPr eaLnBrk="1" hangingPunct="1">
              <a:buFont typeface="Arial" panose="020B0604020202020204" pitchFamily="34" charset="0"/>
              <a:buNone/>
            </a:pPr>
            <a:r>
              <a:rPr lang="en-US" altLang="zh-CN" sz="2800" b="1" dirty="0">
                <a:solidFill>
                  <a:srgbClr val="000000"/>
                </a:solidFill>
                <a:latin typeface="Franklin Gothic Book" panose="020B0503020102020204" pitchFamily="34" charset="0"/>
                <a:sym typeface="Franklin Gothic Book" panose="020B0503020102020204" pitchFamily="34" charset="0"/>
              </a:rPr>
              <a:t>       6</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a:t>
            </a:r>
            <a:r>
              <a:rPr lang="en-US" altLang="zh-CN" sz="2800" b="1" dirty="0">
                <a:solidFill>
                  <a:srgbClr val="000000"/>
                </a:solidFill>
                <a:latin typeface="Franklin Gothic Book" panose="020B0503020102020204" pitchFamily="34" charset="0"/>
                <a:sym typeface="Franklin Gothic Book" panose="020B0503020102020204" pitchFamily="34" charset="0"/>
              </a:rPr>
              <a:t>6</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行“四、本企业计算的广告费和业务宣传费扣除限额”</a:t>
            </a:r>
          </a:p>
          <a:p>
            <a:pPr eaLnBrk="1" hangingPunct="1">
              <a:buFont typeface="Arial" panose="020B0604020202020204" pitchFamily="34" charset="0"/>
              <a:buNone/>
            </a:pPr>
            <a:r>
              <a:rPr lang="en-US" altLang="zh-CN" sz="2800" b="1" dirty="0">
                <a:solidFill>
                  <a:srgbClr val="000000"/>
                </a:solidFill>
                <a:latin typeface="Franklin Gothic Book" panose="020B0503020102020204" pitchFamily="34" charset="0"/>
                <a:sym typeface="Franklin Gothic Book" panose="020B0503020102020204" pitchFamily="34" charset="0"/>
              </a:rPr>
              <a:t>       </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填报第</a:t>
            </a:r>
            <a:r>
              <a:rPr lang="en-US" altLang="zh-CN" sz="2800" b="1" dirty="0">
                <a:solidFill>
                  <a:srgbClr val="000000"/>
                </a:solidFill>
                <a:latin typeface="Franklin Gothic Book" panose="020B0503020102020204" pitchFamily="34" charset="0"/>
                <a:sym typeface="Franklin Gothic Book" panose="020B0503020102020204" pitchFamily="34" charset="0"/>
              </a:rPr>
              <a:t>4</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en-US" altLang="zh-CN" sz="2800" b="1" dirty="0">
                <a:solidFill>
                  <a:srgbClr val="000000"/>
                </a:solidFill>
                <a:latin typeface="Franklin Gothic Book" panose="020B0503020102020204" pitchFamily="34" charset="0"/>
                <a:sym typeface="Franklin Gothic Book" panose="020B0503020102020204" pitchFamily="34" charset="0"/>
              </a:rPr>
              <a:t>5</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行的金额。</a:t>
            </a:r>
          </a:p>
          <a:p>
            <a:pPr eaLnBrk="1" hangingPunct="1">
              <a:buFont typeface="Arial" panose="020B0604020202020204" pitchFamily="34" charset="0"/>
              <a:buNone/>
            </a:pPr>
            <a:r>
              <a:rPr lang="en-US" altLang="zh-CN" sz="2800" b="1" dirty="0">
                <a:solidFill>
                  <a:srgbClr val="000000"/>
                </a:solidFill>
                <a:latin typeface="Franklin Gothic Book" panose="020B0503020102020204" pitchFamily="34" charset="0"/>
                <a:sym typeface="Franklin Gothic Book" panose="020B0503020102020204" pitchFamily="34" charset="0"/>
              </a:rPr>
              <a:t>       7</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a:t>
            </a:r>
            <a:r>
              <a:rPr lang="en-US" altLang="zh-CN" sz="2800" b="1" dirty="0">
                <a:solidFill>
                  <a:srgbClr val="000000"/>
                </a:solidFill>
                <a:latin typeface="Franklin Gothic Book" panose="020B0503020102020204" pitchFamily="34" charset="0"/>
                <a:sym typeface="Franklin Gothic Book" panose="020B0503020102020204" pitchFamily="34" charset="0"/>
              </a:rPr>
              <a:t>7</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行“五、本年结转以后年度扣除额”：若第</a:t>
            </a:r>
            <a:r>
              <a:rPr lang="en-US" altLang="zh-CN" sz="2800" b="1" dirty="0">
                <a:solidFill>
                  <a:srgbClr val="000000"/>
                </a:solidFill>
                <a:latin typeface="Franklin Gothic Book" panose="020B0503020102020204" pitchFamily="34" charset="0"/>
                <a:sym typeface="Franklin Gothic Book" panose="020B0503020102020204" pitchFamily="34" charset="0"/>
              </a:rPr>
              <a:t>3</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行＞第</a:t>
            </a:r>
            <a:r>
              <a:rPr lang="en-US" altLang="zh-CN" sz="2800" b="1" dirty="0">
                <a:solidFill>
                  <a:srgbClr val="000000"/>
                </a:solidFill>
                <a:latin typeface="Franklin Gothic Book" panose="020B0503020102020204" pitchFamily="34" charset="0"/>
                <a:sym typeface="Franklin Gothic Book" panose="020B0503020102020204" pitchFamily="34" charset="0"/>
              </a:rPr>
              <a:t>6</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行</a:t>
            </a:r>
            <a:r>
              <a:rPr lang="en-US" altLang="zh-CN" sz="2800" b="1" dirty="0">
                <a:solidFill>
                  <a:srgbClr val="000000"/>
                </a:solidFill>
                <a:latin typeface="Franklin Gothic Book" panose="020B0503020102020204" pitchFamily="34" charset="0"/>
                <a:sym typeface="Franklin Gothic Book" panose="020B0503020102020204" pitchFamily="34" charset="0"/>
              </a:rPr>
              <a:t>,</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填报第</a:t>
            </a:r>
            <a:r>
              <a:rPr lang="en-US" altLang="zh-CN" sz="2800" b="1" dirty="0">
                <a:solidFill>
                  <a:srgbClr val="000000"/>
                </a:solidFill>
                <a:latin typeface="Franklin Gothic Book" panose="020B0503020102020204" pitchFamily="34" charset="0"/>
                <a:sym typeface="Franklin Gothic Book" panose="020B0503020102020204" pitchFamily="34" charset="0"/>
              </a:rPr>
              <a:t>3-6</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行的金额；若第</a:t>
            </a:r>
            <a:r>
              <a:rPr lang="en-US" altLang="zh-CN" sz="2800" b="1" dirty="0">
                <a:solidFill>
                  <a:srgbClr val="000000"/>
                </a:solidFill>
                <a:latin typeface="Franklin Gothic Book" panose="020B0503020102020204" pitchFamily="34" charset="0"/>
                <a:sym typeface="Franklin Gothic Book" panose="020B0503020102020204" pitchFamily="34" charset="0"/>
              </a:rPr>
              <a:t>3</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行≤第</a:t>
            </a:r>
            <a:r>
              <a:rPr lang="en-US" altLang="zh-CN" sz="2800" b="1" dirty="0">
                <a:solidFill>
                  <a:srgbClr val="000000"/>
                </a:solidFill>
                <a:latin typeface="Franklin Gothic Book" panose="020B0503020102020204" pitchFamily="34" charset="0"/>
                <a:sym typeface="Franklin Gothic Book" panose="020B0503020102020204" pitchFamily="34" charset="0"/>
              </a:rPr>
              <a:t>6</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行</a:t>
            </a:r>
            <a:r>
              <a:rPr lang="en-US" altLang="zh-CN" sz="2800" b="1" dirty="0">
                <a:solidFill>
                  <a:srgbClr val="000000"/>
                </a:solidFill>
                <a:latin typeface="Franklin Gothic Book" panose="020B0503020102020204" pitchFamily="34" charset="0"/>
                <a:sym typeface="Franklin Gothic Book" panose="020B0503020102020204" pitchFamily="34" charset="0"/>
              </a:rPr>
              <a:t>,</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填</a:t>
            </a:r>
            <a:r>
              <a:rPr lang="en-US" altLang="zh-CN" sz="2800" b="1" dirty="0">
                <a:solidFill>
                  <a:srgbClr val="000000"/>
                </a:solidFill>
                <a:latin typeface="Franklin Gothic Book" panose="020B0503020102020204" pitchFamily="34" charset="0"/>
                <a:sym typeface="Franklin Gothic Book" panose="020B0503020102020204" pitchFamily="34" charset="0"/>
              </a:rPr>
              <a:t>0</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p>
          <a:p>
            <a:pPr eaLnBrk="1" hangingPunct="1">
              <a:buFont typeface="Arial" panose="020B0604020202020204" pitchFamily="34" charset="0"/>
              <a:buNone/>
            </a:pPr>
            <a:r>
              <a:rPr lang="en-US" altLang="zh-CN" sz="2800" b="1" dirty="0">
                <a:solidFill>
                  <a:srgbClr val="000000"/>
                </a:solidFill>
                <a:latin typeface="Franklin Gothic Book" panose="020B0503020102020204" pitchFamily="34" charset="0"/>
                <a:sym typeface="Franklin Gothic Book" panose="020B0503020102020204" pitchFamily="34" charset="0"/>
              </a:rPr>
              <a:t>       8</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a:t>
            </a:r>
            <a:r>
              <a:rPr lang="en-US" altLang="zh-CN" sz="2800" b="1" dirty="0">
                <a:solidFill>
                  <a:srgbClr val="000000"/>
                </a:solidFill>
                <a:latin typeface="Franklin Gothic Book" panose="020B0503020102020204" pitchFamily="34" charset="0"/>
                <a:sym typeface="Franklin Gothic Book" panose="020B0503020102020204" pitchFamily="34" charset="0"/>
              </a:rPr>
              <a:t>8</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行“加：以前年度累计结转扣除额”：</a:t>
            </a:r>
          </a:p>
          <a:p>
            <a:pPr eaLnBrk="1" hangingPunct="1">
              <a:buFont typeface="Arial" panose="020B0604020202020204" pitchFamily="34" charset="0"/>
              <a:buNone/>
            </a:pPr>
            <a:r>
              <a:rPr lang="en-US" altLang="zh-CN" sz="2800" b="1" dirty="0">
                <a:solidFill>
                  <a:srgbClr val="000000"/>
                </a:solidFill>
                <a:latin typeface="Franklin Gothic Book" panose="020B0503020102020204" pitchFamily="34" charset="0"/>
                <a:sym typeface="Franklin Gothic Book" panose="020B0503020102020204" pitchFamily="34" charset="0"/>
              </a:rPr>
              <a:t>       </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填报以前年度允许税前扣除但超过扣除限额未扣除、结转扣除的广告费和业务宣传费的金额。</a:t>
            </a:r>
            <a:endParaRPr lang="zh-CN" altLang="en-US" sz="2000" dirty="0">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17763"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17764"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17765"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117766"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7767" name="Text Box 6"/>
          <p:cNvSpPr>
            <a:spLocks noChangeArrowheads="1"/>
          </p:cNvSpPr>
          <p:nvPr/>
        </p:nvSpPr>
        <p:spPr bwMode="auto">
          <a:xfrm>
            <a:off x="0" y="981075"/>
            <a:ext cx="9144000" cy="440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000000"/>
                </a:solidFill>
                <a:latin typeface="Franklin Gothic Book" panose="020B0503020102020204" pitchFamily="34" charset="0"/>
                <a:sym typeface="Franklin Gothic Book" panose="020B0503020102020204" pitchFamily="34" charset="0"/>
              </a:rPr>
              <a:t>      9</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a:t>
            </a:r>
            <a:r>
              <a:rPr lang="en-US" altLang="zh-CN" sz="2800" b="1" dirty="0">
                <a:solidFill>
                  <a:srgbClr val="000000"/>
                </a:solidFill>
                <a:latin typeface="Franklin Gothic Book" panose="020B0503020102020204" pitchFamily="34" charset="0"/>
                <a:sym typeface="Franklin Gothic Book" panose="020B0503020102020204" pitchFamily="34" charset="0"/>
              </a:rPr>
              <a:t>9</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行“</a:t>
            </a:r>
            <a:r>
              <a:rPr lang="zh-CN" altLang="en-US" sz="2800" b="1" dirty="0">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减：本年扣除的以前年度结转额”</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p>
          <a:p>
            <a:pPr eaLnBrk="1" hangingPunct="1">
              <a:buFont typeface="Arial" panose="020B0604020202020204" pitchFamily="34" charset="0"/>
              <a:buNone/>
            </a:pPr>
            <a:r>
              <a:rPr lang="en-US" altLang="zh-CN" sz="2800" b="1" dirty="0">
                <a:solidFill>
                  <a:srgbClr val="000000"/>
                </a:solidFill>
                <a:latin typeface="Franklin Gothic Book" panose="020B0503020102020204" pitchFamily="34" charset="0"/>
                <a:sym typeface="Franklin Gothic Book" panose="020B0503020102020204" pitchFamily="34" charset="0"/>
              </a:rPr>
              <a:t>     </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若第</a:t>
            </a:r>
            <a:r>
              <a:rPr lang="en-US" altLang="zh-CN" sz="2800" b="1" dirty="0">
                <a:solidFill>
                  <a:srgbClr val="000000"/>
                </a:solidFill>
                <a:latin typeface="Franklin Gothic Book" panose="020B0503020102020204" pitchFamily="34" charset="0"/>
                <a:sym typeface="Franklin Gothic Book" panose="020B0503020102020204" pitchFamily="34" charset="0"/>
              </a:rPr>
              <a:t>3</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行＞第</a:t>
            </a:r>
            <a:r>
              <a:rPr lang="en-US" altLang="zh-CN" sz="2800" b="1" dirty="0">
                <a:solidFill>
                  <a:srgbClr val="000000"/>
                </a:solidFill>
                <a:latin typeface="Franklin Gothic Book" panose="020B0503020102020204" pitchFamily="34" charset="0"/>
                <a:sym typeface="Franklin Gothic Book" panose="020B0503020102020204" pitchFamily="34" charset="0"/>
              </a:rPr>
              <a:t>6</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行</a:t>
            </a:r>
            <a:r>
              <a:rPr lang="en-US" altLang="zh-CN" sz="2800" b="1" dirty="0">
                <a:solidFill>
                  <a:srgbClr val="000000"/>
                </a:solidFill>
                <a:latin typeface="Franklin Gothic Book" panose="020B0503020102020204" pitchFamily="34" charset="0"/>
                <a:sym typeface="Franklin Gothic Book" panose="020B0503020102020204" pitchFamily="34" charset="0"/>
              </a:rPr>
              <a:t>,</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填</a:t>
            </a:r>
            <a:r>
              <a:rPr lang="en-US" altLang="zh-CN" sz="2800" b="1" dirty="0">
                <a:solidFill>
                  <a:srgbClr val="000000"/>
                </a:solidFill>
                <a:latin typeface="Franklin Gothic Book" panose="020B0503020102020204" pitchFamily="34" charset="0"/>
                <a:sym typeface="Franklin Gothic Book" panose="020B0503020102020204" pitchFamily="34" charset="0"/>
              </a:rPr>
              <a:t>0</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；若第</a:t>
            </a:r>
            <a:r>
              <a:rPr lang="en-US" altLang="zh-CN" sz="2800" b="1" dirty="0">
                <a:solidFill>
                  <a:srgbClr val="000000"/>
                </a:solidFill>
                <a:latin typeface="Franklin Gothic Book" panose="020B0503020102020204" pitchFamily="34" charset="0"/>
                <a:sym typeface="Franklin Gothic Book" panose="020B0503020102020204" pitchFamily="34" charset="0"/>
              </a:rPr>
              <a:t>3</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行≤第</a:t>
            </a:r>
            <a:r>
              <a:rPr lang="en-US" altLang="zh-CN" sz="2800" b="1" dirty="0">
                <a:solidFill>
                  <a:srgbClr val="000000"/>
                </a:solidFill>
                <a:latin typeface="Franklin Gothic Book" panose="020B0503020102020204" pitchFamily="34" charset="0"/>
                <a:sym typeface="Franklin Gothic Book" panose="020B0503020102020204" pitchFamily="34" charset="0"/>
              </a:rPr>
              <a:t>6</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行</a:t>
            </a:r>
            <a:r>
              <a:rPr lang="en-US" altLang="zh-CN" sz="2800" b="1" dirty="0">
                <a:solidFill>
                  <a:srgbClr val="000000"/>
                </a:solidFill>
                <a:latin typeface="Franklin Gothic Book" panose="020B0503020102020204" pitchFamily="34" charset="0"/>
                <a:sym typeface="Franklin Gothic Book" panose="020B0503020102020204" pitchFamily="34" charset="0"/>
              </a:rPr>
              <a:t>,</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填报第</a:t>
            </a:r>
            <a:r>
              <a:rPr lang="en-US" altLang="zh-CN" sz="2800" b="1" dirty="0">
                <a:solidFill>
                  <a:srgbClr val="000000"/>
                </a:solidFill>
                <a:latin typeface="Franklin Gothic Book" panose="020B0503020102020204" pitchFamily="34" charset="0"/>
                <a:sym typeface="Franklin Gothic Book" panose="020B0503020102020204" pitchFamily="34" charset="0"/>
              </a:rPr>
              <a:t>6-3</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行或第</a:t>
            </a:r>
            <a:r>
              <a:rPr lang="en-US" altLang="zh-CN" sz="2800" b="1" dirty="0">
                <a:solidFill>
                  <a:srgbClr val="000000"/>
                </a:solidFill>
                <a:latin typeface="Franklin Gothic Book" panose="020B0503020102020204" pitchFamily="34" charset="0"/>
                <a:sym typeface="Franklin Gothic Book" panose="020B0503020102020204" pitchFamily="34" charset="0"/>
              </a:rPr>
              <a:t>8</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行的孰小值。</a:t>
            </a:r>
          </a:p>
          <a:p>
            <a:pPr eaLnBrk="1" hangingPunct="1">
              <a:buFont typeface="Arial" panose="020B0604020202020204" pitchFamily="34" charset="0"/>
              <a:buNone/>
            </a:pPr>
            <a:r>
              <a:rPr lang="en-US" altLang="zh-CN" sz="2800" b="1" dirty="0">
                <a:solidFill>
                  <a:srgbClr val="000000"/>
                </a:solidFill>
                <a:latin typeface="Franklin Gothic Book" panose="020B0503020102020204" pitchFamily="34" charset="0"/>
                <a:sym typeface="Franklin Gothic Book" panose="020B0503020102020204" pitchFamily="34" charset="0"/>
              </a:rPr>
              <a:t>     10</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a:t>
            </a:r>
            <a:r>
              <a:rPr lang="en-US" altLang="zh-CN" sz="2800" b="1" dirty="0">
                <a:solidFill>
                  <a:srgbClr val="000000"/>
                </a:solidFill>
                <a:latin typeface="Franklin Gothic Book" panose="020B0503020102020204" pitchFamily="34" charset="0"/>
                <a:sym typeface="Franklin Gothic Book" panose="020B0503020102020204" pitchFamily="34" charset="0"/>
              </a:rPr>
              <a:t>10</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行“六、按照分摊协议归集至其他关联方的广告费和业务宣传费”：</a:t>
            </a:r>
          </a:p>
          <a:p>
            <a:pPr eaLnBrk="1" hangingPunct="1">
              <a:buFont typeface="Arial" panose="020B0604020202020204" pitchFamily="34" charset="0"/>
              <a:buNone/>
            </a:pPr>
            <a:r>
              <a:rPr lang="en-US" altLang="zh-CN" sz="2800" b="1" dirty="0">
                <a:solidFill>
                  <a:srgbClr val="000000"/>
                </a:solidFill>
                <a:latin typeface="Franklin Gothic Book" panose="020B0503020102020204" pitchFamily="34" charset="0"/>
                <a:sym typeface="Franklin Gothic Book" panose="020B0503020102020204" pitchFamily="34" charset="0"/>
              </a:rPr>
              <a:t>     </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填报签订广告费和业务宣传费分摊协议（以下简称分摊协议）的关联企业的一方，按照分摊协议，将其发生的不超过当年销售（营业）收入税前扣除限额比例内的广告费和业务宣传费支出归集至其他关联方扣除的广告费和业务宣传费，本行应≤第</a:t>
            </a:r>
            <a:r>
              <a:rPr lang="en-US" altLang="zh-CN" sz="2800" b="1" dirty="0">
                <a:solidFill>
                  <a:srgbClr val="000000"/>
                </a:solidFill>
                <a:latin typeface="Franklin Gothic Book" panose="020B0503020102020204" pitchFamily="34" charset="0"/>
                <a:sym typeface="Franklin Gothic Book" panose="020B0503020102020204" pitchFamily="34" charset="0"/>
              </a:rPr>
              <a:t>3</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行或第</a:t>
            </a:r>
            <a:r>
              <a:rPr lang="en-US" altLang="zh-CN" sz="2800" b="1" dirty="0">
                <a:solidFill>
                  <a:srgbClr val="000000"/>
                </a:solidFill>
                <a:latin typeface="Franklin Gothic Book" panose="020B0503020102020204" pitchFamily="34" charset="0"/>
                <a:sym typeface="Franklin Gothic Book" panose="020B0503020102020204" pitchFamily="34" charset="0"/>
              </a:rPr>
              <a:t>6</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行的孰小值。</a:t>
            </a:r>
            <a:endParaRPr lang="zh-CN" altLang="en-US" sz="2000" dirty="0">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6" name="任意多边形 4">
            <a:hlinkClick r:id="" action="ppaction://hlinkshowjump?jump=previousslide"/>
          </p:cNvPr>
          <p:cNvSpPr>
            <a:spLocks noChangeArrowheads="1"/>
          </p:cNvSpPr>
          <p:nvPr/>
        </p:nvSpPr>
        <p:spPr bwMode="auto">
          <a:xfrm>
            <a:off x="8129588" y="6623050"/>
            <a:ext cx="582612" cy="242888"/>
          </a:xfrm>
          <a:custGeom>
            <a:avLst/>
            <a:gdLst>
              <a:gd name="T0" fmla="*/ 0 w 583471"/>
              <a:gd name="T1" fmla="*/ 0 h 242832"/>
              <a:gd name="T2" fmla="*/ 391373 w 583471"/>
              <a:gd name="T3" fmla="*/ 0 h 242832"/>
              <a:gd name="T4" fmla="*/ 580043 w 583471"/>
              <a:gd name="T5" fmla="*/ 243056 h 242832"/>
              <a:gd name="T6" fmla="*/ 0 w 583471"/>
              <a:gd name="T7" fmla="*/ 243056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18787" name="燕尾形 5">
            <a:hlinkClick r:id="" action="ppaction://hlinkshowjump?jump=previousslide"/>
          </p:cNvPr>
          <p:cNvSpPr>
            <a:spLocks noChangeArrowheads="1"/>
          </p:cNvSpPr>
          <p:nvPr/>
        </p:nvSpPr>
        <p:spPr bwMode="auto">
          <a:xfrm flipH="1">
            <a:off x="8331200" y="6699250"/>
            <a:ext cx="96838" cy="95250"/>
          </a:xfrm>
          <a:prstGeom prst="chevron">
            <a:avLst>
              <a:gd name="adj" fmla="val 50834"/>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18788" name="任意多边形 6">
            <a:hlinkClick r:id="" action="ppaction://hlinkshowjump?jump=nextslide"/>
          </p:cNvPr>
          <p:cNvSpPr>
            <a:spLocks noChangeArrowheads="1"/>
          </p:cNvSpPr>
          <p:nvPr/>
        </p:nvSpPr>
        <p:spPr bwMode="auto">
          <a:xfrm flipH="1" flipV="1">
            <a:off x="8564563" y="6615113"/>
            <a:ext cx="584200" cy="242887"/>
          </a:xfrm>
          <a:custGeom>
            <a:avLst/>
            <a:gdLst>
              <a:gd name="T0" fmla="*/ 0 w 583471"/>
              <a:gd name="T1" fmla="*/ 0 h 242832"/>
              <a:gd name="T2" fmla="*/ 395658 w 583471"/>
              <a:gd name="T3" fmla="*/ 0 h 242832"/>
              <a:gd name="T4" fmla="*/ 586393 w 583471"/>
              <a:gd name="T5" fmla="*/ 243052 h 242832"/>
              <a:gd name="T6" fmla="*/ 0 w 583471"/>
              <a:gd name="T7" fmla="*/ 243052 h 242832"/>
              <a:gd name="T8" fmla="*/ 0 60000 65536"/>
              <a:gd name="T9" fmla="*/ 0 60000 65536"/>
              <a:gd name="T10" fmla="*/ 0 60000 65536"/>
              <a:gd name="T11" fmla="*/ 0 60000 65536"/>
              <a:gd name="T12" fmla="*/ 0 w 583471"/>
              <a:gd name="T13" fmla="*/ 0 h 242832"/>
              <a:gd name="T14" fmla="*/ 583471 w 583471"/>
              <a:gd name="T15" fmla="*/ 242832 h 242832"/>
            </a:gdLst>
            <a:ahLst/>
            <a:cxnLst>
              <a:cxn ang="T8">
                <a:pos x="T0" y="T1"/>
              </a:cxn>
              <a:cxn ang="T9">
                <a:pos x="T2" y="T3"/>
              </a:cxn>
              <a:cxn ang="T10">
                <a:pos x="T4" y="T5"/>
              </a:cxn>
              <a:cxn ang="T11">
                <a:pos x="T6" y="T7"/>
              </a:cxn>
            </a:cxnLst>
            <a:rect l="T12" t="T13" r="T14" b="T15"/>
            <a:pathLst>
              <a:path w="583471" h="242832">
                <a:moveTo>
                  <a:pt x="0" y="0"/>
                </a:moveTo>
                <a:lnTo>
                  <a:pt x="393687" y="0"/>
                </a:lnTo>
                <a:lnTo>
                  <a:pt x="583471" y="242832"/>
                </a:lnTo>
                <a:lnTo>
                  <a:pt x="0" y="242832"/>
                </a:lnTo>
                <a:lnTo>
                  <a:pt x="0" y="0"/>
                </a:lnTo>
                <a:close/>
              </a:path>
            </a:pathLst>
          </a:custGeom>
          <a:solidFill>
            <a:srgbClr val="C9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18789" name="燕尾形 7">
            <a:hlinkClick r:id="" action="ppaction://hlinkshowjump?jump=nextslide"/>
          </p:cNvPr>
          <p:cNvSpPr>
            <a:spLocks noChangeArrowheads="1"/>
          </p:cNvSpPr>
          <p:nvPr/>
        </p:nvSpPr>
        <p:spPr bwMode="auto">
          <a:xfrm>
            <a:off x="8858250" y="6707188"/>
            <a:ext cx="96838" cy="96837"/>
          </a:xfrm>
          <a:prstGeom prst="chevron">
            <a:avLst>
              <a:gd name="adj" fmla="val 50001"/>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118790" name="图片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413" y="63500"/>
            <a:ext cx="1211262"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8791" name="Oval 13"/>
          <p:cNvSpPr>
            <a:spLocks noChangeArrowheads="1"/>
          </p:cNvSpPr>
          <p:nvPr/>
        </p:nvSpPr>
        <p:spPr bwMode="auto">
          <a:xfrm>
            <a:off x="0" y="1716088"/>
            <a:ext cx="9144000" cy="5105400"/>
          </a:xfrm>
          <a:prstGeom prst="ellipse">
            <a:avLst/>
          </a:prstGeom>
          <a:gradFill rotWithShape="1">
            <a:gsLst>
              <a:gs pos="0">
                <a:srgbClr val="FFFFFF"/>
              </a:gs>
              <a:gs pos="50000">
                <a:srgbClr val="FFFFFF"/>
              </a:gs>
              <a:gs pos="100000">
                <a:srgbClr val="FFFFFF"/>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Trebuchet MS" panose="020B0603020202020204" pitchFamily="34" charset="0"/>
              <a:sym typeface="Trebuchet MS" panose="020B0603020202020204" pitchFamily="34" charset="0"/>
            </a:endParaRPr>
          </a:p>
        </p:txBody>
      </p:sp>
      <p:sp>
        <p:nvSpPr>
          <p:cNvPr id="118792" name="Text Box 6"/>
          <p:cNvSpPr>
            <a:spLocks noChangeArrowheads="1"/>
          </p:cNvSpPr>
          <p:nvPr/>
        </p:nvSpPr>
        <p:spPr bwMode="auto">
          <a:xfrm>
            <a:off x="0" y="1020763"/>
            <a:ext cx="9144000" cy="440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000000"/>
                </a:solidFill>
                <a:latin typeface="Franklin Gothic Book" panose="020B0503020102020204" pitchFamily="34" charset="0"/>
                <a:sym typeface="Franklin Gothic Book" panose="020B0503020102020204" pitchFamily="34" charset="0"/>
              </a:rPr>
              <a:t>       11</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a:t>
            </a:r>
            <a:r>
              <a:rPr lang="en-US" altLang="zh-CN" sz="2800" b="1" dirty="0">
                <a:solidFill>
                  <a:srgbClr val="000000"/>
                </a:solidFill>
                <a:latin typeface="Franklin Gothic Book" panose="020B0503020102020204" pitchFamily="34" charset="0"/>
                <a:sym typeface="Franklin Gothic Book" panose="020B0503020102020204" pitchFamily="34" charset="0"/>
              </a:rPr>
              <a:t>11</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行“按照分摊协议从其他关联方归集至本企业的广告费和业务宣传费”：填报签订广告费和业务宣传费分摊协议（以下简称分摊协议）的关联企业的一方，按照分摊协议，从其他关联方归集至本企业的广告费和业务宣传费。</a:t>
            </a:r>
          </a:p>
          <a:p>
            <a:pPr eaLnBrk="1" hangingPunct="1">
              <a:buFont typeface="Arial" panose="020B0604020202020204" pitchFamily="34" charset="0"/>
              <a:buNone/>
            </a:pPr>
            <a:r>
              <a:rPr lang="en-US" altLang="zh-CN" sz="2800" b="1" dirty="0">
                <a:solidFill>
                  <a:srgbClr val="000000"/>
                </a:solidFill>
                <a:latin typeface="Franklin Gothic Book" panose="020B0503020102020204" pitchFamily="34" charset="0"/>
                <a:sym typeface="Franklin Gothic Book" panose="020B0503020102020204" pitchFamily="34" charset="0"/>
              </a:rPr>
              <a:t>       12</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a:t>
            </a:r>
            <a:r>
              <a:rPr lang="en-US" altLang="zh-CN" sz="2800" b="1" dirty="0">
                <a:solidFill>
                  <a:srgbClr val="000000"/>
                </a:solidFill>
                <a:latin typeface="Franklin Gothic Book" panose="020B0503020102020204" pitchFamily="34" charset="0"/>
                <a:sym typeface="Franklin Gothic Book" panose="020B0503020102020204" pitchFamily="34" charset="0"/>
              </a:rPr>
              <a:t>12</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行“七、本年广告费和业务宣传费支出纳税调整金额”：若第</a:t>
            </a:r>
            <a:r>
              <a:rPr lang="en-US" altLang="zh-CN" sz="2800" b="1" dirty="0">
                <a:solidFill>
                  <a:srgbClr val="000000"/>
                </a:solidFill>
                <a:latin typeface="Franklin Gothic Book" panose="020B0503020102020204" pitchFamily="34" charset="0"/>
                <a:sym typeface="Franklin Gothic Book" panose="020B0503020102020204" pitchFamily="34" charset="0"/>
              </a:rPr>
              <a:t>3</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行＞第</a:t>
            </a:r>
            <a:r>
              <a:rPr lang="en-US" altLang="zh-CN" sz="2800" b="1" dirty="0">
                <a:solidFill>
                  <a:srgbClr val="000000"/>
                </a:solidFill>
                <a:latin typeface="Franklin Gothic Book" panose="020B0503020102020204" pitchFamily="34" charset="0"/>
                <a:sym typeface="Franklin Gothic Book" panose="020B0503020102020204" pitchFamily="34" charset="0"/>
              </a:rPr>
              <a:t>6</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行</a:t>
            </a:r>
            <a:r>
              <a:rPr lang="en-US" altLang="zh-CN" sz="2800" b="1" dirty="0">
                <a:solidFill>
                  <a:srgbClr val="000000"/>
                </a:solidFill>
                <a:latin typeface="Franklin Gothic Book" panose="020B0503020102020204" pitchFamily="34" charset="0"/>
                <a:sym typeface="Franklin Gothic Book" panose="020B0503020102020204" pitchFamily="34" charset="0"/>
              </a:rPr>
              <a:t>,</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填报第</a:t>
            </a:r>
            <a:r>
              <a:rPr lang="en-US" altLang="zh-CN" sz="2800" b="1" dirty="0">
                <a:solidFill>
                  <a:srgbClr val="000000"/>
                </a:solidFill>
                <a:latin typeface="Franklin Gothic Book" panose="020B0503020102020204" pitchFamily="34" charset="0"/>
                <a:sym typeface="Franklin Gothic Book" panose="020B0503020102020204" pitchFamily="34" charset="0"/>
              </a:rPr>
              <a:t>2+3-6+10-11</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行的金额；若第</a:t>
            </a:r>
            <a:r>
              <a:rPr lang="en-US" altLang="zh-CN" sz="2800" b="1" dirty="0">
                <a:solidFill>
                  <a:srgbClr val="000000"/>
                </a:solidFill>
                <a:latin typeface="Franklin Gothic Book" panose="020B0503020102020204" pitchFamily="34" charset="0"/>
                <a:sym typeface="Franklin Gothic Book" panose="020B0503020102020204" pitchFamily="34" charset="0"/>
              </a:rPr>
              <a:t>3</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行≤第</a:t>
            </a:r>
            <a:r>
              <a:rPr lang="en-US" altLang="zh-CN" sz="2800" b="1" dirty="0">
                <a:solidFill>
                  <a:srgbClr val="000000"/>
                </a:solidFill>
                <a:latin typeface="Franklin Gothic Book" panose="020B0503020102020204" pitchFamily="34" charset="0"/>
                <a:sym typeface="Franklin Gothic Book" panose="020B0503020102020204" pitchFamily="34" charset="0"/>
              </a:rPr>
              <a:t>6</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行</a:t>
            </a:r>
            <a:r>
              <a:rPr lang="en-US" altLang="zh-CN" sz="2800" b="1" dirty="0">
                <a:solidFill>
                  <a:srgbClr val="000000"/>
                </a:solidFill>
                <a:latin typeface="Franklin Gothic Book" panose="020B0503020102020204" pitchFamily="34" charset="0"/>
                <a:sym typeface="Franklin Gothic Book" panose="020B0503020102020204" pitchFamily="34" charset="0"/>
              </a:rPr>
              <a:t>,</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填报第</a:t>
            </a:r>
            <a:r>
              <a:rPr lang="en-US" altLang="zh-CN" sz="2800" b="1" dirty="0">
                <a:solidFill>
                  <a:srgbClr val="000000"/>
                </a:solidFill>
                <a:latin typeface="Franklin Gothic Book" panose="020B0503020102020204" pitchFamily="34" charset="0"/>
                <a:sym typeface="Franklin Gothic Book" panose="020B0503020102020204" pitchFamily="34" charset="0"/>
              </a:rPr>
              <a:t>2+10-11-9</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行的金额。</a:t>
            </a:r>
          </a:p>
          <a:p>
            <a:pPr eaLnBrk="1" hangingPunct="1">
              <a:buFont typeface="Arial" panose="020B0604020202020204" pitchFamily="34" charset="0"/>
              <a:buNone/>
            </a:pPr>
            <a:r>
              <a:rPr lang="en-US" altLang="zh-CN" sz="2800" b="1" dirty="0">
                <a:solidFill>
                  <a:srgbClr val="000000"/>
                </a:solidFill>
                <a:latin typeface="Franklin Gothic Book" panose="020B0503020102020204" pitchFamily="34" charset="0"/>
                <a:sym typeface="Franklin Gothic Book" panose="020B0503020102020204" pitchFamily="34" charset="0"/>
              </a:rPr>
              <a:t>       13</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a:t>
            </a:r>
            <a:r>
              <a:rPr lang="en-US" altLang="zh-CN" sz="2800" b="1" dirty="0">
                <a:solidFill>
                  <a:srgbClr val="000000"/>
                </a:solidFill>
                <a:latin typeface="Franklin Gothic Book" panose="020B0503020102020204" pitchFamily="34" charset="0"/>
                <a:sym typeface="Franklin Gothic Book" panose="020B0503020102020204" pitchFamily="34" charset="0"/>
              </a:rPr>
              <a:t>13</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行</a:t>
            </a:r>
            <a:r>
              <a:rPr lang="zh-CN" altLang="en-US" sz="2800" b="1" dirty="0" smtClean="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sz="2800" b="1" dirty="0" smtClean="0">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八</a:t>
            </a:r>
            <a:r>
              <a:rPr lang="zh-CN" altLang="en-US" sz="2800" b="1" dirty="0">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、累计结转以后年度扣除额”：</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填报第</a:t>
            </a:r>
            <a:r>
              <a:rPr lang="en-US" altLang="zh-CN" sz="2800" b="1" dirty="0">
                <a:solidFill>
                  <a:srgbClr val="000000"/>
                </a:solidFill>
                <a:latin typeface="Franklin Gothic Book" panose="020B0503020102020204" pitchFamily="34" charset="0"/>
                <a:sym typeface="Franklin Gothic Book" panose="020B0503020102020204" pitchFamily="34" charset="0"/>
              </a:rPr>
              <a:t>7+8-9</a:t>
            </a:r>
            <a:r>
              <a:rPr lang="zh-CN" altLang="en-US" sz="28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行的金额。</a:t>
            </a:r>
            <a:endParaRPr lang="zh-CN" alt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000120140530A06PPBG">
  <a:themeElements>
    <a:clrScheme name="">
      <a:dk1>
        <a:srgbClr val="494B4D"/>
      </a:dk1>
      <a:lt1>
        <a:srgbClr val="FFFFFF"/>
      </a:lt1>
      <a:dk2>
        <a:srgbClr val="3D3F41"/>
      </a:dk2>
      <a:lt2>
        <a:srgbClr val="FFFFFF"/>
      </a:lt2>
      <a:accent1>
        <a:srgbClr val="C94D4D"/>
      </a:accent1>
      <a:accent2>
        <a:srgbClr val="A66C65"/>
      </a:accent2>
      <a:accent3>
        <a:srgbClr val="FFFFFF"/>
      </a:accent3>
      <a:accent4>
        <a:srgbClr val="3D3F40"/>
      </a:accent4>
      <a:accent5>
        <a:srgbClr val="E1B2B2"/>
      </a:accent5>
      <a:accent6>
        <a:srgbClr val="96615B"/>
      </a:accent6>
      <a:hlink>
        <a:srgbClr val="00B0F0"/>
      </a:hlink>
      <a:folHlink>
        <a:srgbClr val="AFB2B4"/>
      </a:folHlink>
    </a:clrScheme>
    <a:fontScheme name="A000120140530A06PPBG">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494B4D"/>
      </a:dk1>
      <a:lt1>
        <a:srgbClr val="FFFFFF"/>
      </a:lt1>
      <a:dk2>
        <a:srgbClr val="3D3F41"/>
      </a:dk2>
      <a:lt2>
        <a:srgbClr val="FFFFFF"/>
      </a:lt2>
      <a:accent1>
        <a:srgbClr val="C94D4D"/>
      </a:accent1>
      <a:accent2>
        <a:srgbClr val="A66C65"/>
      </a:accent2>
      <a:accent3>
        <a:srgbClr val="FFFFFF"/>
      </a:accent3>
      <a:accent4>
        <a:srgbClr val="3D3F40"/>
      </a:accent4>
      <a:accent5>
        <a:srgbClr val="E1B2B2"/>
      </a:accent5>
      <a:accent6>
        <a:srgbClr val="96615B"/>
      </a:accent6>
      <a:hlink>
        <a:srgbClr val="00B0F0"/>
      </a:hlink>
      <a:folHlink>
        <a:srgbClr val="AFB2B4"/>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
    <a:dk1>
      <a:srgbClr val="494B4D"/>
    </a:dk1>
    <a:lt1>
      <a:srgbClr val="FFFFFF"/>
    </a:lt1>
    <a:dk2>
      <a:srgbClr val="3D3F41"/>
    </a:dk2>
    <a:lt2>
      <a:srgbClr val="FFFFFF"/>
    </a:lt2>
    <a:accent1>
      <a:srgbClr val="C94D4D"/>
    </a:accent1>
    <a:accent2>
      <a:srgbClr val="A66C65"/>
    </a:accent2>
    <a:accent3>
      <a:srgbClr val="FFFFFF"/>
    </a:accent3>
    <a:accent4>
      <a:srgbClr val="3D3F40"/>
    </a:accent4>
    <a:accent5>
      <a:srgbClr val="E1B2B2"/>
    </a:accent5>
    <a:accent6>
      <a:srgbClr val="96615B"/>
    </a:accent6>
    <a:hlink>
      <a:srgbClr val="00B0F0"/>
    </a:hlink>
    <a:folHlink>
      <a:srgbClr val="AFB2B4"/>
    </a:folHlink>
  </a:clrScheme>
</a:themeOverride>
</file>

<file path=docProps/app.xml><?xml version="1.0" encoding="utf-8"?>
<Properties xmlns="http://schemas.openxmlformats.org/officeDocument/2006/extended-properties" xmlns:vt="http://schemas.openxmlformats.org/officeDocument/2006/docPropsVTypes">
  <Template/>
  <TotalTime>637</TotalTime>
  <Pages>0</Pages>
  <Words>11372</Words>
  <Characters>0</Characters>
  <Application>Microsoft Office PowerPoint</Application>
  <DocSecurity>0</DocSecurity>
  <PresentationFormat>全屏显示(4:3)</PresentationFormat>
  <Lines>0</Lines>
  <Paragraphs>852</Paragraphs>
  <Slides>125</Slides>
  <Notes>1</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125</vt:i4>
      </vt:variant>
    </vt:vector>
  </HeadingPairs>
  <TitlesOfParts>
    <vt:vector size="127" baseType="lpstr">
      <vt:lpstr>A000120140530A06PPBG</vt:lpstr>
      <vt:lpstr>Visio</vt:lpstr>
      <vt:lpstr>房地产企业完工产品结转暨完工年度所得税政策解读 </vt:lpstr>
      <vt:lpstr>课件大纲</vt:lpstr>
      <vt:lpstr>房地产开发产品完工结转的必要性</vt:lpstr>
      <vt:lpstr>房地产开发产品完工结转的必要性</vt:lpstr>
      <vt:lpstr>房地产开发产品完工结转的必要性</vt:lpstr>
      <vt:lpstr>房地产开发产品完工结转的必要性</vt:lpstr>
      <vt:lpstr>房地产开发产品完工结转的必要性</vt:lpstr>
      <vt:lpstr>房地产开发产品完工结转的必要性</vt:lpstr>
      <vt:lpstr>房地产开发产品完工结转的必要性</vt:lpstr>
      <vt:lpstr>房地产开发产品完工结转的必要性</vt:lpstr>
      <vt:lpstr>房地产开发产品完工结转的必要性</vt:lpstr>
      <vt:lpstr>房地产开发产品完工结转的必要性</vt:lpstr>
      <vt:lpstr>房地产开发产品完工结转的必要性</vt:lpstr>
      <vt:lpstr>房地产开发产品完工结转的必要性</vt:lpstr>
      <vt:lpstr>完工年度企业所得税计算过程</vt:lpstr>
      <vt:lpstr>完工年度企业所得税计算</vt:lpstr>
      <vt:lpstr>完工年度企业所得税计算</vt:lpstr>
      <vt:lpstr>完工年度企业所得税计算</vt:lpstr>
      <vt:lpstr>完工年度企业所得税计算</vt:lpstr>
      <vt:lpstr>完工年度企业所得税计算</vt:lpstr>
      <vt:lpstr>完工年度企业所得税计算</vt:lpstr>
      <vt:lpstr>完工年度企业所得税计算</vt:lpstr>
      <vt:lpstr>完工年度企业所得税计算</vt:lpstr>
      <vt:lpstr>完工年度企业所得税计算</vt:lpstr>
      <vt:lpstr>完工年度企业所得税计算</vt:lpstr>
      <vt:lpstr>完工年度企业所得税计算</vt:lpstr>
      <vt:lpstr>完工年度所得税申报表与政策解读</vt:lpstr>
      <vt:lpstr>申报表与政策解读</vt:lpstr>
      <vt:lpstr>申报表与政策解读</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lpstr>幻灯片 78</vt:lpstr>
      <vt:lpstr>幻灯片 79</vt:lpstr>
      <vt:lpstr>幻灯片 80</vt:lpstr>
      <vt:lpstr>幻灯片 81</vt:lpstr>
      <vt:lpstr>幻灯片 82</vt:lpstr>
      <vt:lpstr>幻灯片 83</vt:lpstr>
      <vt:lpstr>幻灯片 84</vt:lpstr>
      <vt:lpstr>幻灯片 85</vt:lpstr>
      <vt:lpstr>幻灯片 86</vt:lpstr>
      <vt:lpstr>幻灯片 87</vt:lpstr>
      <vt:lpstr>幻灯片 88</vt:lpstr>
      <vt:lpstr>幻灯片 89</vt:lpstr>
      <vt:lpstr>幻灯片 90</vt:lpstr>
      <vt:lpstr>幻灯片 91</vt:lpstr>
      <vt:lpstr>幻灯片 92</vt:lpstr>
      <vt:lpstr>幻灯片 93</vt:lpstr>
      <vt:lpstr>幻灯片 94</vt:lpstr>
      <vt:lpstr>幻灯片 95</vt:lpstr>
      <vt:lpstr>幻灯片 96</vt:lpstr>
      <vt:lpstr>幻灯片 97</vt:lpstr>
      <vt:lpstr>幻灯片 98</vt:lpstr>
      <vt:lpstr>幻灯片 99</vt:lpstr>
      <vt:lpstr>幻灯片 100</vt:lpstr>
      <vt:lpstr>幻灯片 101</vt:lpstr>
      <vt:lpstr>幻灯片 102</vt:lpstr>
      <vt:lpstr>幻灯片 103</vt:lpstr>
      <vt:lpstr>幻灯片 104</vt:lpstr>
      <vt:lpstr>幻灯片 105</vt:lpstr>
      <vt:lpstr>幻灯片 106</vt:lpstr>
      <vt:lpstr>幻灯片 107</vt:lpstr>
      <vt:lpstr>幻灯片 108</vt:lpstr>
      <vt:lpstr>幻灯片 109</vt:lpstr>
      <vt:lpstr>幻灯片 110</vt:lpstr>
      <vt:lpstr>幻灯片 111</vt:lpstr>
      <vt:lpstr>完工年度特定事项类</vt:lpstr>
      <vt:lpstr>幻灯片 113</vt:lpstr>
      <vt:lpstr>幻灯片 114</vt:lpstr>
      <vt:lpstr>幻灯片 115</vt:lpstr>
      <vt:lpstr>幻灯片 116</vt:lpstr>
      <vt:lpstr>幻灯片 117</vt:lpstr>
      <vt:lpstr>幻灯片 118</vt:lpstr>
      <vt:lpstr>幻灯片 119</vt:lpstr>
      <vt:lpstr>幻灯片 120</vt:lpstr>
      <vt:lpstr>幻灯片 121</vt:lpstr>
      <vt:lpstr>幻灯片 122</vt:lpstr>
      <vt:lpstr>幻灯片 123</vt:lpstr>
      <vt:lpstr>幻灯片 124</vt:lpstr>
      <vt:lpstr>幻灯片 125</vt:lpstr>
    </vt:vector>
  </TitlesOfParts>
  <Manager/>
  <Company/>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subject/>
  <dc:creator>as</dc:creator>
  <cp:keywords/>
  <dc:description/>
  <cp:lastModifiedBy>Dell</cp:lastModifiedBy>
  <cp:revision>288</cp:revision>
  <dcterms:created xsi:type="dcterms:W3CDTF">2014-12-08T09:17:00Z</dcterms:created>
  <dcterms:modified xsi:type="dcterms:W3CDTF">2015-03-24T09:05:43Z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2052-9.1.0.4953</vt:lpwstr>
  </property>
</Properties>
</file>